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Marcellus"/>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F95494-25D2-4F16-BB6D-6EDE98F10679}">
  <a:tblStyle styleId="{E1F95494-25D2-4F16-BB6D-6EDE98F106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arcellus-regular.fntdata"/><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f4595cb6d_3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6f4595cb6d_3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1aa3abbc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c1aa3abbc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1b40500a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c1b40500a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1b40500a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c1b40500a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bd0e16e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cbd0e16e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a887a3e17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fa887a3e17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a767db222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2fa767db222_0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45" name="Google Shape;145;g2fa767db222_0_2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a887a3e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fa887a3e1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612bc2326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c612bc2326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1693af5aa4ebc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c1693af5aa4ebc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65939bf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6b65939bf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a835387bb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fa835387bb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6" name="Google Shape;8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7" name="Google Shape;8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0" name="Google Shape;9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8" name="Google Shape;9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9" name="Google Shape;9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5" name="Google Shape;10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3" name="Google Shape;11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4" name="Google Shape;11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1" name="Google Shape;12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22" name="Google Shape;12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7" name="Google Shape;12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2" name="Google Shape;8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3" name="Google Shape;8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hyperlink" Target="https://www.researchgate.net/publication/361143640_Web_Application_Firewall_Using_Machine_Learning_and_Features_Engineering" TargetMode="External"/><Relationship Id="rId8" Type="http://schemas.openxmlformats.org/officeDocument/2006/relationships/hyperlink" Target="https://www.researchgate.net/publication/329514915_Web_Application_Attacks_Detection_Using_Machine_Learning_Techniqu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nvSpPr>
        <p:spPr>
          <a:xfrm>
            <a:off x="959075" y="711375"/>
            <a:ext cx="7879200" cy="24837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lang="en-GB" sz="3600">
                <a:solidFill>
                  <a:schemeClr val="dk1"/>
                </a:solidFill>
                <a:highlight>
                  <a:srgbClr val="FFFFFF"/>
                </a:highlight>
                <a:latin typeface="Cambria"/>
                <a:ea typeface="Cambria"/>
                <a:cs typeface="Cambria"/>
                <a:sym typeface="Cambria"/>
              </a:rPr>
              <a:t>LY Project</a:t>
            </a:r>
            <a:endParaRPr sz="3600">
              <a:solidFill>
                <a:schemeClr val="dk1"/>
              </a:solidFill>
              <a:highlight>
                <a:srgbClr val="FFFFFF"/>
              </a:highlight>
              <a:latin typeface="Cambria"/>
              <a:ea typeface="Cambria"/>
              <a:cs typeface="Cambria"/>
              <a:sym typeface="Cambria"/>
            </a:endParaRPr>
          </a:p>
          <a:p>
            <a:pPr indent="0" lvl="0" marL="0" marR="0" rtl="0" algn="ctr">
              <a:lnSpc>
                <a:spcPct val="115000"/>
              </a:lnSpc>
              <a:spcBef>
                <a:spcPts val="0"/>
              </a:spcBef>
              <a:spcAft>
                <a:spcPts val="0"/>
              </a:spcAft>
              <a:buClr>
                <a:srgbClr val="000000"/>
              </a:buClr>
              <a:buSzPts val="1100"/>
              <a:buFont typeface="Arial"/>
              <a:buNone/>
            </a:pPr>
            <a:r>
              <a:rPr lang="en-GB" sz="3600">
                <a:solidFill>
                  <a:srgbClr val="B72030"/>
                </a:solidFill>
                <a:highlight>
                  <a:srgbClr val="FFFFFF"/>
                </a:highlight>
                <a:latin typeface="Cambria"/>
                <a:ea typeface="Cambria"/>
                <a:cs typeface="Cambria"/>
                <a:sym typeface="Cambria"/>
              </a:rPr>
              <a:t>Web Application Firewall Using </a:t>
            </a:r>
            <a:endParaRPr sz="3600">
              <a:solidFill>
                <a:srgbClr val="B72030"/>
              </a:solidFill>
              <a:highlight>
                <a:srgbClr val="FFFFFF"/>
              </a:highlight>
              <a:latin typeface="Cambria"/>
              <a:ea typeface="Cambria"/>
              <a:cs typeface="Cambria"/>
              <a:sym typeface="Cambria"/>
            </a:endParaRPr>
          </a:p>
          <a:p>
            <a:pPr indent="0" lvl="0" marL="0" marR="0" rtl="0" algn="ctr">
              <a:lnSpc>
                <a:spcPct val="115000"/>
              </a:lnSpc>
              <a:spcBef>
                <a:spcPts val="0"/>
              </a:spcBef>
              <a:spcAft>
                <a:spcPts val="0"/>
              </a:spcAft>
              <a:buClr>
                <a:srgbClr val="000000"/>
              </a:buClr>
              <a:buSzPts val="1100"/>
              <a:buFont typeface="Arial"/>
              <a:buNone/>
            </a:pPr>
            <a:r>
              <a:rPr lang="en-GB" sz="3600">
                <a:solidFill>
                  <a:srgbClr val="B72030"/>
                </a:solidFill>
                <a:highlight>
                  <a:srgbClr val="FFFFFF"/>
                </a:highlight>
                <a:latin typeface="Cambria"/>
                <a:ea typeface="Cambria"/>
                <a:cs typeface="Cambria"/>
                <a:sym typeface="Cambria"/>
              </a:rPr>
              <a:t>Machine Learning</a:t>
            </a:r>
            <a:r>
              <a:rPr lang="en-GB" sz="3600">
                <a:solidFill>
                  <a:srgbClr val="B72030"/>
                </a:solidFill>
                <a:highlight>
                  <a:srgbClr val="FFFFFF"/>
                </a:highlight>
                <a:latin typeface="Cambria"/>
                <a:ea typeface="Cambria"/>
                <a:cs typeface="Cambria"/>
                <a:sym typeface="Cambria"/>
              </a:rPr>
              <a:t> </a:t>
            </a:r>
            <a:r>
              <a:rPr i="0" lang="en-GB" sz="3600" u="none" cap="none" strike="noStrike">
                <a:solidFill>
                  <a:srgbClr val="B72030"/>
                </a:solidFill>
                <a:highlight>
                  <a:srgbClr val="FFFFFF"/>
                </a:highlight>
                <a:latin typeface="Cambria"/>
                <a:ea typeface="Cambria"/>
                <a:cs typeface="Cambria"/>
                <a:sym typeface="Cambria"/>
              </a:rPr>
              <a:t> </a:t>
            </a:r>
            <a:endParaRPr i="0" sz="3600" u="none" cap="none" strike="noStrike">
              <a:solidFill>
                <a:srgbClr val="B72030"/>
              </a:solidFill>
              <a:highlight>
                <a:srgbClr val="FFFFFF"/>
              </a:highlight>
              <a:latin typeface="Cambria"/>
              <a:ea typeface="Cambria"/>
              <a:cs typeface="Cambria"/>
              <a:sym typeface="Cambria"/>
            </a:endParaRPr>
          </a:p>
          <a:p>
            <a:pPr indent="0" lvl="0" marL="2286000" marR="0" rtl="0" algn="l">
              <a:lnSpc>
                <a:spcPct val="70000"/>
              </a:lnSpc>
              <a:spcBef>
                <a:spcPts val="1000"/>
              </a:spcBef>
              <a:spcAft>
                <a:spcPts val="0"/>
              </a:spcAft>
              <a:buClr>
                <a:schemeClr val="dk1"/>
              </a:buClr>
              <a:buSzPts val="1100"/>
              <a:buFont typeface="Arial"/>
              <a:buNone/>
            </a:pPr>
            <a:r>
              <a:rPr lang="en-GB" sz="2700">
                <a:solidFill>
                  <a:schemeClr val="dk1"/>
                </a:solidFill>
                <a:highlight>
                  <a:srgbClr val="FFFFFF"/>
                </a:highlight>
                <a:latin typeface="Times New Roman"/>
                <a:ea typeface="Times New Roman"/>
                <a:cs typeface="Times New Roman"/>
                <a:sym typeface="Times New Roman"/>
              </a:rPr>
              <a:t> </a:t>
            </a:r>
            <a:endParaRPr sz="1540">
              <a:solidFill>
                <a:srgbClr val="262626"/>
              </a:solidFill>
              <a:latin typeface="Times New Roman"/>
              <a:ea typeface="Times New Roman"/>
              <a:cs typeface="Times New Roman"/>
              <a:sym typeface="Times New Roman"/>
            </a:endParaRPr>
          </a:p>
        </p:txBody>
      </p:sp>
      <p:pic>
        <p:nvPicPr>
          <p:cNvPr id="136" name="Google Shape;136;p26"/>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137" name="Google Shape;137;p26"/>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138" name="Google Shape;138;p26"/>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139" name="Google Shape;139;p26"/>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140" name="Google Shape;140;p26"/>
          <p:cNvSpPr txBox="1"/>
          <p:nvPr/>
        </p:nvSpPr>
        <p:spPr>
          <a:xfrm>
            <a:off x="777250" y="1675"/>
            <a:ext cx="8366700" cy="7695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GB" sz="1900">
                <a:solidFill>
                  <a:schemeClr val="dk1"/>
                </a:solidFill>
                <a:latin typeface="Times New Roman"/>
                <a:ea typeface="Times New Roman"/>
                <a:cs typeface="Times New Roman"/>
                <a:sym typeface="Times New Roman"/>
              </a:rPr>
              <a:t>Project Guide									         			  LY COMPS</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900">
                <a:solidFill>
                  <a:schemeClr val="dk1"/>
                </a:solidFill>
                <a:latin typeface="Times New Roman"/>
                <a:ea typeface="Times New Roman"/>
                <a:cs typeface="Times New Roman"/>
                <a:sym typeface="Times New Roman"/>
              </a:rPr>
              <a:t>Mr. Gopal Sonune								                                  AY 24-25</a:t>
            </a:r>
            <a:endParaRPr sz="1900">
              <a:solidFill>
                <a:schemeClr val="dk1"/>
              </a:solidFill>
              <a:latin typeface="Times New Roman"/>
              <a:ea typeface="Times New Roman"/>
              <a:cs typeface="Times New Roman"/>
              <a:sym typeface="Times New Roman"/>
            </a:endParaRPr>
          </a:p>
        </p:txBody>
      </p:sp>
      <p:sp>
        <p:nvSpPr>
          <p:cNvPr id="141" name="Google Shape;141;p26"/>
          <p:cNvSpPr txBox="1"/>
          <p:nvPr/>
        </p:nvSpPr>
        <p:spPr>
          <a:xfrm>
            <a:off x="959075" y="2787500"/>
            <a:ext cx="8184900" cy="1293000"/>
          </a:xfrm>
          <a:prstGeom prst="rect">
            <a:avLst/>
          </a:prstGeom>
          <a:noFill/>
          <a:ln>
            <a:noFill/>
          </a:ln>
        </p:spPr>
        <p:txBody>
          <a:bodyPr anchorCtr="0" anchor="t" bIns="91425" lIns="91425" spcFirstLastPara="1" rIns="91425" wrap="square" tIns="91425">
            <a:spAutoFit/>
          </a:bodyPr>
          <a:lstStyle/>
          <a:p>
            <a:pPr indent="0" lvl="0" marL="2286000" rtl="0" algn="l">
              <a:spcBef>
                <a:spcPts val="0"/>
              </a:spcBef>
              <a:spcAft>
                <a:spcPts val="0"/>
              </a:spcAft>
              <a:buNone/>
            </a:pPr>
            <a:r>
              <a:rPr lang="en-GB" sz="1800">
                <a:solidFill>
                  <a:schemeClr val="dk1"/>
                </a:solidFill>
                <a:latin typeface="Times New Roman"/>
                <a:ea typeface="Times New Roman"/>
                <a:cs typeface="Times New Roman"/>
                <a:sym typeface="Times New Roman"/>
              </a:rPr>
              <a:t>    16010121057 - Om Ghadia</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800">
                <a:solidFill>
                  <a:schemeClr val="dk1"/>
                </a:solidFill>
                <a:latin typeface="Times New Roman"/>
                <a:ea typeface="Times New Roman"/>
                <a:cs typeface="Times New Roman"/>
                <a:sym typeface="Times New Roman"/>
              </a:rPr>
              <a:t>16010121060 - Aaryan Golatkar</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                                            16010121064 - Manas Hardikar</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                                            16010121068 - Sai Jadhav</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nvSpPr>
        <p:spPr>
          <a:xfrm>
            <a:off x="838200" y="-15875"/>
            <a:ext cx="7879200" cy="9783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0"/>
              </a:spcAft>
              <a:buClr>
                <a:srgbClr val="000000"/>
              </a:buClr>
              <a:buSzPts val="1100"/>
              <a:buFont typeface="Arial"/>
              <a:buNone/>
            </a:pPr>
            <a:r>
              <a:rPr b="1" lang="en-GB" sz="2600">
                <a:solidFill>
                  <a:srgbClr val="333333"/>
                </a:solidFill>
                <a:highlight>
                  <a:srgbClr val="FFFFFF"/>
                </a:highlight>
                <a:latin typeface="Times New Roman"/>
                <a:ea typeface="Times New Roman"/>
                <a:cs typeface="Times New Roman"/>
                <a:sym typeface="Times New Roman"/>
              </a:rPr>
              <a:t>Implementation Screenshots</a:t>
            </a:r>
            <a:r>
              <a:rPr b="1" i="0" lang="en-GB" sz="2600" u="none" cap="none" strike="noStrike">
                <a:solidFill>
                  <a:srgbClr val="333333"/>
                </a:solidFill>
                <a:highlight>
                  <a:srgbClr val="FFFFFF"/>
                </a:highlight>
                <a:latin typeface="Times New Roman"/>
                <a:ea typeface="Times New Roman"/>
                <a:cs typeface="Times New Roman"/>
                <a:sym typeface="Times New Roman"/>
              </a:rPr>
              <a:t>: </a:t>
            </a:r>
            <a:r>
              <a:rPr lang="en-GB" sz="2600">
                <a:solidFill>
                  <a:srgbClr val="333333"/>
                </a:solidFill>
                <a:highlight>
                  <a:srgbClr val="FFFFFF"/>
                </a:highlight>
                <a:latin typeface="Times New Roman"/>
                <a:ea typeface="Times New Roman"/>
                <a:cs typeface="Times New Roman"/>
                <a:sym typeface="Times New Roman"/>
              </a:rPr>
              <a:t>Cross Site Scripting</a:t>
            </a:r>
            <a:endParaRPr i="0" sz="2800" u="none" cap="none" strike="noStrike">
              <a:solidFill>
                <a:srgbClr val="C00000"/>
              </a:solidFill>
              <a:latin typeface="Times New Roman"/>
              <a:ea typeface="Times New Roman"/>
              <a:cs typeface="Times New Roman"/>
              <a:sym typeface="Times New Roman"/>
            </a:endParaRPr>
          </a:p>
        </p:txBody>
      </p:sp>
      <p:pic>
        <p:nvPicPr>
          <p:cNvPr id="232" name="Google Shape;232;p35"/>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33" name="Google Shape;233;p35"/>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34" name="Google Shape;234;p35"/>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235" name="Google Shape;235;p35"/>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236" name="Google Shape;236;p35"/>
          <p:cNvSpPr txBox="1"/>
          <p:nvPr/>
        </p:nvSpPr>
        <p:spPr>
          <a:xfrm>
            <a:off x="897894" y="914577"/>
            <a:ext cx="7656600" cy="4002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1000"/>
              </a:spcBef>
              <a:spcAft>
                <a:spcPts val="0"/>
              </a:spcAft>
              <a:buNone/>
            </a:pPr>
            <a:r>
              <a:rPr lang="en-GB">
                <a:solidFill>
                  <a:srgbClr val="262626"/>
                </a:solidFill>
                <a:latin typeface="Times New Roman"/>
                <a:ea typeface="Times New Roman"/>
                <a:cs typeface="Times New Roman"/>
                <a:sym typeface="Times New Roman"/>
              </a:rPr>
              <a:t> </a:t>
            </a:r>
            <a:endParaRPr b="0" i="0" sz="1400" u="none" cap="none" strike="noStrike">
              <a:solidFill>
                <a:srgbClr val="262626"/>
              </a:solidFill>
              <a:latin typeface="Times New Roman"/>
              <a:ea typeface="Times New Roman"/>
              <a:cs typeface="Times New Roman"/>
              <a:sym typeface="Times New Roman"/>
            </a:endParaRPr>
          </a:p>
        </p:txBody>
      </p:sp>
      <p:pic>
        <p:nvPicPr>
          <p:cNvPr id="237" name="Google Shape;237;p35"/>
          <p:cNvPicPr preferRelativeResize="0"/>
          <p:nvPr/>
        </p:nvPicPr>
        <p:blipFill>
          <a:blip r:embed="rId7">
            <a:alphaModFix/>
          </a:blip>
          <a:stretch>
            <a:fillRect/>
          </a:stretch>
        </p:blipFill>
        <p:spPr>
          <a:xfrm>
            <a:off x="945525" y="755550"/>
            <a:ext cx="8015201" cy="33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nvSpPr>
        <p:spPr>
          <a:xfrm>
            <a:off x="838200" y="-15875"/>
            <a:ext cx="7879200" cy="9783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0"/>
              </a:spcAft>
              <a:buClr>
                <a:srgbClr val="000000"/>
              </a:buClr>
              <a:buSzPts val="1100"/>
              <a:buFont typeface="Arial"/>
              <a:buNone/>
            </a:pPr>
            <a:r>
              <a:rPr b="1" lang="en-GB" sz="2600">
                <a:solidFill>
                  <a:srgbClr val="333333"/>
                </a:solidFill>
                <a:highlight>
                  <a:srgbClr val="FFFFFF"/>
                </a:highlight>
                <a:latin typeface="Times New Roman"/>
                <a:ea typeface="Times New Roman"/>
                <a:cs typeface="Times New Roman"/>
                <a:sym typeface="Times New Roman"/>
              </a:rPr>
              <a:t>Implementation Screenshots</a:t>
            </a:r>
            <a:r>
              <a:rPr b="1" i="0" lang="en-GB" sz="2600" u="none" cap="none" strike="noStrike">
                <a:solidFill>
                  <a:srgbClr val="333333"/>
                </a:solidFill>
                <a:highlight>
                  <a:srgbClr val="FFFFFF"/>
                </a:highlight>
                <a:latin typeface="Times New Roman"/>
                <a:ea typeface="Times New Roman"/>
                <a:cs typeface="Times New Roman"/>
                <a:sym typeface="Times New Roman"/>
              </a:rPr>
              <a:t>: </a:t>
            </a:r>
            <a:r>
              <a:rPr i="0" lang="en-GB" sz="2600" u="none" cap="none" strike="noStrike">
                <a:solidFill>
                  <a:srgbClr val="333333"/>
                </a:solidFill>
                <a:highlight>
                  <a:srgbClr val="FFFFFF"/>
                </a:highlight>
                <a:latin typeface="Times New Roman"/>
                <a:ea typeface="Times New Roman"/>
                <a:cs typeface="Times New Roman"/>
                <a:sym typeface="Times New Roman"/>
              </a:rPr>
              <a:t>RFI</a:t>
            </a:r>
            <a:endParaRPr i="0" sz="2800" u="none" cap="none" strike="noStrike">
              <a:solidFill>
                <a:srgbClr val="C00000"/>
              </a:solidFill>
              <a:latin typeface="Times New Roman"/>
              <a:ea typeface="Times New Roman"/>
              <a:cs typeface="Times New Roman"/>
              <a:sym typeface="Times New Roman"/>
            </a:endParaRPr>
          </a:p>
        </p:txBody>
      </p:sp>
      <p:pic>
        <p:nvPicPr>
          <p:cNvPr id="243" name="Google Shape;243;p36"/>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44" name="Google Shape;244;p36"/>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45" name="Google Shape;245;p36"/>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246" name="Google Shape;246;p36"/>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247" name="Google Shape;247;p36"/>
          <p:cNvSpPr txBox="1"/>
          <p:nvPr/>
        </p:nvSpPr>
        <p:spPr>
          <a:xfrm>
            <a:off x="897894" y="914577"/>
            <a:ext cx="7656600" cy="4002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1000"/>
              </a:spcBef>
              <a:spcAft>
                <a:spcPts val="0"/>
              </a:spcAft>
              <a:buNone/>
            </a:pPr>
            <a:r>
              <a:rPr lang="en-GB">
                <a:solidFill>
                  <a:srgbClr val="262626"/>
                </a:solidFill>
                <a:latin typeface="Times New Roman"/>
                <a:ea typeface="Times New Roman"/>
                <a:cs typeface="Times New Roman"/>
                <a:sym typeface="Times New Roman"/>
              </a:rPr>
              <a:t> </a:t>
            </a:r>
            <a:endParaRPr b="0" i="0" sz="1400" u="none" cap="none" strike="noStrike">
              <a:solidFill>
                <a:srgbClr val="262626"/>
              </a:solidFill>
              <a:latin typeface="Times New Roman"/>
              <a:ea typeface="Times New Roman"/>
              <a:cs typeface="Times New Roman"/>
              <a:sym typeface="Times New Roman"/>
            </a:endParaRPr>
          </a:p>
        </p:txBody>
      </p:sp>
      <p:pic>
        <p:nvPicPr>
          <p:cNvPr id="248" name="Google Shape;248;p36"/>
          <p:cNvPicPr preferRelativeResize="0"/>
          <p:nvPr/>
        </p:nvPicPr>
        <p:blipFill>
          <a:blip r:embed="rId7">
            <a:alphaModFix/>
          </a:blip>
          <a:stretch>
            <a:fillRect/>
          </a:stretch>
        </p:blipFill>
        <p:spPr>
          <a:xfrm>
            <a:off x="838200" y="711625"/>
            <a:ext cx="8305802" cy="335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nvSpPr>
        <p:spPr>
          <a:xfrm>
            <a:off x="838200" y="-15875"/>
            <a:ext cx="7879200" cy="9783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0"/>
              </a:spcAft>
              <a:buClr>
                <a:srgbClr val="000000"/>
              </a:buClr>
              <a:buSzPts val="1100"/>
              <a:buFont typeface="Arial"/>
              <a:buNone/>
            </a:pPr>
            <a:r>
              <a:rPr b="1" lang="en-GB" sz="2600">
                <a:solidFill>
                  <a:srgbClr val="333333"/>
                </a:solidFill>
                <a:highlight>
                  <a:srgbClr val="FFFFFF"/>
                </a:highlight>
                <a:latin typeface="Times New Roman"/>
                <a:ea typeface="Times New Roman"/>
                <a:cs typeface="Times New Roman"/>
                <a:sym typeface="Times New Roman"/>
              </a:rPr>
              <a:t>Implementation Screenshots</a:t>
            </a:r>
            <a:r>
              <a:rPr b="1" i="0" lang="en-GB" sz="2600" u="none" cap="none" strike="noStrike">
                <a:solidFill>
                  <a:srgbClr val="333333"/>
                </a:solidFill>
                <a:highlight>
                  <a:srgbClr val="FFFFFF"/>
                </a:highlight>
                <a:latin typeface="Times New Roman"/>
                <a:ea typeface="Times New Roman"/>
                <a:cs typeface="Times New Roman"/>
                <a:sym typeface="Times New Roman"/>
              </a:rPr>
              <a:t>: </a:t>
            </a:r>
            <a:r>
              <a:rPr i="0" lang="en-GB" sz="2600" u="none" cap="none" strike="noStrike">
                <a:solidFill>
                  <a:srgbClr val="333333"/>
                </a:solidFill>
                <a:highlight>
                  <a:srgbClr val="FFFFFF"/>
                </a:highlight>
                <a:latin typeface="Times New Roman"/>
                <a:ea typeface="Times New Roman"/>
                <a:cs typeface="Times New Roman"/>
                <a:sym typeface="Times New Roman"/>
              </a:rPr>
              <a:t>SSTI</a:t>
            </a:r>
            <a:endParaRPr i="0" sz="2800" u="none" cap="none" strike="noStrike">
              <a:solidFill>
                <a:srgbClr val="C00000"/>
              </a:solidFill>
              <a:latin typeface="Times New Roman"/>
              <a:ea typeface="Times New Roman"/>
              <a:cs typeface="Times New Roman"/>
              <a:sym typeface="Times New Roman"/>
            </a:endParaRPr>
          </a:p>
        </p:txBody>
      </p:sp>
      <p:pic>
        <p:nvPicPr>
          <p:cNvPr id="254" name="Google Shape;254;p37"/>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55" name="Google Shape;255;p37"/>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56" name="Google Shape;256;p37"/>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257" name="Google Shape;257;p37"/>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258" name="Google Shape;258;p37"/>
          <p:cNvSpPr txBox="1"/>
          <p:nvPr/>
        </p:nvSpPr>
        <p:spPr>
          <a:xfrm>
            <a:off x="897894" y="914577"/>
            <a:ext cx="7656600" cy="4002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1000"/>
              </a:spcBef>
              <a:spcAft>
                <a:spcPts val="0"/>
              </a:spcAft>
              <a:buNone/>
            </a:pPr>
            <a:r>
              <a:rPr lang="en-GB">
                <a:solidFill>
                  <a:srgbClr val="262626"/>
                </a:solidFill>
                <a:latin typeface="Times New Roman"/>
                <a:ea typeface="Times New Roman"/>
                <a:cs typeface="Times New Roman"/>
                <a:sym typeface="Times New Roman"/>
              </a:rPr>
              <a:t> </a:t>
            </a:r>
            <a:endParaRPr b="0" i="0" sz="1400" u="none" cap="none" strike="noStrike">
              <a:solidFill>
                <a:srgbClr val="262626"/>
              </a:solidFill>
              <a:latin typeface="Times New Roman"/>
              <a:ea typeface="Times New Roman"/>
              <a:cs typeface="Times New Roman"/>
              <a:sym typeface="Times New Roman"/>
            </a:endParaRPr>
          </a:p>
        </p:txBody>
      </p:sp>
      <p:pic>
        <p:nvPicPr>
          <p:cNvPr id="259" name="Google Shape;259;p37"/>
          <p:cNvPicPr preferRelativeResize="0"/>
          <p:nvPr/>
        </p:nvPicPr>
        <p:blipFill>
          <a:blip r:embed="rId7">
            <a:alphaModFix/>
          </a:blip>
          <a:stretch>
            <a:fillRect/>
          </a:stretch>
        </p:blipFill>
        <p:spPr>
          <a:xfrm>
            <a:off x="897900" y="816000"/>
            <a:ext cx="8062828" cy="326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nvSpPr>
        <p:spPr>
          <a:xfrm>
            <a:off x="838200" y="-15875"/>
            <a:ext cx="7879200" cy="9783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0"/>
              </a:spcAft>
              <a:buClr>
                <a:srgbClr val="000000"/>
              </a:buClr>
              <a:buSzPts val="1100"/>
              <a:buFont typeface="Arial"/>
              <a:buNone/>
            </a:pPr>
            <a:r>
              <a:rPr b="1" lang="en-GB" sz="2600">
                <a:solidFill>
                  <a:srgbClr val="333333"/>
                </a:solidFill>
                <a:highlight>
                  <a:srgbClr val="FFFFFF"/>
                </a:highlight>
                <a:latin typeface="Times New Roman"/>
                <a:ea typeface="Times New Roman"/>
                <a:cs typeface="Times New Roman"/>
                <a:sym typeface="Times New Roman"/>
              </a:rPr>
              <a:t>Implementation Screenshots</a:t>
            </a:r>
            <a:r>
              <a:rPr b="1" i="0" lang="en-GB" sz="2600" u="none" cap="none" strike="noStrike">
                <a:solidFill>
                  <a:srgbClr val="333333"/>
                </a:solidFill>
                <a:highlight>
                  <a:srgbClr val="FFFFFF"/>
                </a:highlight>
                <a:latin typeface="Times New Roman"/>
                <a:ea typeface="Times New Roman"/>
                <a:cs typeface="Times New Roman"/>
                <a:sym typeface="Times New Roman"/>
              </a:rPr>
              <a:t>: </a:t>
            </a:r>
            <a:r>
              <a:rPr i="0" lang="en-GB" sz="2600" u="none" cap="none" strike="noStrike">
                <a:solidFill>
                  <a:srgbClr val="333333"/>
                </a:solidFill>
                <a:highlight>
                  <a:srgbClr val="FFFFFF"/>
                </a:highlight>
                <a:latin typeface="Times New Roman"/>
                <a:ea typeface="Times New Roman"/>
                <a:cs typeface="Times New Roman"/>
                <a:sym typeface="Times New Roman"/>
              </a:rPr>
              <a:t>Command In</a:t>
            </a:r>
            <a:r>
              <a:rPr lang="en-GB" sz="2600">
                <a:solidFill>
                  <a:srgbClr val="333333"/>
                </a:solidFill>
                <a:highlight>
                  <a:srgbClr val="FFFFFF"/>
                </a:highlight>
                <a:latin typeface="Times New Roman"/>
                <a:ea typeface="Times New Roman"/>
                <a:cs typeface="Times New Roman"/>
                <a:sym typeface="Times New Roman"/>
              </a:rPr>
              <a:t>jection</a:t>
            </a:r>
            <a:endParaRPr i="0" sz="2800" u="none" cap="none" strike="noStrike">
              <a:solidFill>
                <a:srgbClr val="C00000"/>
              </a:solidFill>
              <a:latin typeface="Times New Roman"/>
              <a:ea typeface="Times New Roman"/>
              <a:cs typeface="Times New Roman"/>
              <a:sym typeface="Times New Roman"/>
            </a:endParaRPr>
          </a:p>
        </p:txBody>
      </p:sp>
      <p:pic>
        <p:nvPicPr>
          <p:cNvPr id="265" name="Google Shape;265;p38"/>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66" name="Google Shape;266;p38"/>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67" name="Google Shape;267;p38"/>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268" name="Google Shape;268;p38"/>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269" name="Google Shape;269;p38"/>
          <p:cNvSpPr txBox="1"/>
          <p:nvPr/>
        </p:nvSpPr>
        <p:spPr>
          <a:xfrm>
            <a:off x="897894" y="914577"/>
            <a:ext cx="7656600" cy="4002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1000"/>
              </a:spcBef>
              <a:spcAft>
                <a:spcPts val="0"/>
              </a:spcAft>
              <a:buNone/>
            </a:pPr>
            <a:r>
              <a:rPr lang="en-GB">
                <a:solidFill>
                  <a:srgbClr val="262626"/>
                </a:solidFill>
                <a:latin typeface="Times New Roman"/>
                <a:ea typeface="Times New Roman"/>
                <a:cs typeface="Times New Roman"/>
                <a:sym typeface="Times New Roman"/>
              </a:rPr>
              <a:t> </a:t>
            </a:r>
            <a:endParaRPr b="0" i="0" sz="1400" u="none" cap="none" strike="noStrike">
              <a:solidFill>
                <a:srgbClr val="262626"/>
              </a:solidFill>
              <a:latin typeface="Times New Roman"/>
              <a:ea typeface="Times New Roman"/>
              <a:cs typeface="Times New Roman"/>
              <a:sym typeface="Times New Roman"/>
            </a:endParaRPr>
          </a:p>
        </p:txBody>
      </p:sp>
      <p:pic>
        <p:nvPicPr>
          <p:cNvPr id="270" name="Google Shape;270;p38"/>
          <p:cNvPicPr preferRelativeResize="0"/>
          <p:nvPr/>
        </p:nvPicPr>
        <p:blipFill>
          <a:blip r:embed="rId7">
            <a:alphaModFix/>
          </a:blip>
          <a:stretch>
            <a:fillRect/>
          </a:stretch>
        </p:blipFill>
        <p:spPr>
          <a:xfrm>
            <a:off x="897900" y="766475"/>
            <a:ext cx="7970202" cy="3240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nvSpPr>
        <p:spPr>
          <a:xfrm>
            <a:off x="838200" y="-15875"/>
            <a:ext cx="7879200" cy="9783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0"/>
              </a:spcAft>
              <a:buClr>
                <a:srgbClr val="000000"/>
              </a:buClr>
              <a:buSzPts val="1100"/>
              <a:buFont typeface="Arial"/>
              <a:buNone/>
            </a:pPr>
            <a:r>
              <a:rPr b="1" lang="en-GB" sz="2600">
                <a:solidFill>
                  <a:srgbClr val="333333"/>
                </a:solidFill>
                <a:highlight>
                  <a:srgbClr val="FFFFFF"/>
                </a:highlight>
                <a:latin typeface="Times New Roman"/>
                <a:ea typeface="Times New Roman"/>
                <a:cs typeface="Times New Roman"/>
                <a:sym typeface="Times New Roman"/>
              </a:rPr>
              <a:t>Implementation Screenshots</a:t>
            </a:r>
            <a:r>
              <a:rPr b="1" i="0" lang="en-GB" sz="2600" u="none" cap="none" strike="noStrike">
                <a:solidFill>
                  <a:srgbClr val="333333"/>
                </a:solidFill>
                <a:highlight>
                  <a:srgbClr val="FFFFFF"/>
                </a:highlight>
                <a:latin typeface="Times New Roman"/>
                <a:ea typeface="Times New Roman"/>
                <a:cs typeface="Times New Roman"/>
                <a:sym typeface="Times New Roman"/>
              </a:rPr>
              <a:t>: </a:t>
            </a:r>
            <a:r>
              <a:rPr i="0" lang="en-GB" sz="2600" u="none" cap="none" strike="noStrike">
                <a:solidFill>
                  <a:srgbClr val="333333"/>
                </a:solidFill>
                <a:highlight>
                  <a:srgbClr val="FFFFFF"/>
                </a:highlight>
                <a:latin typeface="Times New Roman"/>
                <a:ea typeface="Times New Roman"/>
                <a:cs typeface="Times New Roman"/>
                <a:sym typeface="Times New Roman"/>
              </a:rPr>
              <a:t>No</a:t>
            </a:r>
            <a:r>
              <a:rPr lang="en-GB" sz="2600">
                <a:solidFill>
                  <a:srgbClr val="333333"/>
                </a:solidFill>
                <a:highlight>
                  <a:srgbClr val="FFFFFF"/>
                </a:highlight>
                <a:latin typeface="Times New Roman"/>
                <a:ea typeface="Times New Roman"/>
                <a:cs typeface="Times New Roman"/>
                <a:sym typeface="Times New Roman"/>
              </a:rPr>
              <a:t>n malicious input</a:t>
            </a:r>
            <a:endParaRPr i="0" sz="2800" u="none" cap="none" strike="noStrike">
              <a:solidFill>
                <a:srgbClr val="C00000"/>
              </a:solidFill>
              <a:latin typeface="Times New Roman"/>
              <a:ea typeface="Times New Roman"/>
              <a:cs typeface="Times New Roman"/>
              <a:sym typeface="Times New Roman"/>
            </a:endParaRPr>
          </a:p>
        </p:txBody>
      </p:sp>
      <p:pic>
        <p:nvPicPr>
          <p:cNvPr id="276" name="Google Shape;276;p39"/>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77" name="Google Shape;277;p39"/>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78" name="Google Shape;278;p39"/>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279" name="Google Shape;279;p39"/>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280" name="Google Shape;280;p39"/>
          <p:cNvSpPr txBox="1"/>
          <p:nvPr/>
        </p:nvSpPr>
        <p:spPr>
          <a:xfrm>
            <a:off x="897894" y="914577"/>
            <a:ext cx="7656600" cy="4002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1000"/>
              </a:spcBef>
              <a:spcAft>
                <a:spcPts val="0"/>
              </a:spcAft>
              <a:buNone/>
            </a:pPr>
            <a:r>
              <a:rPr lang="en-GB">
                <a:solidFill>
                  <a:srgbClr val="262626"/>
                </a:solidFill>
                <a:latin typeface="Times New Roman"/>
                <a:ea typeface="Times New Roman"/>
                <a:cs typeface="Times New Roman"/>
                <a:sym typeface="Times New Roman"/>
              </a:rPr>
              <a:t> </a:t>
            </a:r>
            <a:endParaRPr b="0" i="0" sz="1400" u="none" cap="none" strike="noStrike">
              <a:solidFill>
                <a:srgbClr val="262626"/>
              </a:solidFill>
              <a:latin typeface="Times New Roman"/>
              <a:ea typeface="Times New Roman"/>
              <a:cs typeface="Times New Roman"/>
              <a:sym typeface="Times New Roman"/>
            </a:endParaRPr>
          </a:p>
        </p:txBody>
      </p:sp>
      <p:pic>
        <p:nvPicPr>
          <p:cNvPr id="281" name="Google Shape;281;p39"/>
          <p:cNvPicPr preferRelativeResize="0"/>
          <p:nvPr/>
        </p:nvPicPr>
        <p:blipFill>
          <a:blip r:embed="rId7">
            <a:alphaModFix/>
          </a:blip>
          <a:stretch>
            <a:fillRect/>
          </a:stretch>
        </p:blipFill>
        <p:spPr>
          <a:xfrm>
            <a:off x="989300" y="816000"/>
            <a:ext cx="7971425" cy="3180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nvSpPr>
        <p:spPr>
          <a:xfrm>
            <a:off x="838200" y="-15875"/>
            <a:ext cx="7879200" cy="9783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b="1" lang="en-GB" sz="3600">
                <a:solidFill>
                  <a:srgbClr val="262626"/>
                </a:solidFill>
                <a:highlight>
                  <a:srgbClr val="FFFFFF"/>
                </a:highlight>
                <a:latin typeface="Cambria"/>
                <a:ea typeface="Cambria"/>
                <a:cs typeface="Cambria"/>
                <a:sym typeface="Cambria"/>
              </a:rPr>
              <a:t>Future Scope</a:t>
            </a:r>
            <a:endParaRPr b="1" sz="3600">
              <a:solidFill>
                <a:srgbClr val="262626"/>
              </a:solidFill>
              <a:highlight>
                <a:srgbClr val="FFFFFF"/>
              </a:highlight>
              <a:latin typeface="Cambria"/>
              <a:ea typeface="Cambria"/>
              <a:cs typeface="Cambria"/>
              <a:sym typeface="Cambria"/>
            </a:endParaRPr>
          </a:p>
        </p:txBody>
      </p:sp>
      <p:pic>
        <p:nvPicPr>
          <p:cNvPr id="287" name="Google Shape;287;p40"/>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88" name="Google Shape;288;p40"/>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89" name="Google Shape;289;p40"/>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290" name="Google Shape;290;p40"/>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291" name="Google Shape;291;p40"/>
          <p:cNvSpPr txBox="1"/>
          <p:nvPr/>
        </p:nvSpPr>
        <p:spPr>
          <a:xfrm>
            <a:off x="1060925" y="1091783"/>
            <a:ext cx="7656600" cy="35460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15000"/>
              </a:lnSpc>
              <a:spcBef>
                <a:spcPts val="1000"/>
              </a:spcBef>
              <a:spcAft>
                <a:spcPts val="0"/>
              </a:spcAft>
              <a:buClr>
                <a:srgbClr val="262626"/>
              </a:buClr>
              <a:buSzPts val="2000"/>
              <a:buFont typeface="Times New Roman"/>
              <a:buAutoNum type="arabicPeriod"/>
            </a:pPr>
            <a:r>
              <a:rPr b="1" lang="en-GB" sz="2000">
                <a:solidFill>
                  <a:srgbClr val="262626"/>
                </a:solidFill>
                <a:latin typeface="Times New Roman"/>
                <a:ea typeface="Times New Roman"/>
                <a:cs typeface="Times New Roman"/>
                <a:sym typeface="Times New Roman"/>
              </a:rPr>
              <a:t>Email notification</a:t>
            </a:r>
            <a:endParaRPr b="1" sz="2000">
              <a:solidFill>
                <a:srgbClr val="262626"/>
              </a:solidFill>
              <a:latin typeface="Times New Roman"/>
              <a:ea typeface="Times New Roman"/>
              <a:cs typeface="Times New Roman"/>
              <a:sym typeface="Times New Roman"/>
            </a:endParaRPr>
          </a:p>
          <a:p>
            <a:pPr indent="0" lvl="0" marL="914400" rtl="0" algn="just">
              <a:lnSpc>
                <a:spcPct val="115000"/>
              </a:lnSpc>
              <a:spcBef>
                <a:spcPts val="1000"/>
              </a:spcBef>
              <a:spcAft>
                <a:spcPts val="0"/>
              </a:spcAft>
              <a:buNone/>
            </a:pPr>
            <a:r>
              <a:rPr lang="en-GB" sz="2000">
                <a:solidFill>
                  <a:srgbClr val="262626"/>
                </a:solidFill>
                <a:latin typeface="Times New Roman"/>
                <a:ea typeface="Times New Roman"/>
                <a:cs typeface="Times New Roman"/>
                <a:sym typeface="Times New Roman"/>
              </a:rPr>
              <a:t>Upon detecting a malicious attack the api sends an email notification to the registered email address of the developer.</a:t>
            </a:r>
            <a:endParaRPr b="1" sz="2000">
              <a:solidFill>
                <a:srgbClr val="262626"/>
              </a:solidFill>
              <a:latin typeface="Times New Roman"/>
              <a:ea typeface="Times New Roman"/>
              <a:cs typeface="Times New Roman"/>
              <a:sym typeface="Times New Roman"/>
            </a:endParaRPr>
          </a:p>
          <a:p>
            <a:pPr indent="-355600" lvl="0" marL="457200" marR="0" rtl="0" algn="just">
              <a:lnSpc>
                <a:spcPct val="115000"/>
              </a:lnSpc>
              <a:spcBef>
                <a:spcPts val="1000"/>
              </a:spcBef>
              <a:spcAft>
                <a:spcPts val="0"/>
              </a:spcAft>
              <a:buClr>
                <a:srgbClr val="262626"/>
              </a:buClr>
              <a:buSzPts val="2000"/>
              <a:buFont typeface="Times New Roman"/>
              <a:buAutoNum type="arabicPeriod"/>
            </a:pPr>
            <a:r>
              <a:rPr b="1" lang="en-GB" sz="2000">
                <a:solidFill>
                  <a:srgbClr val="262626"/>
                </a:solidFill>
                <a:latin typeface="Times New Roman"/>
                <a:ea typeface="Times New Roman"/>
                <a:cs typeface="Times New Roman"/>
                <a:sym typeface="Times New Roman"/>
              </a:rPr>
              <a:t>Attack prevention</a:t>
            </a:r>
            <a:endParaRPr b="1" sz="2000">
              <a:solidFill>
                <a:srgbClr val="262626"/>
              </a:solidFill>
              <a:latin typeface="Times New Roman"/>
              <a:ea typeface="Times New Roman"/>
              <a:cs typeface="Times New Roman"/>
              <a:sym typeface="Times New Roman"/>
            </a:endParaRPr>
          </a:p>
          <a:p>
            <a:pPr indent="0" lvl="0" marL="914400" marR="0" rtl="0" algn="just">
              <a:lnSpc>
                <a:spcPct val="115000"/>
              </a:lnSpc>
              <a:spcBef>
                <a:spcPts val="1000"/>
              </a:spcBef>
              <a:spcAft>
                <a:spcPts val="0"/>
              </a:spcAft>
              <a:buNone/>
            </a:pPr>
            <a:r>
              <a:rPr lang="en-GB" sz="2000">
                <a:solidFill>
                  <a:srgbClr val="262626"/>
                </a:solidFill>
                <a:latin typeface="Times New Roman"/>
                <a:ea typeface="Times New Roman"/>
                <a:cs typeface="Times New Roman"/>
                <a:sym typeface="Times New Roman"/>
              </a:rPr>
              <a:t>Upon receiving a notification from the application the developer may take appropriate action to prevent the possible attack.</a:t>
            </a:r>
            <a:endParaRPr sz="2000">
              <a:solidFill>
                <a:srgbClr val="262626"/>
              </a:solidFill>
              <a:latin typeface="Times New Roman"/>
              <a:ea typeface="Times New Roman"/>
              <a:cs typeface="Times New Roman"/>
              <a:sym typeface="Times New Roman"/>
            </a:endParaRPr>
          </a:p>
          <a:p>
            <a:pPr indent="0" lvl="0" marL="914400" marR="0" rtl="0" algn="just">
              <a:lnSpc>
                <a:spcPct val="115000"/>
              </a:lnSpc>
              <a:spcBef>
                <a:spcPts val="1000"/>
              </a:spcBef>
              <a:spcAft>
                <a:spcPts val="0"/>
              </a:spcAft>
              <a:buNone/>
            </a:pPr>
            <a:r>
              <a:t/>
            </a:r>
            <a:endParaRPr sz="1800">
              <a:solidFill>
                <a:srgbClr val="262626"/>
              </a:solidFill>
              <a:latin typeface="Times New Roman"/>
              <a:ea typeface="Times New Roman"/>
              <a:cs typeface="Times New Roman"/>
              <a:sym typeface="Times New Roman"/>
            </a:endParaRPr>
          </a:p>
          <a:p>
            <a:pPr indent="0" lvl="0" marL="914400" marR="0" rtl="0" algn="l">
              <a:lnSpc>
                <a:spcPct val="115000"/>
              </a:lnSpc>
              <a:spcBef>
                <a:spcPts val="1000"/>
              </a:spcBef>
              <a:spcAft>
                <a:spcPts val="0"/>
              </a:spcAft>
              <a:buNone/>
            </a:pPr>
            <a:r>
              <a:t/>
            </a:r>
            <a:endParaRPr b="1" sz="1800">
              <a:solidFill>
                <a:srgbClr val="262626"/>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nvSpPr>
        <p:spPr>
          <a:xfrm>
            <a:off x="838200" y="-15875"/>
            <a:ext cx="7879200" cy="9783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b="1" lang="en-GB" sz="3600">
                <a:solidFill>
                  <a:srgbClr val="262626"/>
                </a:solidFill>
                <a:highlight>
                  <a:srgbClr val="FFFFFF"/>
                </a:highlight>
                <a:latin typeface="Cambria"/>
                <a:ea typeface="Cambria"/>
                <a:cs typeface="Cambria"/>
                <a:sym typeface="Cambria"/>
              </a:rPr>
              <a:t>Summary</a:t>
            </a:r>
            <a:endParaRPr b="1" i="0" sz="3600" u="none" cap="none" strike="noStrike">
              <a:solidFill>
                <a:srgbClr val="262626"/>
              </a:solidFill>
              <a:latin typeface="Cambria"/>
              <a:ea typeface="Cambria"/>
              <a:cs typeface="Cambria"/>
              <a:sym typeface="Cambria"/>
            </a:endParaRPr>
          </a:p>
        </p:txBody>
      </p:sp>
      <p:pic>
        <p:nvPicPr>
          <p:cNvPr id="297" name="Google Shape;297;p41"/>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98" name="Google Shape;298;p41"/>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99" name="Google Shape;299;p41"/>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300" name="Google Shape;300;p41"/>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301" name="Google Shape;301;p41"/>
          <p:cNvSpPr txBox="1"/>
          <p:nvPr/>
        </p:nvSpPr>
        <p:spPr>
          <a:xfrm>
            <a:off x="1060925" y="1091783"/>
            <a:ext cx="7656600" cy="22518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1000"/>
              </a:spcBef>
              <a:spcAft>
                <a:spcPts val="0"/>
              </a:spcAft>
              <a:buNone/>
            </a:pPr>
            <a:r>
              <a:rPr lang="en-GB" sz="1700">
                <a:solidFill>
                  <a:srgbClr val="262626"/>
                </a:solidFill>
                <a:latin typeface="Times New Roman"/>
                <a:ea typeface="Times New Roman"/>
                <a:cs typeface="Times New Roman"/>
                <a:sym typeface="Times New Roman"/>
              </a:rPr>
              <a:t>This project focuses on developing a Machine Learning-based Web Application Firewall (WAF), API designed to detect and mitigate common web threats like SQL Injection, Cross-Site Scripting (XSS), Command Injection, and Remote/Local File Inclusion (RFI/LFI). The WAF will analyze user inputs in forms, URLs, and HTTP requests, using machine learning to identify malicious patterns and potential attacks in real time. Front-end developers can easily integrate this API into their web applications to enhance security. </a:t>
            </a:r>
            <a:endParaRPr b="0" i="0" sz="1700" u="none" cap="none" strike="noStrike">
              <a:solidFill>
                <a:srgbClr val="262626"/>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nvSpPr>
        <p:spPr>
          <a:xfrm>
            <a:off x="827050" y="1670"/>
            <a:ext cx="7879200" cy="9783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0"/>
              </a:spcAft>
              <a:buClr>
                <a:srgbClr val="000000"/>
              </a:buClr>
              <a:buSzPts val="1100"/>
              <a:buFont typeface="Arial"/>
              <a:buNone/>
            </a:pPr>
            <a:r>
              <a:rPr b="1" i="0" lang="en-GB" sz="2600" u="none" cap="none" strike="noStrike">
                <a:solidFill>
                  <a:srgbClr val="333333"/>
                </a:solidFill>
                <a:highlight>
                  <a:srgbClr val="FFFFFF"/>
                </a:highlight>
                <a:latin typeface="Times New Roman"/>
                <a:ea typeface="Times New Roman"/>
                <a:cs typeface="Times New Roman"/>
                <a:sym typeface="Times New Roman"/>
              </a:rPr>
              <a:t>References:</a:t>
            </a:r>
            <a:endParaRPr b="1" i="0" sz="2800" u="none" cap="none" strike="noStrike">
              <a:solidFill>
                <a:srgbClr val="C00000"/>
              </a:solidFill>
              <a:latin typeface="Times New Roman"/>
              <a:ea typeface="Times New Roman"/>
              <a:cs typeface="Times New Roman"/>
              <a:sym typeface="Times New Roman"/>
            </a:endParaRPr>
          </a:p>
        </p:txBody>
      </p:sp>
      <p:pic>
        <p:nvPicPr>
          <p:cNvPr id="307" name="Google Shape;307;p42"/>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308" name="Google Shape;308;p42"/>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309" name="Google Shape;309;p42"/>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310" name="Google Shape;310;p42"/>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311" name="Google Shape;311;p42"/>
          <p:cNvSpPr txBox="1"/>
          <p:nvPr/>
        </p:nvSpPr>
        <p:spPr>
          <a:xfrm>
            <a:off x="1572000" y="1188275"/>
            <a:ext cx="6520200" cy="31476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Char char="●"/>
            </a:pPr>
            <a:r>
              <a:rPr lang="en-GB" sz="1700" u="sng">
                <a:solidFill>
                  <a:schemeClr val="hlink"/>
                </a:solidFill>
                <a:hlinkClick r:id="rId7"/>
              </a:rPr>
              <a:t>https://www.researchgate.net/publication/361143640_Web_Application_Firewall_Using_Machine_Learning_and_Features_Engineering</a:t>
            </a:r>
            <a:endParaRPr sz="1700"/>
          </a:p>
          <a:p>
            <a:pPr indent="-336550" lvl="0" marL="457200" rtl="0" algn="l">
              <a:lnSpc>
                <a:spcPct val="150000"/>
              </a:lnSpc>
              <a:spcBef>
                <a:spcPts val="0"/>
              </a:spcBef>
              <a:spcAft>
                <a:spcPts val="0"/>
              </a:spcAft>
              <a:buSzPts val="1700"/>
              <a:buChar char="●"/>
            </a:pPr>
            <a:r>
              <a:rPr lang="en-GB" sz="1700" u="sng">
                <a:solidFill>
                  <a:schemeClr val="hlink"/>
                </a:solidFill>
                <a:hlinkClick r:id="rId8"/>
              </a:rPr>
              <a:t>https://www.researchgate.net/publication/329514915_Web_Application_Attacks_Detection_Using_Machine_Learning_Techniques</a:t>
            </a:r>
            <a:endParaRPr sz="1700"/>
          </a:p>
          <a:p>
            <a:pPr indent="0" lvl="0" marL="457200" rtl="0" algn="l">
              <a:lnSpc>
                <a:spcPct val="150000"/>
              </a:lnSpc>
              <a:spcBef>
                <a:spcPts val="0"/>
              </a:spcBef>
              <a:spcAft>
                <a:spcPts val="0"/>
              </a:spcAft>
              <a:buNone/>
            </a:pPr>
            <a:r>
              <a:t/>
            </a:r>
            <a:endParaRPr sz="1700"/>
          </a:p>
          <a:p>
            <a:pPr indent="0" lvl="0" marL="45720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nvSpPr>
        <p:spPr>
          <a:xfrm>
            <a:off x="3609900" y="1838825"/>
            <a:ext cx="7879200" cy="9783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0"/>
              </a:spcAft>
              <a:buClr>
                <a:srgbClr val="000000"/>
              </a:buClr>
              <a:buSzPts val="1100"/>
              <a:buFont typeface="Arial"/>
              <a:buNone/>
            </a:pPr>
            <a:r>
              <a:rPr b="1" i="0" lang="en-GB" sz="2600" u="none" cap="none" strike="noStrike">
                <a:solidFill>
                  <a:srgbClr val="333333"/>
                </a:solidFill>
                <a:highlight>
                  <a:srgbClr val="FFFFFF"/>
                </a:highlight>
                <a:latin typeface="Times New Roman"/>
                <a:ea typeface="Times New Roman"/>
                <a:cs typeface="Times New Roman"/>
                <a:sym typeface="Times New Roman"/>
              </a:rPr>
              <a:t>THANK YOU</a:t>
            </a:r>
            <a:endParaRPr b="1" i="0" sz="2800" u="none" cap="none" strike="noStrike">
              <a:solidFill>
                <a:srgbClr val="C00000"/>
              </a:solidFill>
              <a:latin typeface="Times New Roman"/>
              <a:ea typeface="Times New Roman"/>
              <a:cs typeface="Times New Roman"/>
              <a:sym typeface="Times New Roman"/>
            </a:endParaRPr>
          </a:p>
        </p:txBody>
      </p:sp>
      <p:pic>
        <p:nvPicPr>
          <p:cNvPr id="317" name="Google Shape;317;p43"/>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318" name="Google Shape;318;p43"/>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319" name="Google Shape;319;p43"/>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320" name="Google Shape;320;p43"/>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321" name="Google Shape;321;p43"/>
          <p:cNvSpPr txBox="1"/>
          <p:nvPr/>
        </p:nvSpPr>
        <p:spPr>
          <a:xfrm>
            <a:off x="1968600" y="2571750"/>
            <a:ext cx="7656600" cy="4617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1000"/>
              </a:spcBef>
              <a:spcAft>
                <a:spcPts val="0"/>
              </a:spcAft>
              <a:buClr>
                <a:srgbClr val="000000"/>
              </a:buClr>
              <a:buSzPts val="1800"/>
              <a:buFont typeface="Arial"/>
              <a:buNone/>
            </a:pPr>
            <a:r>
              <a:t/>
            </a:r>
            <a:endParaRPr b="0" i="0" sz="1800" u="none" cap="none" strike="noStrike">
              <a:solidFill>
                <a:srgbClr val="26262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7"/>
          <p:cNvPicPr preferRelativeResize="0"/>
          <p:nvPr/>
        </p:nvPicPr>
        <p:blipFill rotWithShape="1">
          <a:blip r:embed="rId3">
            <a:alphaModFix/>
          </a:blip>
          <a:srcRect b="0" l="0" r="0" t="0"/>
          <a:stretch/>
        </p:blipFill>
        <p:spPr>
          <a:xfrm rot="5400000">
            <a:off x="4410506" y="425651"/>
            <a:ext cx="289488" cy="9177498"/>
          </a:xfrm>
          <a:prstGeom prst="rect">
            <a:avLst/>
          </a:prstGeom>
          <a:noFill/>
          <a:ln>
            <a:noFill/>
          </a:ln>
        </p:spPr>
      </p:pic>
      <p:pic>
        <p:nvPicPr>
          <p:cNvPr id="148" name="Google Shape;148;p27"/>
          <p:cNvPicPr preferRelativeResize="0"/>
          <p:nvPr/>
        </p:nvPicPr>
        <p:blipFill rotWithShape="1">
          <a:blip r:embed="rId4">
            <a:alphaModFix/>
          </a:blip>
          <a:srcRect b="0" l="0" r="0" t="0"/>
          <a:stretch/>
        </p:blipFill>
        <p:spPr>
          <a:xfrm rot="5400000">
            <a:off x="3400240" y="1315601"/>
            <a:ext cx="132307" cy="6999785"/>
          </a:xfrm>
          <a:prstGeom prst="rect">
            <a:avLst/>
          </a:prstGeom>
          <a:noFill/>
          <a:ln>
            <a:noFill/>
          </a:ln>
        </p:spPr>
      </p:pic>
      <p:pic>
        <p:nvPicPr>
          <p:cNvPr descr="A close up of a logo&#10;&#10;Description automatically generated" id="149" name="Google Shape;149;p27"/>
          <p:cNvPicPr preferRelativeResize="0"/>
          <p:nvPr/>
        </p:nvPicPr>
        <p:blipFill rotWithShape="1">
          <a:blip r:embed="rId5">
            <a:alphaModFix/>
          </a:blip>
          <a:srcRect b="0" l="0" r="0" t="0"/>
          <a:stretch/>
        </p:blipFill>
        <p:spPr>
          <a:xfrm>
            <a:off x="-715638" y="3221318"/>
            <a:ext cx="3520445" cy="2514604"/>
          </a:xfrm>
          <a:prstGeom prst="rect">
            <a:avLst/>
          </a:prstGeom>
          <a:noFill/>
          <a:ln>
            <a:noFill/>
          </a:ln>
        </p:spPr>
      </p:pic>
      <p:pic>
        <p:nvPicPr>
          <p:cNvPr descr="A close up of a sign&#10;&#10;Description automatically generated" id="150" name="Google Shape;150;p27"/>
          <p:cNvPicPr preferRelativeResize="0"/>
          <p:nvPr>
            <p:ph idx="1" type="body"/>
          </p:nvPr>
        </p:nvPicPr>
        <p:blipFill rotWithShape="1">
          <a:blip r:embed="rId6">
            <a:alphaModFix/>
          </a:blip>
          <a:srcRect b="0" l="0" r="0" t="0"/>
          <a:stretch/>
        </p:blipFill>
        <p:spPr>
          <a:xfrm>
            <a:off x="8121316" y="4266975"/>
            <a:ext cx="726300" cy="541500"/>
          </a:xfrm>
          <a:prstGeom prst="rect">
            <a:avLst/>
          </a:prstGeom>
          <a:noFill/>
          <a:ln>
            <a:noFill/>
          </a:ln>
        </p:spPr>
      </p:pic>
      <p:sp>
        <p:nvSpPr>
          <p:cNvPr id="151" name="Google Shape;151;p27"/>
          <p:cNvSpPr txBox="1"/>
          <p:nvPr/>
        </p:nvSpPr>
        <p:spPr>
          <a:xfrm>
            <a:off x="437022" y="992136"/>
            <a:ext cx="7736400" cy="3631800"/>
          </a:xfrm>
          <a:prstGeom prst="rect">
            <a:avLst/>
          </a:prstGeom>
          <a:noFill/>
          <a:ln>
            <a:noFill/>
          </a:ln>
        </p:spPr>
        <p:txBody>
          <a:bodyPr anchorCtr="0" anchor="t" bIns="34275" lIns="68575" spcFirstLastPara="1" rIns="68575" wrap="square" tIns="34275">
            <a:normAutofit/>
          </a:bodyPr>
          <a:lstStyle/>
          <a:p>
            <a:pPr indent="-38100" lvl="0" marL="177800" marR="0" rtl="0" algn="l">
              <a:lnSpc>
                <a:spcPct val="90000"/>
              </a:lnSpc>
              <a:spcBef>
                <a:spcPts val="0"/>
              </a:spcBef>
              <a:spcAft>
                <a:spcPts val="0"/>
              </a:spcAft>
              <a:buClr>
                <a:schemeClr val="dk1"/>
              </a:buClr>
              <a:buSzPts val="2100"/>
              <a:buFont typeface="Arial"/>
              <a:buNone/>
            </a:pPr>
            <a:r>
              <a:t/>
            </a:r>
            <a:endParaRPr b="0" i="0" sz="2100" u="none" cap="none" strike="noStrike">
              <a:solidFill>
                <a:srgbClr val="262626"/>
              </a:solidFill>
              <a:latin typeface="Marcellus"/>
              <a:ea typeface="Marcellus"/>
              <a:cs typeface="Marcellus"/>
              <a:sym typeface="Marcellus"/>
            </a:endParaRPr>
          </a:p>
        </p:txBody>
      </p:sp>
      <p:sp>
        <p:nvSpPr>
          <p:cNvPr id="152" name="Google Shape;152;p27"/>
          <p:cNvSpPr txBox="1"/>
          <p:nvPr/>
        </p:nvSpPr>
        <p:spPr>
          <a:xfrm>
            <a:off x="217849" y="1463000"/>
            <a:ext cx="581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3" name="Google Shape;153;p27"/>
          <p:cNvSpPr txBox="1"/>
          <p:nvPr>
            <p:ph type="title"/>
          </p:nvPr>
        </p:nvSpPr>
        <p:spPr>
          <a:xfrm>
            <a:off x="0" y="0"/>
            <a:ext cx="1697100" cy="666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C00000"/>
              </a:buClr>
              <a:buSzPts val="2700"/>
              <a:buFont typeface="Marcellus"/>
              <a:buNone/>
            </a:pPr>
            <a:r>
              <a:rPr b="1" lang="en-GB" sz="3600">
                <a:latin typeface="Cambria"/>
                <a:ea typeface="Cambria"/>
                <a:cs typeface="Cambria"/>
                <a:sym typeface="Cambria"/>
              </a:rPr>
              <a:t>Index</a:t>
            </a:r>
            <a:endParaRPr sz="3600">
              <a:latin typeface="Cambria"/>
              <a:ea typeface="Cambria"/>
              <a:cs typeface="Cambria"/>
              <a:sym typeface="Cambria"/>
            </a:endParaRPr>
          </a:p>
        </p:txBody>
      </p:sp>
      <p:graphicFrame>
        <p:nvGraphicFramePr>
          <p:cNvPr id="154" name="Google Shape;154;p27"/>
          <p:cNvGraphicFramePr/>
          <p:nvPr/>
        </p:nvGraphicFramePr>
        <p:xfrm>
          <a:off x="2096263" y="229925"/>
          <a:ext cx="3000000" cy="3000000"/>
        </p:xfrm>
        <a:graphic>
          <a:graphicData uri="http://schemas.openxmlformats.org/drawingml/2006/table">
            <a:tbl>
              <a:tblPr>
                <a:noFill/>
                <a:tableStyleId>{E1F95494-25D2-4F16-BB6D-6EDE98F10679}</a:tableStyleId>
              </a:tblPr>
              <a:tblGrid>
                <a:gridCol w="753800"/>
                <a:gridCol w="3471975"/>
                <a:gridCol w="998750"/>
              </a:tblGrid>
              <a:tr h="368825">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Sr No.</a:t>
                      </a:r>
                      <a:endParaRPr b="1">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Page No.</a:t>
                      </a:r>
                      <a:endParaRPr b="1">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368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368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368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Problem Statement </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368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Project Scope and Objective</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368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System Design</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368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Implementation Screenshots</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368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14</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368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Project Summary</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15</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368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16</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nvSpPr>
        <p:spPr>
          <a:xfrm>
            <a:off x="777250" y="-91450"/>
            <a:ext cx="8366700" cy="8478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b="1" lang="en-GB" sz="3600">
                <a:solidFill>
                  <a:srgbClr val="262626"/>
                </a:solidFill>
                <a:highlight>
                  <a:srgbClr val="FFFFFF"/>
                </a:highlight>
                <a:latin typeface="Cambria"/>
                <a:ea typeface="Cambria"/>
                <a:cs typeface="Cambria"/>
                <a:sym typeface="Cambria"/>
              </a:rPr>
              <a:t>Introduction</a:t>
            </a:r>
            <a:endParaRPr b="1" i="0" sz="3600" u="none" cap="none" strike="noStrike">
              <a:solidFill>
                <a:srgbClr val="262626"/>
              </a:solidFill>
              <a:latin typeface="Cambria"/>
              <a:ea typeface="Cambria"/>
              <a:cs typeface="Cambria"/>
              <a:sym typeface="Cambria"/>
            </a:endParaRPr>
          </a:p>
        </p:txBody>
      </p:sp>
      <p:pic>
        <p:nvPicPr>
          <p:cNvPr id="160" name="Google Shape;160;p28"/>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161" name="Google Shape;161;p28"/>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162" name="Google Shape;162;p28"/>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163" name="Google Shape;163;p28"/>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164" name="Google Shape;164;p28"/>
          <p:cNvSpPr txBox="1"/>
          <p:nvPr/>
        </p:nvSpPr>
        <p:spPr>
          <a:xfrm>
            <a:off x="947250" y="610325"/>
            <a:ext cx="5590200" cy="4900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GB" sz="1600">
                <a:solidFill>
                  <a:schemeClr val="dk1"/>
                </a:solidFill>
                <a:latin typeface="Times New Roman"/>
                <a:ea typeface="Times New Roman"/>
                <a:cs typeface="Times New Roman"/>
                <a:sym typeface="Times New Roman"/>
              </a:rPr>
              <a:t>In today's digital landscape, online threats are becoming more frequent and sophisticated, making strong network security essential.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GB" sz="1600">
                <a:solidFill>
                  <a:schemeClr val="dk1"/>
                </a:solidFill>
                <a:latin typeface="Times New Roman"/>
                <a:ea typeface="Times New Roman"/>
                <a:cs typeface="Times New Roman"/>
                <a:sym typeface="Times New Roman"/>
              </a:rPr>
              <a:t>Organizations, businesses, and individuals face risks from cyber attacks, data breaches, and unauthorized access. Firewalls serve as critical defenses by monitoring network traffic, preventing unauthorized access, and safeguarding sensitive data.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GB" sz="1600">
                <a:solidFill>
                  <a:schemeClr val="dk1"/>
                </a:solidFill>
                <a:latin typeface="Times New Roman"/>
                <a:ea typeface="Times New Roman"/>
                <a:cs typeface="Times New Roman"/>
                <a:sym typeface="Times New Roman"/>
              </a:rPr>
              <a:t>A Web Application Firewall (WAF) specifically filters HTTP/HTTPS traffic between a web application and the internet, detecting and blocking common attack patterns to protect web applications from threats.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94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descr="Firewall for computer networks vector image | Free SVG" id="165" name="Google Shape;165;p28"/>
          <p:cNvPicPr preferRelativeResize="0"/>
          <p:nvPr/>
        </p:nvPicPr>
        <p:blipFill>
          <a:blip r:embed="rId7">
            <a:alphaModFix/>
          </a:blip>
          <a:stretch>
            <a:fillRect/>
          </a:stretch>
        </p:blipFill>
        <p:spPr>
          <a:xfrm>
            <a:off x="6289100" y="501825"/>
            <a:ext cx="2854849" cy="342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838325" y="1675"/>
            <a:ext cx="7879200" cy="9783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b="1" lang="en-GB" sz="3600">
                <a:solidFill>
                  <a:srgbClr val="262626"/>
                </a:solidFill>
                <a:highlight>
                  <a:srgbClr val="FFFFFF"/>
                </a:highlight>
                <a:latin typeface="Cambria"/>
                <a:ea typeface="Cambria"/>
                <a:cs typeface="Cambria"/>
                <a:sym typeface="Cambria"/>
              </a:rPr>
              <a:t>Literature Survey</a:t>
            </a:r>
            <a:endParaRPr b="1" i="0" sz="3600" u="none" cap="none" strike="noStrike">
              <a:solidFill>
                <a:srgbClr val="262626"/>
              </a:solidFill>
              <a:latin typeface="Cambria"/>
              <a:ea typeface="Cambria"/>
              <a:cs typeface="Cambria"/>
              <a:sym typeface="Cambria"/>
            </a:endParaRPr>
          </a:p>
        </p:txBody>
      </p:sp>
      <p:pic>
        <p:nvPicPr>
          <p:cNvPr id="171" name="Google Shape;171;p29"/>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172" name="Google Shape;172;p29"/>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173" name="Google Shape;173;p29"/>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174" name="Google Shape;174;p29"/>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175" name="Google Shape;175;p29"/>
          <p:cNvSpPr txBox="1"/>
          <p:nvPr/>
        </p:nvSpPr>
        <p:spPr>
          <a:xfrm>
            <a:off x="1060925" y="1265457"/>
            <a:ext cx="7656600" cy="7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t/>
            </a:r>
            <a:endParaRPr sz="1640">
              <a:solidFill>
                <a:srgbClr val="262626"/>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1640">
              <a:solidFill>
                <a:srgbClr val="262626"/>
              </a:solidFill>
              <a:latin typeface="Times New Roman"/>
              <a:ea typeface="Times New Roman"/>
              <a:cs typeface="Times New Roman"/>
              <a:sym typeface="Times New Roman"/>
            </a:endParaRPr>
          </a:p>
        </p:txBody>
      </p:sp>
      <p:graphicFrame>
        <p:nvGraphicFramePr>
          <p:cNvPr id="176" name="Google Shape;176;p29"/>
          <p:cNvGraphicFramePr/>
          <p:nvPr/>
        </p:nvGraphicFramePr>
        <p:xfrm>
          <a:off x="952500" y="1026175"/>
          <a:ext cx="3000000" cy="3000000"/>
        </p:xfrm>
        <a:graphic>
          <a:graphicData uri="http://schemas.openxmlformats.org/drawingml/2006/table">
            <a:tbl>
              <a:tblPr>
                <a:noFill/>
                <a:tableStyleId>{E1F95494-25D2-4F16-BB6D-6EDE98F10679}</a:tableStyleId>
              </a:tblPr>
              <a:tblGrid>
                <a:gridCol w="1958700"/>
                <a:gridCol w="1660800"/>
                <a:gridCol w="2046625"/>
                <a:gridCol w="2294775"/>
              </a:tblGrid>
              <a:tr h="377625">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Study</a:t>
                      </a:r>
                      <a:endParaRPr b="1">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Model used</a:t>
                      </a:r>
                      <a:endParaRPr b="1">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Parameters used</a:t>
                      </a:r>
                      <a:endParaRPr b="1">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Key findings</a:t>
                      </a:r>
                      <a:endParaRPr b="1">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1066500">
                <a:tc>
                  <a:txBody>
                    <a:bodyPr/>
                    <a:lstStyle/>
                    <a:p>
                      <a:pPr indent="0" lvl="0" marL="0" rtl="0" algn="l">
                        <a:spcBef>
                          <a:spcPts val="0"/>
                        </a:spcBef>
                        <a:spcAft>
                          <a:spcPts val="0"/>
                        </a:spcAft>
                        <a:buNone/>
                      </a:pPr>
                      <a:r>
                        <a:rPr i="1" lang="en-GB">
                          <a:solidFill>
                            <a:schemeClr val="dk1"/>
                          </a:solidFill>
                          <a:latin typeface="Times New Roman"/>
                          <a:ea typeface="Times New Roman"/>
                          <a:cs typeface="Times New Roman"/>
                          <a:sym typeface="Times New Roman"/>
                        </a:rPr>
                        <a:t>Web Application Attacks Detection Using Machine Learning Techniques (2018)</a:t>
                      </a:r>
                      <a:endParaRPr i="1">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Random Forest, SVM, K-NN</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Dataset scenarios: Valid and Attack data, PKDD2007, CSIC2010, DRUPAL dataset</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Machine learning models significantly reduce false positives, outperforming traditional WAF configurations </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1395200">
                <a:tc>
                  <a:txBody>
                    <a:bodyPr/>
                    <a:lstStyle/>
                    <a:p>
                      <a:pPr indent="0" lvl="0" marL="0" rtl="0" algn="l">
                        <a:spcBef>
                          <a:spcPts val="0"/>
                        </a:spcBef>
                        <a:spcAft>
                          <a:spcPts val="0"/>
                        </a:spcAft>
                        <a:buClr>
                          <a:schemeClr val="dk1"/>
                        </a:buClr>
                        <a:buSzPts val="1100"/>
                        <a:buFont typeface="Arial"/>
                        <a:buNone/>
                      </a:pPr>
                      <a:r>
                        <a:rPr i="1" lang="en-GB">
                          <a:solidFill>
                            <a:schemeClr val="dk1"/>
                          </a:solidFill>
                          <a:latin typeface="Times New Roman"/>
                          <a:ea typeface="Times New Roman"/>
                          <a:cs typeface="Times New Roman"/>
                          <a:sym typeface="Times New Roman"/>
                        </a:rPr>
                        <a:t>Web Application Firewall Using Machine Learning and Features Engineering (2022)</a:t>
                      </a:r>
                      <a:endParaRPr i="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Naive Bayes, Logistic Regression, Decision Tree, SVM</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Features: Request length, percentage of allowed characters, percentage of special characters, attack weight</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just">
                        <a:spcBef>
                          <a:spcPts val="0"/>
                        </a:spcBef>
                        <a:spcAft>
                          <a:spcPts val="0"/>
                        </a:spcAft>
                        <a:buNone/>
                      </a:pPr>
                      <a:r>
                        <a:rPr lang="en-GB">
                          <a:latin typeface="Times New Roman"/>
                          <a:ea typeface="Times New Roman"/>
                          <a:cs typeface="Times New Roman"/>
                          <a:sym typeface="Times New Roman"/>
                        </a:rPr>
                        <a:t>Achieved 99.6% accuracy on CSIC 2010, HTTPParams, and hybrid datasets. Effectively detects web application anomalies using engineered features​</a:t>
                      </a:r>
                      <a:endParaRPr>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777250" y="1675"/>
            <a:ext cx="8366700" cy="9783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b="1" lang="en-GB" sz="3600">
                <a:solidFill>
                  <a:srgbClr val="262626"/>
                </a:solidFill>
                <a:highlight>
                  <a:srgbClr val="FFFFFF"/>
                </a:highlight>
                <a:latin typeface="Cambria"/>
                <a:ea typeface="Cambria"/>
                <a:cs typeface="Cambria"/>
                <a:sym typeface="Cambria"/>
              </a:rPr>
              <a:t>Problem Statement</a:t>
            </a:r>
            <a:endParaRPr b="1" i="0" sz="3600" u="none" cap="none" strike="noStrike">
              <a:solidFill>
                <a:srgbClr val="262626"/>
              </a:solidFill>
              <a:latin typeface="Cambria"/>
              <a:ea typeface="Cambria"/>
              <a:cs typeface="Cambria"/>
              <a:sym typeface="Cambria"/>
            </a:endParaRPr>
          </a:p>
        </p:txBody>
      </p:sp>
      <p:pic>
        <p:nvPicPr>
          <p:cNvPr id="182" name="Google Shape;182;p30"/>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183" name="Google Shape;183;p30"/>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184" name="Google Shape;184;p30"/>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185" name="Google Shape;185;p30"/>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186" name="Google Shape;186;p30"/>
          <p:cNvSpPr txBox="1"/>
          <p:nvPr/>
        </p:nvSpPr>
        <p:spPr>
          <a:xfrm>
            <a:off x="838200" y="917750"/>
            <a:ext cx="7656600" cy="1755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Designing a machine learning-based Web Application Firewall to secure websites by detecting and mitigating threats like XSS, SSTI, RFI, and Command Injection.</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marR="0" rtl="0" algn="just">
              <a:lnSpc>
                <a:spcPct val="115000"/>
              </a:lnSpc>
              <a:spcBef>
                <a:spcPts val="0"/>
              </a:spcBef>
              <a:spcAft>
                <a:spcPts val="0"/>
              </a:spcAft>
              <a:buNone/>
            </a:pPr>
            <a:r>
              <a:t/>
            </a:r>
            <a:endParaRPr sz="2040">
              <a:solidFill>
                <a:srgbClr val="26262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777250" y="-15875"/>
            <a:ext cx="7940100" cy="9783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b="1" lang="en-GB" sz="3600">
                <a:highlight>
                  <a:srgbClr val="FFFFFF"/>
                </a:highlight>
                <a:latin typeface="Cambria"/>
                <a:ea typeface="Cambria"/>
                <a:cs typeface="Cambria"/>
                <a:sym typeface="Cambria"/>
              </a:rPr>
              <a:t>Scope and </a:t>
            </a:r>
            <a:r>
              <a:rPr b="1" i="0" lang="en-GB" sz="3600" u="none" cap="none" strike="noStrike">
                <a:highlight>
                  <a:srgbClr val="FFFFFF"/>
                </a:highlight>
                <a:latin typeface="Cambria"/>
                <a:ea typeface="Cambria"/>
                <a:cs typeface="Cambria"/>
                <a:sym typeface="Cambria"/>
              </a:rPr>
              <a:t>Objective</a:t>
            </a:r>
            <a:endParaRPr b="1" i="0" sz="3600" u="none" cap="none" strike="noStrike">
              <a:latin typeface="Cambria"/>
              <a:ea typeface="Cambria"/>
              <a:cs typeface="Cambria"/>
              <a:sym typeface="Cambria"/>
            </a:endParaRPr>
          </a:p>
        </p:txBody>
      </p:sp>
      <p:pic>
        <p:nvPicPr>
          <p:cNvPr id="192" name="Google Shape;192;p31"/>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193" name="Google Shape;193;p31"/>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194" name="Google Shape;194;p31"/>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195" name="Google Shape;195;p31"/>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196" name="Google Shape;196;p31"/>
          <p:cNvSpPr txBox="1"/>
          <p:nvPr/>
        </p:nvSpPr>
        <p:spPr>
          <a:xfrm>
            <a:off x="838200" y="725045"/>
            <a:ext cx="7656600" cy="347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sz="2000">
                <a:solidFill>
                  <a:schemeClr val="dk1"/>
                </a:solidFill>
                <a:latin typeface="Times New Roman"/>
                <a:ea typeface="Times New Roman"/>
                <a:cs typeface="Times New Roman"/>
                <a:sym typeface="Times New Roman"/>
              </a:rPr>
              <a:t>The project involves the development of a machine learning-powered </a:t>
            </a:r>
            <a:r>
              <a:rPr b="1" lang="en-GB" sz="2000">
                <a:solidFill>
                  <a:schemeClr val="dk1"/>
                </a:solidFill>
                <a:latin typeface="Times New Roman"/>
                <a:ea typeface="Times New Roman"/>
                <a:cs typeface="Times New Roman"/>
                <a:sym typeface="Times New Roman"/>
              </a:rPr>
              <a:t>Web Application Firewall (WAF)</a:t>
            </a:r>
            <a:r>
              <a:rPr lang="en-GB" sz="2000">
                <a:solidFill>
                  <a:schemeClr val="dk1"/>
                </a:solidFill>
                <a:latin typeface="Times New Roman"/>
                <a:ea typeface="Times New Roman"/>
                <a:cs typeface="Times New Roman"/>
                <a:sym typeface="Times New Roman"/>
              </a:rPr>
              <a:t> in the form of an </a:t>
            </a:r>
            <a:r>
              <a:rPr b="1" lang="en-GB" sz="2000">
                <a:solidFill>
                  <a:schemeClr val="dk1"/>
                </a:solidFill>
                <a:latin typeface="Times New Roman"/>
                <a:ea typeface="Times New Roman"/>
                <a:cs typeface="Times New Roman"/>
                <a:sym typeface="Times New Roman"/>
              </a:rPr>
              <a:t>API</a:t>
            </a:r>
            <a:r>
              <a:rPr lang="en-GB" sz="2000">
                <a:solidFill>
                  <a:schemeClr val="dk1"/>
                </a:solidFill>
                <a:latin typeface="Times New Roman"/>
                <a:ea typeface="Times New Roman"/>
                <a:cs typeface="Times New Roman"/>
                <a:sym typeface="Times New Roman"/>
              </a:rPr>
              <a:t>. This API will be designed to detect malicious inputs and can be seamlessly integrated by front-end developers into their web applications. The API will analyze user inputs across various form fields, URLs, or requests and determine if they are potentially harmful by identifying common cyber attacks such as SQL Injection, Cross-Site Scripting (XSS), Command Injection, and Local/Remote File Inclusion (LFI/RFI).</a:t>
            </a:r>
            <a:endParaRPr sz="2000">
              <a:solidFill>
                <a:schemeClr val="dk1"/>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831000" y="-117000"/>
            <a:ext cx="7879200" cy="9783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b="1" lang="en-GB" sz="3600">
                <a:solidFill>
                  <a:srgbClr val="262626"/>
                </a:solidFill>
                <a:highlight>
                  <a:srgbClr val="FFFFFF"/>
                </a:highlight>
                <a:latin typeface="Cambria"/>
                <a:ea typeface="Cambria"/>
                <a:cs typeface="Cambria"/>
                <a:sym typeface="Cambria"/>
              </a:rPr>
              <a:t>System Design</a:t>
            </a:r>
            <a:endParaRPr b="1" i="0" sz="3600" u="none" cap="none" strike="noStrike">
              <a:solidFill>
                <a:srgbClr val="262626"/>
              </a:solidFill>
              <a:latin typeface="Cambria"/>
              <a:ea typeface="Cambria"/>
              <a:cs typeface="Cambria"/>
              <a:sym typeface="Cambria"/>
            </a:endParaRPr>
          </a:p>
        </p:txBody>
      </p:sp>
      <p:pic>
        <p:nvPicPr>
          <p:cNvPr id="202" name="Google Shape;202;p32"/>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03" name="Google Shape;203;p32"/>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04" name="Google Shape;204;p32"/>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205" name="Google Shape;205;p32"/>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pic>
        <p:nvPicPr>
          <p:cNvPr id="206" name="Google Shape;206;p32"/>
          <p:cNvPicPr preferRelativeResize="0"/>
          <p:nvPr/>
        </p:nvPicPr>
        <p:blipFill rotWithShape="1">
          <a:blip r:embed="rId7">
            <a:alphaModFix/>
          </a:blip>
          <a:srcRect b="16696" l="0" r="0" t="8698"/>
          <a:stretch/>
        </p:blipFill>
        <p:spPr>
          <a:xfrm>
            <a:off x="1126950" y="722400"/>
            <a:ext cx="7728101" cy="3242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838200" y="-15875"/>
            <a:ext cx="7879200" cy="9783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b="1" lang="en-GB" sz="3600">
                <a:solidFill>
                  <a:srgbClr val="262626"/>
                </a:solidFill>
                <a:highlight>
                  <a:srgbClr val="FFFFFF"/>
                </a:highlight>
                <a:latin typeface="Cambria"/>
                <a:ea typeface="Cambria"/>
                <a:cs typeface="Cambria"/>
                <a:sym typeface="Cambria"/>
              </a:rPr>
              <a:t>Model Performance</a:t>
            </a:r>
            <a:endParaRPr b="1" sz="3600">
              <a:solidFill>
                <a:srgbClr val="262626"/>
              </a:solidFill>
              <a:highlight>
                <a:srgbClr val="FFFFFF"/>
              </a:highlight>
              <a:latin typeface="Cambria"/>
              <a:ea typeface="Cambria"/>
              <a:cs typeface="Cambria"/>
              <a:sym typeface="Cambria"/>
            </a:endParaRPr>
          </a:p>
        </p:txBody>
      </p:sp>
      <p:pic>
        <p:nvPicPr>
          <p:cNvPr id="212" name="Google Shape;212;p33"/>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13" name="Google Shape;213;p33"/>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14" name="Google Shape;214;p33"/>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215" name="Google Shape;215;p33"/>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
        <p:nvSpPr>
          <p:cNvPr id="216" name="Google Shape;216;p33"/>
          <p:cNvSpPr txBox="1"/>
          <p:nvPr/>
        </p:nvSpPr>
        <p:spPr>
          <a:xfrm>
            <a:off x="1060925" y="1091783"/>
            <a:ext cx="7656600" cy="461700"/>
          </a:xfrm>
          <a:prstGeom prst="rect">
            <a:avLst/>
          </a:prstGeom>
          <a:noFill/>
          <a:ln>
            <a:noFill/>
          </a:ln>
        </p:spPr>
        <p:txBody>
          <a:bodyPr anchorCtr="0" anchor="t" bIns="91425" lIns="91425" spcFirstLastPara="1" rIns="91425" wrap="square" tIns="91425">
            <a:spAutoFit/>
          </a:bodyPr>
          <a:lstStyle/>
          <a:p>
            <a:pPr indent="0" lvl="0" marL="914400" marR="0" rtl="0" algn="l">
              <a:lnSpc>
                <a:spcPct val="115000"/>
              </a:lnSpc>
              <a:spcBef>
                <a:spcPts val="1000"/>
              </a:spcBef>
              <a:spcAft>
                <a:spcPts val="0"/>
              </a:spcAft>
              <a:buNone/>
            </a:pPr>
            <a:r>
              <a:t/>
            </a:r>
            <a:endParaRPr b="1" sz="1800">
              <a:solidFill>
                <a:srgbClr val="262626"/>
              </a:solidFill>
              <a:latin typeface="Times New Roman"/>
              <a:ea typeface="Times New Roman"/>
              <a:cs typeface="Times New Roman"/>
              <a:sym typeface="Times New Roman"/>
            </a:endParaRPr>
          </a:p>
        </p:txBody>
      </p:sp>
      <p:graphicFrame>
        <p:nvGraphicFramePr>
          <p:cNvPr id="217" name="Google Shape;217;p33"/>
          <p:cNvGraphicFramePr/>
          <p:nvPr/>
        </p:nvGraphicFramePr>
        <p:xfrm>
          <a:off x="952500" y="1091750"/>
          <a:ext cx="3000000" cy="3000000"/>
        </p:xfrm>
        <a:graphic>
          <a:graphicData uri="http://schemas.openxmlformats.org/drawingml/2006/table">
            <a:tbl>
              <a:tblPr>
                <a:noFill/>
                <a:tableStyleId>{E1F95494-25D2-4F16-BB6D-6EDE98F10679}</a:tableStyleId>
              </a:tblPr>
              <a:tblGrid>
                <a:gridCol w="768575"/>
                <a:gridCol w="1644425"/>
                <a:gridCol w="1206500"/>
                <a:gridCol w="1206500"/>
                <a:gridCol w="1206500"/>
                <a:gridCol w="1206500"/>
              </a:tblGrid>
              <a:tr h="415700">
                <a:tc>
                  <a:txBody>
                    <a:bodyPr/>
                    <a:lstStyle/>
                    <a:p>
                      <a:pPr indent="0" lvl="0" marL="0" rtl="0" algn="l">
                        <a:spcBef>
                          <a:spcPts val="0"/>
                        </a:spcBef>
                        <a:spcAft>
                          <a:spcPts val="0"/>
                        </a:spcAft>
                        <a:buNone/>
                      </a:pPr>
                      <a:r>
                        <a:rPr b="1" lang="en-GB" sz="1800">
                          <a:latin typeface="Times New Roman"/>
                          <a:ea typeface="Times New Roman"/>
                          <a:cs typeface="Times New Roman"/>
                          <a:sym typeface="Times New Roman"/>
                        </a:rPr>
                        <a:t>Sr no.</a:t>
                      </a:r>
                      <a:endParaRPr b="1"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b="1" lang="en-GB" sz="1800">
                          <a:latin typeface="Times New Roman"/>
                          <a:ea typeface="Times New Roman"/>
                          <a:cs typeface="Times New Roman"/>
                          <a:sym typeface="Times New Roman"/>
                        </a:rPr>
                        <a:t>Model Name</a:t>
                      </a:r>
                      <a:endParaRPr b="1"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b="1" lang="en-GB"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b="1" lang="en-GB"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b="1" lang="en-GB"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b="1" lang="en-GB"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665125">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Logistic Regression</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0.943500</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 0.921838</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0.969606</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0.945119</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415700">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0.976875</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0.974473</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0.97957</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0.977016</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r h="415700">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Naive Bayes</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0.897750</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0.951668</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0.838814</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Times New Roman"/>
                          <a:ea typeface="Times New Roman"/>
                          <a:cs typeface="Times New Roman"/>
                          <a:sym typeface="Times New Roman"/>
                        </a:rPr>
                        <a:t>0.891684</a:t>
                      </a:r>
                      <a:endParaRPr sz="1800">
                        <a:latin typeface="Times New Roman"/>
                        <a:ea typeface="Times New Roman"/>
                        <a:cs typeface="Times New Roman"/>
                        <a:sym typeface="Times New Roman"/>
                      </a:endParaRPr>
                    </a:p>
                  </a:txBody>
                  <a:tcPr marT="91425" marB="91425" marR="91425" marL="91425">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nvSpPr>
        <p:spPr>
          <a:xfrm>
            <a:off x="874325" y="1623975"/>
            <a:ext cx="7879200" cy="978300"/>
          </a:xfrm>
          <a:prstGeom prst="rect">
            <a:avLst/>
          </a:prstGeom>
          <a:noFill/>
          <a:ln>
            <a:noFill/>
          </a:ln>
        </p:spPr>
        <p:txBody>
          <a:bodyPr anchorCtr="0" anchor="ctr"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1100"/>
              <a:buFont typeface="Arial"/>
              <a:buNone/>
            </a:pPr>
            <a:r>
              <a:rPr b="1" lang="en-GB" sz="3600">
                <a:solidFill>
                  <a:srgbClr val="262626"/>
                </a:solidFill>
                <a:highlight>
                  <a:srgbClr val="FFFFFF"/>
                </a:highlight>
                <a:latin typeface="Cambria"/>
                <a:ea typeface="Cambria"/>
                <a:cs typeface="Cambria"/>
                <a:sym typeface="Cambria"/>
              </a:rPr>
              <a:t>API</a:t>
            </a:r>
            <a:endParaRPr b="1" sz="3600">
              <a:solidFill>
                <a:srgbClr val="262626"/>
              </a:solidFill>
              <a:highlight>
                <a:srgbClr val="FFFFFF"/>
              </a:highlight>
              <a:latin typeface="Cambria"/>
              <a:ea typeface="Cambria"/>
              <a:cs typeface="Cambria"/>
              <a:sym typeface="Cambria"/>
            </a:endParaRPr>
          </a:p>
        </p:txBody>
      </p:sp>
      <p:pic>
        <p:nvPicPr>
          <p:cNvPr id="223" name="Google Shape;223;p34"/>
          <p:cNvPicPr preferRelativeResize="0"/>
          <p:nvPr/>
        </p:nvPicPr>
        <p:blipFill rotWithShape="1">
          <a:blip r:embed="rId3">
            <a:alphaModFix/>
          </a:blip>
          <a:srcRect b="0" l="0" r="0" t="0"/>
          <a:stretch/>
        </p:blipFill>
        <p:spPr>
          <a:xfrm>
            <a:off x="600" y="1664"/>
            <a:ext cx="566969" cy="5141837"/>
          </a:xfrm>
          <a:prstGeom prst="rect">
            <a:avLst/>
          </a:prstGeom>
          <a:noFill/>
          <a:ln>
            <a:noFill/>
          </a:ln>
        </p:spPr>
      </p:pic>
      <p:pic>
        <p:nvPicPr>
          <p:cNvPr id="224" name="Google Shape;224;p34"/>
          <p:cNvPicPr preferRelativeResize="0"/>
          <p:nvPr/>
        </p:nvPicPr>
        <p:blipFill rotWithShape="1">
          <a:blip r:embed="rId4">
            <a:alphaModFix/>
          </a:blip>
          <a:srcRect b="0" l="0" r="0" t="0"/>
          <a:stretch/>
        </p:blipFill>
        <p:spPr>
          <a:xfrm>
            <a:off x="567569" y="0"/>
            <a:ext cx="209681" cy="4080507"/>
          </a:xfrm>
          <a:prstGeom prst="rect">
            <a:avLst/>
          </a:prstGeom>
          <a:noFill/>
          <a:ln>
            <a:noFill/>
          </a:ln>
        </p:spPr>
      </p:pic>
      <p:pic>
        <p:nvPicPr>
          <p:cNvPr descr="A close up of a sign&#10;&#10;Description automatically generated" id="225" name="Google Shape;225;p34"/>
          <p:cNvPicPr preferRelativeResize="0"/>
          <p:nvPr/>
        </p:nvPicPr>
        <p:blipFill rotWithShape="1">
          <a:blip r:embed="rId5">
            <a:alphaModFix/>
          </a:blip>
          <a:srcRect b="0" l="0" r="0" t="0"/>
          <a:stretch/>
        </p:blipFill>
        <p:spPr>
          <a:xfrm>
            <a:off x="8092039" y="4230621"/>
            <a:ext cx="868682" cy="647486"/>
          </a:xfrm>
          <a:prstGeom prst="rect">
            <a:avLst/>
          </a:prstGeom>
          <a:noFill/>
          <a:ln>
            <a:noFill/>
          </a:ln>
        </p:spPr>
      </p:pic>
      <p:pic>
        <p:nvPicPr>
          <p:cNvPr descr="A close up of a logo&#10;&#10;Description automatically generated" id="226" name="Google Shape;226;p34"/>
          <p:cNvPicPr preferRelativeResize="0"/>
          <p:nvPr/>
        </p:nvPicPr>
        <p:blipFill rotWithShape="1">
          <a:blip r:embed="rId6">
            <a:alphaModFix/>
          </a:blip>
          <a:srcRect b="0" l="0" r="0" t="0"/>
          <a:stretch/>
        </p:blipFill>
        <p:spPr>
          <a:xfrm>
            <a:off x="-484952" y="2985939"/>
            <a:ext cx="4693925" cy="33528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