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1"/>
    <p:sldMasterId id="2147483752" r:id="rId2"/>
    <p:sldMasterId id="2147483772" r:id="rId3"/>
    <p:sldMasterId id="2147483792" r:id="rId4"/>
  </p:sldMasterIdLst>
  <p:notesMasterIdLst>
    <p:notesMasterId r:id="rId26"/>
  </p:notesMasterIdLst>
  <p:sldIdLst>
    <p:sldId id="297" r:id="rId5"/>
    <p:sldId id="306" r:id="rId6"/>
    <p:sldId id="278" r:id="rId7"/>
    <p:sldId id="291" r:id="rId8"/>
    <p:sldId id="279" r:id="rId9"/>
    <p:sldId id="265" r:id="rId10"/>
    <p:sldId id="269" r:id="rId11"/>
    <p:sldId id="293" r:id="rId12"/>
    <p:sldId id="294" r:id="rId13"/>
    <p:sldId id="266" r:id="rId14"/>
    <p:sldId id="292" r:id="rId15"/>
    <p:sldId id="315" r:id="rId16"/>
    <p:sldId id="275" r:id="rId17"/>
    <p:sldId id="274" r:id="rId18"/>
    <p:sldId id="295" r:id="rId19"/>
    <p:sldId id="309" r:id="rId20"/>
    <p:sldId id="310" r:id="rId21"/>
    <p:sldId id="298" r:id="rId22"/>
    <p:sldId id="296" r:id="rId23"/>
    <p:sldId id="307" r:id="rId24"/>
    <p:sldId id="31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7AF"/>
    <a:srgbClr val="F4B183"/>
    <a:srgbClr val="FFFFFF"/>
    <a:srgbClr val="D4A316"/>
    <a:srgbClr val="FFECE1"/>
    <a:srgbClr val="F36E19"/>
    <a:srgbClr val="8CC53F"/>
    <a:srgbClr val="E87234"/>
    <a:srgbClr val="B85914"/>
    <a:srgbClr val="F4B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B18E6-E29B-C646-BA05-D42E6E9F5CC3}" v="30" dt="2025-04-23T14:28:23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662"/>
  </p:normalViewPr>
  <p:slideViewPr>
    <p:cSldViewPr snapToGrid="0">
      <p:cViewPr varScale="1">
        <p:scale>
          <a:sx n="140" d="100"/>
          <a:sy n="140" d="100"/>
        </p:scale>
        <p:origin x="4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386BE8F-AF85-CD41-ABFB-C9D771A9A8C4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3618EE2-6CA7-8B4F-87DA-A2C42322B1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5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D85203-7704-EB4A-BFEF-6C84B1B63E49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9467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A5B-D971-F842-AA88-81A3CA8B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0A85-3616-9540-98F0-CD64925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7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CB4308-4AE7-C34E-A73D-F121885B5F4B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2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339963-C391-B44B-A7AE-E924A2E0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5461"/>
            <a:ext cx="10515600" cy="9313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1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E6A12F-0C72-0D4C-95C7-703A7082076D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B11E4F-C842-464B-B74E-CEC4DD07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5461"/>
            <a:ext cx="10515600" cy="9313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29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738BAD-6FCC-EB4A-AD7D-B80267D1B7A3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2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02C9871-63A7-DD47-B2B9-D50B340C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35461"/>
            <a:ext cx="10515600" cy="9313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679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2A1816-CF6F-044F-BC77-7E419BAEEF19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074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7BEA4-EFD9-7948-964C-A4C7D2C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704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9FA9C-9F6D-AF46-AAF1-9719793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0462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9463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1EC04-6C6A-C142-9D34-603D559A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250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E5A4B-2938-CE4C-9A78-5511E2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890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A5B-D971-F842-AA88-81A3CA8B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0A85-3616-9540-98F0-CD64925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0209"/>
            <a:ext cx="10515600" cy="4541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9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D85203-7704-EB4A-BFEF-6C84B1B63E49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9782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7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5B7784-6C9D-7A43-9340-A9AE00C42058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641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63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7BEA4-EFD9-7948-964C-A4C7D2C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9570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885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9FA9C-9F6D-AF46-AAF1-9719793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7888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9463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1EC04-6C6A-C142-9D34-603D559A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966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E5A4B-2938-CE4C-9A78-5511E2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5219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A5B-D971-F842-AA88-81A3CA8B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0A85-3616-9540-98F0-CD64925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5B7784-6C9D-7A43-9340-A9AE00C42058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87598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CB4308-4AE7-C34E-A73D-F121885B5F4B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619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E6A12F-0C72-0D4C-95C7-703A7082076D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3008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738BAD-6FCC-EB4A-AD7D-B80267D1B7A3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4562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2A1816-CF6F-044F-BC77-7E419BAEEF19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94135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7BEA4-EFD9-7948-964C-A4C7D2C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855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9FA9C-9F6D-AF46-AAF1-9719793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5252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9463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1EC04-6C6A-C142-9D34-603D559A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68302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E5A4B-2938-CE4C-9A78-5511E2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34593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A5B-D971-F842-AA88-81A3CA8B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0A85-3616-9540-98F0-CD64925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202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D85203-7704-EB4A-BFEF-6C84B1B63E49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12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201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939"/>
            <a:ext cx="113538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04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5B7784-6C9D-7A43-9340-A9AE00C42058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9054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24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7BEA4-EFD9-7948-964C-A4C7D2C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22465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6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9FA9C-9F6D-AF46-AAF1-9719793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0259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9463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1EC04-6C6A-C142-9D34-603D559A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0276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E5A4B-2938-CE4C-9A78-5511E2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89899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A5B-D971-F842-AA88-81A3CA8B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0A85-3616-9540-98F0-CD64925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33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CB4308-4AE7-C34E-A73D-F121885B5F4B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0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7BEA4-EFD9-7948-964C-A4C7D2C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97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E6A12F-0C72-0D4C-95C7-703A7082076D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01891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738BAD-6FCC-EB4A-AD7D-B80267D1B7A3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01887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2A1816-CF6F-044F-BC77-7E419BAEEF19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77557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7BEA4-EFD9-7948-964C-A4C7D2C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0888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9FA9C-9F6D-AF46-AAF1-9719793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14368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9463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1EC04-6C6A-C142-9D34-603D559A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83249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E5A4B-2938-CE4C-9A78-5511E2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0055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A5B-D971-F842-AA88-81A3CA8B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0A85-3616-9540-98F0-CD64925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522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D85203-7704-EB4A-BFEF-6C84B1B63E49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773163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24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5B7784-6C9D-7A43-9340-A9AE00C42058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127407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7657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7BEA4-EFD9-7948-964C-A4C7D2C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0776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952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9FA9C-9F6D-AF46-AAF1-9719793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3961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9463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1EC04-6C6A-C142-9D34-603D559A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33725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E5A4B-2938-CE4C-9A78-5511E2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1696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A5B-D971-F842-AA88-81A3CA8B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0A85-3616-9540-98F0-CD64925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017696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CB4308-4AE7-C34E-A73D-F121885B5F4B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273307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E6A12F-0C72-0D4C-95C7-703A7082076D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420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9FA9C-9F6D-AF46-AAF1-9719793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902904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C738BAD-6FCC-EB4A-AD7D-B80267D1B7A3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94661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02A1816-CF6F-044F-BC77-7E419BAEEF19}"/>
              </a:ext>
            </a:extLst>
          </p:cNvPr>
          <p:cNvSpPr txBox="1">
            <a:spLocks/>
          </p:cNvSpPr>
          <p:nvPr userDrawn="1"/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80165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7BEA4-EFD9-7948-964C-A4C7D2C7A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99354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69FA9C-9F6D-AF46-AAF1-9719793C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0466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9463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1EC04-6C6A-C142-9D34-603D559A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35580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E5A4B-2938-CE4C-9A78-5511E2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0575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4A5B-D971-F842-AA88-81A3CA8BC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30A85-3616-9540-98F0-CD64925B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8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9463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71EC04-6C6A-C142-9D34-603D559A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26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DE5A4B-2938-CE4C-9A78-5511E25B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C0A7238-BFFB-E74F-9CDE-C41F46C5DB7D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5673"/>
            <a:ext cx="10515600" cy="454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7287" y="6193903"/>
            <a:ext cx="2743200" cy="66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893E90-E695-544B-BB83-59E66FD00C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DC939-4672-4441-A8FE-EE61240CA724}"/>
              </a:ext>
            </a:extLst>
          </p:cNvPr>
          <p:cNvSpPr txBox="1"/>
          <p:nvPr userDrawn="1"/>
        </p:nvSpPr>
        <p:spPr>
          <a:xfrm>
            <a:off x="1367883" y="6399896"/>
            <a:ext cx="724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Funded by the National Aeronautics and Space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74892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51" r:id="rId11"/>
    <p:sldLayoutId id="2147483707" r:id="rId12"/>
    <p:sldLayoutId id="2147483708" r:id="rId13"/>
    <p:sldLayoutId id="2147483709" r:id="rId14"/>
    <p:sldLayoutId id="2147483665" r:id="rId15"/>
    <p:sldLayoutId id="2147483667" r:id="rId16"/>
    <p:sldLayoutId id="2147483668" r:id="rId17"/>
    <p:sldLayoutId id="2147483669" r:id="rId18"/>
    <p:sldLayoutId id="214748364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5673"/>
            <a:ext cx="10515600" cy="454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7287" y="6193903"/>
            <a:ext cx="2743200" cy="66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893E90-E695-544B-BB83-59E66FD00C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DC939-4672-4441-A8FE-EE61240CA724}"/>
              </a:ext>
            </a:extLst>
          </p:cNvPr>
          <p:cNvSpPr txBox="1"/>
          <p:nvPr userDrawn="1"/>
        </p:nvSpPr>
        <p:spPr>
          <a:xfrm>
            <a:off x="1367883" y="6399896"/>
            <a:ext cx="724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Funded by the National Aeronautics and Space Administration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0490EF99-5A1F-C742-8FAD-5534E5A92507}"/>
              </a:ext>
            </a:extLst>
          </p:cNvPr>
          <p:cNvSpPr txBox="1">
            <a:spLocks/>
          </p:cNvSpPr>
          <p:nvPr userDrawn="1"/>
        </p:nvSpPr>
        <p:spPr>
          <a:xfrm>
            <a:off x="838200" y="960647"/>
            <a:ext cx="9307285" cy="450376"/>
          </a:xfrm>
          <a:prstGeom prst="rect">
            <a:avLst/>
          </a:prstGeom>
          <a:noFill/>
          <a:ln>
            <a:noFill/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Leadership Team Meetings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09C03F4-92AB-3F42-BCBA-358EC1E6F9F8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A5AAF2-0BFC-3E4F-B6FE-D63E4EEDFAC9}"/>
              </a:ext>
            </a:extLst>
          </p:cNvPr>
          <p:cNvSpPr txBox="1"/>
          <p:nvPr userDrawn="1"/>
        </p:nvSpPr>
        <p:spPr>
          <a:xfrm>
            <a:off x="1032285" y="6382727"/>
            <a:ext cx="724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Funded by the National Aeronautics and Space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784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5673"/>
            <a:ext cx="10515600" cy="454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7287" y="6193903"/>
            <a:ext cx="2743200" cy="66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893E90-E695-544B-BB83-59E66FD00C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DC939-4672-4441-A8FE-EE61240CA724}"/>
              </a:ext>
            </a:extLst>
          </p:cNvPr>
          <p:cNvSpPr txBox="1"/>
          <p:nvPr userDrawn="1"/>
        </p:nvSpPr>
        <p:spPr>
          <a:xfrm>
            <a:off x="1367883" y="6399896"/>
            <a:ext cx="724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Funded by the National Aeronautics and Space Administration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0490EF99-5A1F-C742-8FAD-5534E5A92507}"/>
              </a:ext>
            </a:extLst>
          </p:cNvPr>
          <p:cNvSpPr txBox="1">
            <a:spLocks/>
          </p:cNvSpPr>
          <p:nvPr userDrawn="1"/>
        </p:nvSpPr>
        <p:spPr>
          <a:xfrm>
            <a:off x="838200" y="960647"/>
            <a:ext cx="9307285" cy="450376"/>
          </a:xfrm>
          <a:prstGeom prst="rect">
            <a:avLst/>
          </a:prstGeom>
          <a:noFill/>
          <a:ln>
            <a:noFill/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Leadership Team Meetings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E63A62-B9DB-E444-A459-F95C200C0F08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A4DBF5-379D-124B-A48A-7EEEF3992270}"/>
              </a:ext>
            </a:extLst>
          </p:cNvPr>
          <p:cNvSpPr txBox="1"/>
          <p:nvPr userDrawn="1"/>
        </p:nvSpPr>
        <p:spPr>
          <a:xfrm>
            <a:off x="1032285" y="6382727"/>
            <a:ext cx="724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Funded by the National Aeronautics and Space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1861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-16939"/>
            <a:ext cx="10515600" cy="931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5673"/>
            <a:ext cx="10515600" cy="454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7287" y="6193903"/>
            <a:ext cx="2743200" cy="664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893E90-E695-544B-BB83-59E66FD00C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DC939-4672-4441-A8FE-EE61240CA724}"/>
              </a:ext>
            </a:extLst>
          </p:cNvPr>
          <p:cNvSpPr txBox="1"/>
          <p:nvPr userDrawn="1"/>
        </p:nvSpPr>
        <p:spPr>
          <a:xfrm>
            <a:off x="1367883" y="6399896"/>
            <a:ext cx="724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Funded by the National Aeronautics and Space Administration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0490EF99-5A1F-C742-8FAD-5534E5A92507}"/>
              </a:ext>
            </a:extLst>
          </p:cNvPr>
          <p:cNvSpPr txBox="1">
            <a:spLocks/>
          </p:cNvSpPr>
          <p:nvPr userDrawn="1"/>
        </p:nvSpPr>
        <p:spPr>
          <a:xfrm>
            <a:off x="838200" y="960647"/>
            <a:ext cx="9307285" cy="450376"/>
          </a:xfrm>
          <a:prstGeom prst="rect">
            <a:avLst/>
          </a:prstGeom>
          <a:noFill/>
          <a:ln>
            <a:noFill/>
          </a:ln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Leadership Team Meetings</a:t>
            </a: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22F368-FE15-804C-9B9B-ABB2E93087FE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78AB9-075D-134D-9A11-93AF6FC49939}"/>
              </a:ext>
            </a:extLst>
          </p:cNvPr>
          <p:cNvSpPr txBox="1"/>
          <p:nvPr userDrawn="1"/>
        </p:nvSpPr>
        <p:spPr>
          <a:xfrm>
            <a:off x="1135273" y="6382727"/>
            <a:ext cx="7242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Funded by the National Aeronautics and Space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58360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5496-408C-3CC6-9B1F-4723AC8B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157" y="-3843"/>
            <a:ext cx="10758637" cy="9102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"/>
                <a:cs typeface="Arial"/>
              </a:rPr>
              <a:t>Summary of All Disruption Scenarios in MCVT v6.3</a:t>
            </a:r>
            <a:endParaRPr lang="en-US" sz="3600" dirty="0">
              <a:ea typeface="Calibri Light"/>
              <a:cs typeface="Calibri Ligh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0BB4-7160-D38E-21C0-B3FFC014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93E90-E695-544B-BB83-59E66FD00CB4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F37DCE-4705-4BD6-9449-BDC10F668FC5}"/>
              </a:ext>
            </a:extLst>
          </p:cNvPr>
          <p:cNvSpPr/>
          <p:nvPr/>
        </p:nvSpPr>
        <p:spPr>
          <a:xfrm>
            <a:off x="355648" y="3110215"/>
            <a:ext cx="2632017" cy="1476462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F158A139-8E6C-7256-3CF7-B16FF691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470" y="2023891"/>
            <a:ext cx="3973711" cy="3502912"/>
          </a:xfrm>
          <a:prstGeom prst="rect">
            <a:avLst/>
          </a:prstGeom>
        </p:spPr>
      </p:pic>
      <p:pic>
        <p:nvPicPr>
          <p:cNvPr id="11" name="Picture 10" descr="Chart, radar chart&#10;&#10;Description automatically generated with medium confidence">
            <a:extLst>
              <a:ext uri="{FF2B5EF4-FFF2-40B4-BE49-F238E27FC236}">
                <a16:creationId xmlns:a16="http://schemas.microsoft.com/office/drawing/2014/main" id="{70A4A2CA-760C-7427-F41C-93A4748A2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2" y="1147590"/>
            <a:ext cx="3968503" cy="4559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45DA4-1B2C-A5CF-D0B6-23D1F339607C}"/>
              </a:ext>
            </a:extLst>
          </p:cNvPr>
          <p:cNvSpPr txBox="1"/>
          <p:nvPr/>
        </p:nvSpPr>
        <p:spPr>
          <a:xfrm>
            <a:off x="485642" y="3177997"/>
            <a:ext cx="2372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1D1C1D"/>
                </a:solidFill>
                <a:latin typeface="Slack-Lato"/>
              </a:rPr>
              <a:t>7 Disruptions</a:t>
            </a:r>
          </a:p>
          <a:p>
            <a:r>
              <a:rPr lang="en-US" b="1">
                <a:solidFill>
                  <a:srgbClr val="1D1C1D"/>
                </a:solidFill>
                <a:latin typeface="Slack-Lato"/>
              </a:rPr>
              <a:t>19 Triggers</a:t>
            </a:r>
          </a:p>
          <a:p>
            <a:r>
              <a:rPr lang="en-US" b="1">
                <a:solidFill>
                  <a:srgbClr val="1D1C1D"/>
                </a:solidFill>
                <a:latin typeface="Slack-Lato"/>
              </a:rPr>
              <a:t>217 Hazardous State</a:t>
            </a:r>
          </a:p>
          <a:p>
            <a:r>
              <a:rPr lang="en-US" b="1">
                <a:solidFill>
                  <a:srgbClr val="1D1C1D"/>
                </a:solidFill>
                <a:latin typeface="Slack-Lato"/>
              </a:rPr>
              <a:t>786 Safety Controls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63E3C-C718-A72B-1313-8A81C4AACB79}"/>
              </a:ext>
            </a:extLst>
          </p:cNvPr>
          <p:cNvSpPr txBox="1"/>
          <p:nvPr/>
        </p:nvSpPr>
        <p:spPr>
          <a:xfrm>
            <a:off x="1060704" y="5488002"/>
            <a:ext cx="9182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Disruptions are a special case of triggers.</a:t>
            </a:r>
          </a:p>
          <a:p>
            <a:pPr algn="l"/>
            <a:r>
              <a:rPr lang="en-US" dirty="0">
                <a:solidFill>
                  <a:srgbClr val="1D1C1D"/>
                </a:solidFill>
                <a:highlight>
                  <a:srgbClr val="FFFFFF"/>
                </a:highlight>
                <a:latin typeface="Slack-Lato"/>
              </a:rPr>
              <a:t>D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Slack-Lato"/>
              </a:rPr>
              <a:t>isruption scenarios are specific sequences of disruptions, triggers, and states.</a:t>
            </a:r>
          </a:p>
        </p:txBody>
      </p:sp>
    </p:spTree>
    <p:extLst>
      <p:ext uri="{BB962C8B-B14F-4D97-AF65-F5344CB8AC3E}">
        <p14:creationId xmlns:p14="http://schemas.microsoft.com/office/powerpoint/2010/main" val="44499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012EF1-8ED2-B612-1DE1-BE41DB0407E8}"/>
              </a:ext>
            </a:extLst>
          </p:cNvPr>
          <p:cNvSpPr/>
          <p:nvPr/>
        </p:nvSpPr>
        <p:spPr>
          <a:xfrm>
            <a:off x="1392536" y="267252"/>
            <a:ext cx="4703464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Fire inside Habitat not Near Power Nor ECLSS</a:t>
            </a: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300" b="1">
                <a:solidFill>
                  <a:schemeClr val="bg1"/>
                </a:solidFill>
                <a:ea typeface="Calibri"/>
                <a:cs typeface="Calibri"/>
              </a:rPr>
              <a:t>(Intensity Level 2, 3, 4, 5)</a:t>
            </a:r>
            <a:endParaRPr lang="en-US" sz="1300">
              <a:solidFill>
                <a:schemeClr val="bg1"/>
              </a:solidFill>
              <a:ea typeface="Calibri"/>
              <a:cs typeface="Calibri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D9DE2796-897C-ABF0-8FB0-5FA1FAED3361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 rot="5400000">
            <a:off x="3390367" y="1133187"/>
            <a:ext cx="609596" cy="98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33">
            <a:extLst>
              <a:ext uri="{FF2B5EF4-FFF2-40B4-BE49-F238E27FC236}">
                <a16:creationId xmlns:a16="http://schemas.microsoft.com/office/drawing/2014/main" id="{6897EC12-F646-44E2-8CCC-85CBB1FE5574}"/>
              </a:ext>
            </a:extLst>
          </p:cNvPr>
          <p:cNvSpPr/>
          <p:nvPr/>
        </p:nvSpPr>
        <p:spPr>
          <a:xfrm>
            <a:off x="1899007" y="2120903"/>
            <a:ext cx="4484212" cy="7444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IE temperature and pressure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9" name="Rounded Rectangle 35">
            <a:extLst>
              <a:ext uri="{FF2B5EF4-FFF2-40B4-BE49-F238E27FC236}">
                <a16:creationId xmlns:a16="http://schemas.microsoft.com/office/drawing/2014/main" id="{A2C97601-783C-4088-A4BA-D222E5A8FD0E}"/>
              </a:ext>
            </a:extLst>
          </p:cNvPr>
          <p:cNvSpPr/>
          <p:nvPr/>
        </p:nvSpPr>
        <p:spPr>
          <a:xfrm>
            <a:off x="908902" y="1487088"/>
            <a:ext cx="5474317" cy="598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Fire in Habitat</a:t>
            </a:r>
          </a:p>
        </p:txBody>
      </p:sp>
      <p:sp>
        <p:nvSpPr>
          <p:cNvPr id="22" name="Rounded Rectangle 33">
            <a:extLst>
              <a:ext uri="{FF2B5EF4-FFF2-40B4-BE49-F238E27FC236}">
                <a16:creationId xmlns:a16="http://schemas.microsoft.com/office/drawing/2014/main" id="{40F4EA9F-3313-4212-A1F7-5EEFE2861A34}"/>
              </a:ext>
            </a:extLst>
          </p:cNvPr>
          <p:cNvSpPr/>
          <p:nvPr/>
        </p:nvSpPr>
        <p:spPr>
          <a:xfrm>
            <a:off x="3349559" y="2889651"/>
            <a:ext cx="1440110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ST temperature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D3ED6E7D-EB8F-4CF7-8396-836688DB17EC}"/>
              </a:ext>
            </a:extLst>
          </p:cNvPr>
          <p:cNvSpPr/>
          <p:nvPr/>
        </p:nvSpPr>
        <p:spPr>
          <a:xfrm>
            <a:off x="3367081" y="3522916"/>
            <a:ext cx="1431722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SPL temperature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5" name="Rounded Rectangle 33">
            <a:extLst>
              <a:ext uri="{FF2B5EF4-FFF2-40B4-BE49-F238E27FC236}">
                <a16:creationId xmlns:a16="http://schemas.microsoft.com/office/drawing/2014/main" id="{F4ED62B9-7FE7-D1A8-25D7-8CE4EF12BE59}"/>
              </a:ext>
            </a:extLst>
          </p:cNvPr>
          <p:cNvSpPr/>
          <p:nvPr/>
        </p:nvSpPr>
        <p:spPr>
          <a:xfrm>
            <a:off x="1876169" y="2889651"/>
            <a:ext cx="1440110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Comp &amp; Fan efficiency is impacted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" name="Rounded Rectangle 64">
            <a:extLst>
              <a:ext uri="{FF2B5EF4-FFF2-40B4-BE49-F238E27FC236}">
                <a16:creationId xmlns:a16="http://schemas.microsoft.com/office/drawing/2014/main" id="{881A623A-D359-7964-891F-62FCCD736539}"/>
              </a:ext>
            </a:extLst>
          </p:cNvPr>
          <p:cNvSpPr/>
          <p:nvPr/>
        </p:nvSpPr>
        <p:spPr>
          <a:xfrm>
            <a:off x="4832854" y="3516013"/>
            <a:ext cx="1547518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6" name="Rounded Rectangle 14">
            <a:extLst>
              <a:ext uri="{FF2B5EF4-FFF2-40B4-BE49-F238E27FC236}">
                <a16:creationId xmlns:a16="http://schemas.microsoft.com/office/drawing/2014/main" id="{7423EDD0-8A10-5198-082C-9ED4F3FB8354}"/>
              </a:ext>
            </a:extLst>
          </p:cNvPr>
          <p:cNvSpPr/>
          <p:nvPr/>
        </p:nvSpPr>
        <p:spPr>
          <a:xfrm>
            <a:off x="4841244" y="2885804"/>
            <a:ext cx="1539128" cy="6058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compensation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0C9B6EDA-14E7-12AD-4962-3CA7D58EDDE1}"/>
              </a:ext>
            </a:extLst>
          </p:cNvPr>
          <p:cNvSpPr/>
          <p:nvPr/>
        </p:nvSpPr>
        <p:spPr>
          <a:xfrm>
            <a:off x="4841244" y="4188415"/>
            <a:ext cx="1555907" cy="6435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C581C38B-5E89-96FA-CAEA-CCAD19FD9A22}"/>
              </a:ext>
            </a:extLst>
          </p:cNvPr>
          <p:cNvSpPr/>
          <p:nvPr/>
        </p:nvSpPr>
        <p:spPr>
          <a:xfrm>
            <a:off x="7171281" y="3510760"/>
            <a:ext cx="2089008" cy="41154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sp>
        <p:nvSpPr>
          <p:cNvPr id="20" name="Rounded Rectangle 36">
            <a:extLst>
              <a:ext uri="{FF2B5EF4-FFF2-40B4-BE49-F238E27FC236}">
                <a16:creationId xmlns:a16="http://schemas.microsoft.com/office/drawing/2014/main" id="{2C13B779-63D1-0794-2CE9-F3A3313504A9}"/>
              </a:ext>
            </a:extLst>
          </p:cNvPr>
          <p:cNvSpPr/>
          <p:nvPr/>
        </p:nvSpPr>
        <p:spPr>
          <a:xfrm>
            <a:off x="4849633" y="4863618"/>
            <a:ext cx="1547518" cy="5457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cxnSp>
        <p:nvCxnSpPr>
          <p:cNvPr id="25" name="Elbow Connector 68">
            <a:extLst>
              <a:ext uri="{FF2B5EF4-FFF2-40B4-BE49-F238E27FC236}">
                <a16:creationId xmlns:a16="http://schemas.microsoft.com/office/drawing/2014/main" id="{68E81A9F-EACC-1D63-7DB6-66CFDB510B86}"/>
              </a:ext>
            </a:extLst>
          </p:cNvPr>
          <p:cNvCxnSpPr>
            <a:cxnSpLocks/>
            <a:stCxn id="20" idx="3"/>
            <a:endCxn id="16" idx="1"/>
          </p:cNvCxnSpPr>
          <p:nvPr/>
        </p:nvCxnSpPr>
        <p:spPr>
          <a:xfrm flipV="1">
            <a:off x="6397151" y="3716533"/>
            <a:ext cx="774130" cy="14199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DF87491-C7A7-F671-A630-008BEF8B44E7}"/>
              </a:ext>
            </a:extLst>
          </p:cNvPr>
          <p:cNvSpPr/>
          <p:nvPr/>
        </p:nvSpPr>
        <p:spPr>
          <a:xfrm>
            <a:off x="908902" y="2119433"/>
            <a:ext cx="967267" cy="736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Increased levels of CO2</a:t>
            </a:r>
            <a:endParaRPr lang="en-US"/>
          </a:p>
        </p:txBody>
      </p:sp>
      <p:sp>
        <p:nvSpPr>
          <p:cNvPr id="26" name="Rounded Rectangle 17">
            <a:extLst>
              <a:ext uri="{FF2B5EF4-FFF2-40B4-BE49-F238E27FC236}">
                <a16:creationId xmlns:a16="http://schemas.microsoft.com/office/drawing/2014/main" id="{0C5115E1-D078-BD37-8A0A-4E132D7131D9}"/>
              </a:ext>
            </a:extLst>
          </p:cNvPr>
          <p:cNvSpPr/>
          <p:nvPr/>
        </p:nvSpPr>
        <p:spPr>
          <a:xfrm>
            <a:off x="1876169" y="5035431"/>
            <a:ext cx="2037214" cy="2978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27" name="Elbow Connector 68">
            <a:extLst>
              <a:ext uri="{FF2B5EF4-FFF2-40B4-BE49-F238E27FC236}">
                <a16:creationId xmlns:a16="http://schemas.microsoft.com/office/drawing/2014/main" id="{6F164AD4-E504-2189-F9B4-72A9DD28EBE9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rot="5400000">
            <a:off x="3043156" y="3995645"/>
            <a:ext cx="891406" cy="11881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8">
            <a:extLst>
              <a:ext uri="{FF2B5EF4-FFF2-40B4-BE49-F238E27FC236}">
                <a16:creationId xmlns:a16="http://schemas.microsoft.com/office/drawing/2014/main" id="{5E4FECCD-4EAE-EBA6-C353-FB4D0E91C702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 rot="16200000" flipH="1">
            <a:off x="1053984" y="3194638"/>
            <a:ext cx="2179345" cy="1502240"/>
          </a:xfrm>
          <a:prstGeom prst="bentConnector3">
            <a:avLst>
              <a:gd name="adj1" fmla="val 794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68">
            <a:extLst>
              <a:ext uri="{FF2B5EF4-FFF2-40B4-BE49-F238E27FC236}">
                <a16:creationId xmlns:a16="http://schemas.microsoft.com/office/drawing/2014/main" id="{BAD99986-F929-3FEA-49F9-0A241F1E7111}"/>
              </a:ext>
            </a:extLst>
          </p:cNvPr>
          <p:cNvCxnSpPr>
            <a:cxnSpLocks/>
            <a:stCxn id="40" idx="2"/>
            <a:endCxn id="26" idx="0"/>
          </p:cNvCxnSpPr>
          <p:nvPr/>
        </p:nvCxnSpPr>
        <p:spPr>
          <a:xfrm rot="16200000" flipH="1">
            <a:off x="2312152" y="4452807"/>
            <a:ext cx="879250" cy="2859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3">
            <a:extLst>
              <a:ext uri="{FF2B5EF4-FFF2-40B4-BE49-F238E27FC236}">
                <a16:creationId xmlns:a16="http://schemas.microsoft.com/office/drawing/2014/main" id="{54863C89-BDE3-8E12-517D-BD448433C74B}"/>
              </a:ext>
            </a:extLst>
          </p:cNvPr>
          <p:cNvSpPr/>
          <p:nvPr/>
        </p:nvSpPr>
        <p:spPr>
          <a:xfrm>
            <a:off x="1892918" y="3535072"/>
            <a:ext cx="1431722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i="1">
                <a:solidFill>
                  <a:schemeClr val="tx1"/>
                </a:solidFill>
              </a:rPr>
              <a:t>Habitat oxygen generator performance decreased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7AAEACBC-6C4C-3AF2-ED1B-EB39C7E1201D}"/>
              </a:ext>
            </a:extLst>
          </p:cNvPr>
          <p:cNvSpPr/>
          <p:nvPr/>
        </p:nvSpPr>
        <p:spPr>
          <a:xfrm>
            <a:off x="7188060" y="3945758"/>
            <a:ext cx="2089008" cy="525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57B82B8A-F96D-9181-107D-B907E34A32F2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EE588F34-F2EA-CF7D-9CF4-032141486FAA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8CEABA4-8BBE-5949-BB0E-418C1C5ECA52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1" name="Rounded Rectangle 36">
            <a:extLst>
              <a:ext uri="{FF2B5EF4-FFF2-40B4-BE49-F238E27FC236}">
                <a16:creationId xmlns:a16="http://schemas.microsoft.com/office/drawing/2014/main" id="{A2BA7069-3F0F-1A9E-D103-59345CD76568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37730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28">
            <a:extLst>
              <a:ext uri="{FF2B5EF4-FFF2-40B4-BE49-F238E27FC236}">
                <a16:creationId xmlns:a16="http://schemas.microsoft.com/office/drawing/2014/main" id="{B454F824-79B3-73BB-86B8-F2E1E5646157}"/>
              </a:ext>
            </a:extLst>
          </p:cNvPr>
          <p:cNvSpPr/>
          <p:nvPr/>
        </p:nvSpPr>
        <p:spPr>
          <a:xfrm>
            <a:off x="2424583" y="268171"/>
            <a:ext cx="4122841" cy="602303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Fire inside Habitat not Near Power Nor ECLSS</a:t>
            </a:r>
            <a:endParaRPr lang="en-US" sz="1300">
              <a:solidFill>
                <a:schemeClr val="bg1"/>
              </a:solidFill>
            </a:endParaRPr>
          </a:p>
          <a:p>
            <a:pPr algn="ctr"/>
            <a:r>
              <a:rPr lang="en-US" sz="1300" b="1">
                <a:solidFill>
                  <a:schemeClr val="bg1"/>
                </a:solidFill>
              </a:rPr>
              <a:t>(Intensity Level 2, 3, 4, 5)</a:t>
            </a:r>
            <a:endParaRPr lang="en-US" sz="1300">
              <a:solidFill>
                <a:schemeClr val="bg1"/>
              </a:solidFill>
            </a:endParaRPr>
          </a:p>
        </p:txBody>
      </p:sp>
      <p:cxnSp>
        <p:nvCxnSpPr>
          <p:cNvPr id="76" name="Elbow Connector 68">
            <a:extLst>
              <a:ext uri="{FF2B5EF4-FFF2-40B4-BE49-F238E27FC236}">
                <a16:creationId xmlns:a16="http://schemas.microsoft.com/office/drawing/2014/main" id="{A507DC9D-47A6-5D5D-CC0E-22BB0867D12C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 rot="5400000">
            <a:off x="3723351" y="1005287"/>
            <a:ext cx="897467" cy="6278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44647F-38A9-4FDF-A09E-52704FBAE1EF}"/>
              </a:ext>
            </a:extLst>
          </p:cNvPr>
          <p:cNvSpPr/>
          <p:nvPr/>
        </p:nvSpPr>
        <p:spPr>
          <a:xfrm>
            <a:off x="7290004" y="6426148"/>
            <a:ext cx="5279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Note: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Damage is due to the heat, nothing is on fire </a:t>
            </a:r>
            <a:endParaRPr lang="en-US" dirty="0"/>
          </a:p>
        </p:txBody>
      </p:sp>
      <p:sp>
        <p:nvSpPr>
          <p:cNvPr id="27" name="Rounded Rectangle 33">
            <a:extLst>
              <a:ext uri="{FF2B5EF4-FFF2-40B4-BE49-F238E27FC236}">
                <a16:creationId xmlns:a16="http://schemas.microsoft.com/office/drawing/2014/main" id="{B20A408F-EABC-4FFA-91F1-4ED131E91EB7}"/>
              </a:ext>
            </a:extLst>
          </p:cNvPr>
          <p:cNvSpPr/>
          <p:nvPr/>
        </p:nvSpPr>
        <p:spPr>
          <a:xfrm>
            <a:off x="2179811" y="2378878"/>
            <a:ext cx="4441719" cy="7414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IE temperature and pressure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" name="Rounded Rectangle 35">
            <a:extLst>
              <a:ext uri="{FF2B5EF4-FFF2-40B4-BE49-F238E27FC236}">
                <a16:creationId xmlns:a16="http://schemas.microsoft.com/office/drawing/2014/main" id="{CC9F86F0-B0C7-444C-8AB1-4F744376FA62}"/>
              </a:ext>
            </a:extLst>
          </p:cNvPr>
          <p:cNvSpPr/>
          <p:nvPr/>
        </p:nvSpPr>
        <p:spPr>
          <a:xfrm>
            <a:off x="1170599" y="1767941"/>
            <a:ext cx="5375130" cy="598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Fire in Habitat</a:t>
            </a:r>
          </a:p>
        </p:txBody>
      </p:sp>
      <p:sp>
        <p:nvSpPr>
          <p:cNvPr id="30" name="Rounded Rectangle 64">
            <a:extLst>
              <a:ext uri="{FF2B5EF4-FFF2-40B4-BE49-F238E27FC236}">
                <a16:creationId xmlns:a16="http://schemas.microsoft.com/office/drawing/2014/main" id="{15F81ECA-9C2F-438C-9412-0B9196F3296C}"/>
              </a:ext>
            </a:extLst>
          </p:cNvPr>
          <p:cNvSpPr/>
          <p:nvPr/>
        </p:nvSpPr>
        <p:spPr>
          <a:xfrm>
            <a:off x="5065623" y="3789402"/>
            <a:ext cx="1547518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32" name="Rounded Rectangle 33">
            <a:extLst>
              <a:ext uri="{FF2B5EF4-FFF2-40B4-BE49-F238E27FC236}">
                <a16:creationId xmlns:a16="http://schemas.microsoft.com/office/drawing/2014/main" id="{C53791D6-FAB1-4BA8-B9AD-1691BF061021}"/>
              </a:ext>
            </a:extLst>
          </p:cNvPr>
          <p:cNvSpPr/>
          <p:nvPr/>
        </p:nvSpPr>
        <p:spPr>
          <a:xfrm>
            <a:off x="3605940" y="3143981"/>
            <a:ext cx="1440110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ST temperature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" name="Rounded Rectangle 33">
            <a:extLst>
              <a:ext uri="{FF2B5EF4-FFF2-40B4-BE49-F238E27FC236}">
                <a16:creationId xmlns:a16="http://schemas.microsoft.com/office/drawing/2014/main" id="{A11EFDDA-0259-4B25-833C-E21567E37DCD}"/>
              </a:ext>
            </a:extLst>
          </p:cNvPr>
          <p:cNvSpPr/>
          <p:nvPr/>
        </p:nvSpPr>
        <p:spPr>
          <a:xfrm>
            <a:off x="3605939" y="3789402"/>
            <a:ext cx="1431722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SPL temperature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9" name="Rounded Rectangle 33">
            <a:extLst>
              <a:ext uri="{FF2B5EF4-FFF2-40B4-BE49-F238E27FC236}">
                <a16:creationId xmlns:a16="http://schemas.microsoft.com/office/drawing/2014/main" id="{63811076-299D-9CC9-57A4-106768883F41}"/>
              </a:ext>
            </a:extLst>
          </p:cNvPr>
          <p:cNvSpPr/>
          <p:nvPr/>
        </p:nvSpPr>
        <p:spPr>
          <a:xfrm>
            <a:off x="2151848" y="3152941"/>
            <a:ext cx="1426129" cy="1147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Battery &amp; converters efficiency is impacted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D54E3A1-D066-E0C5-7E9E-B6579F86750C}"/>
              </a:ext>
            </a:extLst>
          </p:cNvPr>
          <p:cNvSpPr/>
          <p:nvPr/>
        </p:nvSpPr>
        <p:spPr>
          <a:xfrm>
            <a:off x="5074013" y="3159194"/>
            <a:ext cx="1539128" cy="6058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compensation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C77EB87-4307-73B8-D3EF-4C633B35BCDA}"/>
              </a:ext>
            </a:extLst>
          </p:cNvPr>
          <p:cNvSpPr/>
          <p:nvPr/>
        </p:nvSpPr>
        <p:spPr>
          <a:xfrm>
            <a:off x="5074013" y="4461804"/>
            <a:ext cx="1555907" cy="6435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AEC7D09-C394-3C35-B3CA-D1FDA0532E5E}"/>
              </a:ext>
            </a:extLst>
          </p:cNvPr>
          <p:cNvSpPr/>
          <p:nvPr/>
        </p:nvSpPr>
        <p:spPr>
          <a:xfrm>
            <a:off x="7238080" y="4006403"/>
            <a:ext cx="2089008" cy="5457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4E10A9DF-42FF-AF85-4872-B374E6A6221E}"/>
              </a:ext>
            </a:extLst>
          </p:cNvPr>
          <p:cNvSpPr/>
          <p:nvPr/>
        </p:nvSpPr>
        <p:spPr>
          <a:xfrm>
            <a:off x="5082402" y="5137008"/>
            <a:ext cx="1547518" cy="5457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cxnSp>
        <p:nvCxnSpPr>
          <p:cNvPr id="10" name="Elbow Connector 68">
            <a:extLst>
              <a:ext uri="{FF2B5EF4-FFF2-40B4-BE49-F238E27FC236}">
                <a16:creationId xmlns:a16="http://schemas.microsoft.com/office/drawing/2014/main" id="{A787667F-62CE-99F4-D1BE-9AE2305A299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6629920" y="4279272"/>
            <a:ext cx="608160" cy="11306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68">
            <a:extLst>
              <a:ext uri="{FF2B5EF4-FFF2-40B4-BE49-F238E27FC236}">
                <a16:creationId xmlns:a16="http://schemas.microsoft.com/office/drawing/2014/main" id="{21E010BF-A551-78C3-347D-91964AC9E328}"/>
              </a:ext>
            </a:extLst>
          </p:cNvPr>
          <p:cNvCxnSpPr>
            <a:cxnSpLocks/>
            <a:stCxn id="9" idx="2"/>
            <a:endCxn id="7" idx="1"/>
          </p:cNvCxnSpPr>
          <p:nvPr/>
        </p:nvCxnSpPr>
        <p:spPr>
          <a:xfrm rot="16200000" flipH="1">
            <a:off x="3419026" y="3746501"/>
            <a:ext cx="1109262" cy="221748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AD61A6-2265-6676-B9B9-62F85967A84D}"/>
              </a:ext>
            </a:extLst>
          </p:cNvPr>
          <p:cNvSpPr/>
          <p:nvPr/>
        </p:nvSpPr>
        <p:spPr>
          <a:xfrm>
            <a:off x="1170599" y="2378878"/>
            <a:ext cx="967267" cy="736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Increased levels of CO2</a:t>
            </a:r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9021D0B0-C010-3537-8B83-5A28B9F4EF6A}"/>
              </a:ext>
            </a:extLst>
          </p:cNvPr>
          <p:cNvSpPr/>
          <p:nvPr/>
        </p:nvSpPr>
        <p:spPr>
          <a:xfrm>
            <a:off x="635625" y="4897275"/>
            <a:ext cx="2037214" cy="2978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18" name="Elbow Connector 68">
            <a:extLst>
              <a:ext uri="{FF2B5EF4-FFF2-40B4-BE49-F238E27FC236}">
                <a16:creationId xmlns:a16="http://schemas.microsoft.com/office/drawing/2014/main" id="{54D3355F-804A-AF5D-DB30-32A028850A23}"/>
              </a:ext>
            </a:extLst>
          </p:cNvPr>
          <p:cNvCxnSpPr>
            <a:cxnSpLocks/>
            <a:stCxn id="35" idx="2"/>
            <a:endCxn id="17" idx="0"/>
          </p:cNvCxnSpPr>
          <p:nvPr/>
        </p:nvCxnSpPr>
        <p:spPr>
          <a:xfrm rot="5400000">
            <a:off x="2744634" y="3320109"/>
            <a:ext cx="486764" cy="26675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68">
            <a:extLst>
              <a:ext uri="{FF2B5EF4-FFF2-40B4-BE49-F238E27FC236}">
                <a16:creationId xmlns:a16="http://schemas.microsoft.com/office/drawing/2014/main" id="{627844CE-9C05-9ECA-46DD-6D720BDFF4AA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>
            <a:off x="763361" y="4006403"/>
            <a:ext cx="178174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42">
            <a:extLst>
              <a:ext uri="{FF2B5EF4-FFF2-40B4-BE49-F238E27FC236}">
                <a16:creationId xmlns:a16="http://schemas.microsoft.com/office/drawing/2014/main" id="{AFDA213A-1721-3C6D-156B-9C6BB771FCBF}"/>
              </a:ext>
            </a:extLst>
          </p:cNvPr>
          <p:cNvSpPr/>
          <p:nvPr/>
        </p:nvSpPr>
        <p:spPr>
          <a:xfrm>
            <a:off x="7239477" y="4562150"/>
            <a:ext cx="2089008" cy="525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2EEDCEF7-950F-220F-1A72-89552E35D1BB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CF22B52E-19AD-C2EB-D8EB-CD1CCED8B0DC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52EEA56D-4E4C-FE04-B512-83262BACFD5C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6" name="Rounded Rectangle 36">
            <a:extLst>
              <a:ext uri="{FF2B5EF4-FFF2-40B4-BE49-F238E27FC236}">
                <a16:creationId xmlns:a16="http://schemas.microsoft.com/office/drawing/2014/main" id="{AA8B6379-879B-951F-7291-608527C13EE6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215049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28">
            <a:extLst>
              <a:ext uri="{FF2B5EF4-FFF2-40B4-BE49-F238E27FC236}">
                <a16:creationId xmlns:a16="http://schemas.microsoft.com/office/drawing/2014/main" id="{B454F824-79B3-73BB-86B8-F2E1E5646157}"/>
              </a:ext>
            </a:extLst>
          </p:cNvPr>
          <p:cNvSpPr/>
          <p:nvPr/>
        </p:nvSpPr>
        <p:spPr>
          <a:xfrm>
            <a:off x="4768278" y="259214"/>
            <a:ext cx="2448029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Fire near power</a:t>
            </a:r>
            <a:endParaRPr lang="en-US" sz="13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en-US" sz="1300" b="1" dirty="0">
                <a:solidFill>
                  <a:schemeClr val="bg1"/>
                </a:solidFill>
                <a:ea typeface="Calibri"/>
                <a:cs typeface="Calibri"/>
              </a:rPr>
              <a:t>(Intensity Level 4, 5)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7" name="Rounded Rectangle 35">
            <a:extLst>
              <a:ext uri="{FF2B5EF4-FFF2-40B4-BE49-F238E27FC236}">
                <a16:creationId xmlns:a16="http://schemas.microsoft.com/office/drawing/2014/main" id="{8E7E0698-A6FE-05F9-97D8-343F9181E3ED}"/>
              </a:ext>
            </a:extLst>
          </p:cNvPr>
          <p:cNvSpPr/>
          <p:nvPr/>
        </p:nvSpPr>
        <p:spPr>
          <a:xfrm>
            <a:off x="5563726" y="1134616"/>
            <a:ext cx="2181374" cy="604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Power Storage is Damaged</a:t>
            </a:r>
          </a:p>
        </p:txBody>
      </p:sp>
      <p:cxnSp>
        <p:nvCxnSpPr>
          <p:cNvPr id="78" name="Elbow Connector 68">
            <a:extLst>
              <a:ext uri="{FF2B5EF4-FFF2-40B4-BE49-F238E27FC236}">
                <a16:creationId xmlns:a16="http://schemas.microsoft.com/office/drawing/2014/main" id="{1BC3DD8B-5319-146A-71E3-8F3762E631CD}"/>
              </a:ext>
            </a:extLst>
          </p:cNvPr>
          <p:cNvCxnSpPr>
            <a:cxnSpLocks/>
            <a:stCxn id="70" idx="2"/>
            <a:endCxn id="77" idx="0"/>
          </p:cNvCxnSpPr>
          <p:nvPr/>
        </p:nvCxnSpPr>
        <p:spPr>
          <a:xfrm rot="16200000" flipH="1">
            <a:off x="6190772" y="670975"/>
            <a:ext cx="265162" cy="6621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E44647F-38A9-4FDF-A09E-52704FBAE1EF}"/>
              </a:ext>
            </a:extLst>
          </p:cNvPr>
          <p:cNvSpPr/>
          <p:nvPr/>
        </p:nvSpPr>
        <p:spPr>
          <a:xfrm>
            <a:off x="7290004" y="6450059"/>
            <a:ext cx="52795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Note: Damage is due to the heat, nothing is on fire </a:t>
            </a:r>
            <a:endParaRPr lang="en-US"/>
          </a:p>
        </p:txBody>
      </p:sp>
      <p:sp>
        <p:nvSpPr>
          <p:cNvPr id="15" name="Rounded Rectangle 33">
            <a:extLst>
              <a:ext uri="{FF2B5EF4-FFF2-40B4-BE49-F238E27FC236}">
                <a16:creationId xmlns:a16="http://schemas.microsoft.com/office/drawing/2014/main" id="{756587CB-0FA3-4C01-A103-7AC35DFCF9E2}"/>
              </a:ext>
            </a:extLst>
          </p:cNvPr>
          <p:cNvSpPr/>
          <p:nvPr/>
        </p:nvSpPr>
        <p:spPr>
          <a:xfrm>
            <a:off x="5563727" y="1759205"/>
            <a:ext cx="2181374" cy="78032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70%, 90% decrease in available battery cells</a:t>
            </a:r>
          </a:p>
        </p:txBody>
      </p:sp>
      <p:sp>
        <p:nvSpPr>
          <p:cNvPr id="24" name="Rounded Rectangle 35">
            <a:extLst>
              <a:ext uri="{FF2B5EF4-FFF2-40B4-BE49-F238E27FC236}">
                <a16:creationId xmlns:a16="http://schemas.microsoft.com/office/drawing/2014/main" id="{C84946E4-E13D-4F73-895F-919D2C7A895E}"/>
              </a:ext>
            </a:extLst>
          </p:cNvPr>
          <p:cNvSpPr/>
          <p:nvPr/>
        </p:nvSpPr>
        <p:spPr>
          <a:xfrm>
            <a:off x="7770608" y="1128886"/>
            <a:ext cx="2181374" cy="6045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Power Distribution is Damaged</a:t>
            </a:r>
          </a:p>
        </p:txBody>
      </p:sp>
      <p:sp>
        <p:nvSpPr>
          <p:cNvPr id="25" name="Rounded Rectangle 33">
            <a:extLst>
              <a:ext uri="{FF2B5EF4-FFF2-40B4-BE49-F238E27FC236}">
                <a16:creationId xmlns:a16="http://schemas.microsoft.com/office/drawing/2014/main" id="{9A193234-FA7B-491E-8861-9DA4E07C4B7F}"/>
              </a:ext>
            </a:extLst>
          </p:cNvPr>
          <p:cNvSpPr/>
          <p:nvPr/>
        </p:nvSpPr>
        <p:spPr>
          <a:xfrm>
            <a:off x="7770608" y="1753474"/>
            <a:ext cx="2197399" cy="78032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Up to 3, 5 convertors are damaged</a:t>
            </a:r>
          </a:p>
        </p:txBody>
      </p:sp>
      <p:cxnSp>
        <p:nvCxnSpPr>
          <p:cNvPr id="26" name="Elbow Connector 68">
            <a:extLst>
              <a:ext uri="{FF2B5EF4-FFF2-40B4-BE49-F238E27FC236}">
                <a16:creationId xmlns:a16="http://schemas.microsoft.com/office/drawing/2014/main" id="{2B39972E-00E5-41DB-A890-58D61C0A906C}"/>
              </a:ext>
            </a:extLst>
          </p:cNvPr>
          <p:cNvCxnSpPr>
            <a:cxnSpLocks/>
            <a:stCxn id="70" idx="2"/>
            <a:endCxn id="24" idx="0"/>
          </p:cNvCxnSpPr>
          <p:nvPr/>
        </p:nvCxnSpPr>
        <p:spPr>
          <a:xfrm rot="16200000" flipH="1">
            <a:off x="7297078" y="-435331"/>
            <a:ext cx="259432" cy="2869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33">
            <a:extLst>
              <a:ext uri="{FF2B5EF4-FFF2-40B4-BE49-F238E27FC236}">
                <a16:creationId xmlns:a16="http://schemas.microsoft.com/office/drawing/2014/main" id="{B20A408F-EABC-4FFA-91F1-4ED131E91EB7}"/>
              </a:ext>
            </a:extLst>
          </p:cNvPr>
          <p:cNvSpPr/>
          <p:nvPr/>
        </p:nvSpPr>
        <p:spPr>
          <a:xfrm>
            <a:off x="1118664" y="1759919"/>
            <a:ext cx="4435579" cy="7414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IE temperature and pressure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8" name="Rounded Rectangle 35">
            <a:extLst>
              <a:ext uri="{FF2B5EF4-FFF2-40B4-BE49-F238E27FC236}">
                <a16:creationId xmlns:a16="http://schemas.microsoft.com/office/drawing/2014/main" id="{CC9F86F0-B0C7-444C-8AB1-4F744376FA62}"/>
              </a:ext>
            </a:extLst>
          </p:cNvPr>
          <p:cNvSpPr/>
          <p:nvPr/>
        </p:nvSpPr>
        <p:spPr>
          <a:xfrm>
            <a:off x="98297" y="1134615"/>
            <a:ext cx="5456493" cy="598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Fire in Habitat</a:t>
            </a:r>
          </a:p>
        </p:txBody>
      </p:sp>
      <p:sp>
        <p:nvSpPr>
          <p:cNvPr id="30" name="Rounded Rectangle 64">
            <a:extLst>
              <a:ext uri="{FF2B5EF4-FFF2-40B4-BE49-F238E27FC236}">
                <a16:creationId xmlns:a16="http://schemas.microsoft.com/office/drawing/2014/main" id="{15F81ECA-9C2F-438C-9412-0B9196F3296C}"/>
              </a:ext>
            </a:extLst>
          </p:cNvPr>
          <p:cNvSpPr/>
          <p:nvPr/>
        </p:nvSpPr>
        <p:spPr>
          <a:xfrm>
            <a:off x="3998336" y="3170443"/>
            <a:ext cx="1547518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32" name="Rounded Rectangle 33">
            <a:extLst>
              <a:ext uri="{FF2B5EF4-FFF2-40B4-BE49-F238E27FC236}">
                <a16:creationId xmlns:a16="http://schemas.microsoft.com/office/drawing/2014/main" id="{C53791D6-FAB1-4BA8-B9AD-1691BF061021}"/>
              </a:ext>
            </a:extLst>
          </p:cNvPr>
          <p:cNvSpPr/>
          <p:nvPr/>
        </p:nvSpPr>
        <p:spPr>
          <a:xfrm>
            <a:off x="2538653" y="2525022"/>
            <a:ext cx="1440110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ST temperature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5" name="Rounded Rectangle 33">
            <a:extLst>
              <a:ext uri="{FF2B5EF4-FFF2-40B4-BE49-F238E27FC236}">
                <a16:creationId xmlns:a16="http://schemas.microsoft.com/office/drawing/2014/main" id="{A11EFDDA-0259-4B25-833C-E21567E37DCD}"/>
              </a:ext>
            </a:extLst>
          </p:cNvPr>
          <p:cNvSpPr/>
          <p:nvPr/>
        </p:nvSpPr>
        <p:spPr>
          <a:xfrm>
            <a:off x="2538652" y="3170443"/>
            <a:ext cx="1431722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SPL temperature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" name="Rounded Rectangle 33">
            <a:extLst>
              <a:ext uri="{FF2B5EF4-FFF2-40B4-BE49-F238E27FC236}">
                <a16:creationId xmlns:a16="http://schemas.microsoft.com/office/drawing/2014/main" id="{0151FD46-A2C8-1636-81EE-020F80AF4B5D}"/>
              </a:ext>
            </a:extLst>
          </p:cNvPr>
          <p:cNvSpPr/>
          <p:nvPr/>
        </p:nvSpPr>
        <p:spPr>
          <a:xfrm>
            <a:off x="1092950" y="2543579"/>
            <a:ext cx="1426129" cy="1147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Battery &amp; converters efficiency is impacted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0D3A598-4D5F-372D-D08E-D632769BD188}"/>
              </a:ext>
            </a:extLst>
          </p:cNvPr>
          <p:cNvSpPr/>
          <p:nvPr/>
        </p:nvSpPr>
        <p:spPr>
          <a:xfrm>
            <a:off x="3998336" y="2540003"/>
            <a:ext cx="1539884" cy="606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compensation</a:t>
            </a:r>
          </a:p>
        </p:txBody>
      </p:sp>
      <p:sp>
        <p:nvSpPr>
          <p:cNvPr id="10" name="Rounded Rectangle 36">
            <a:extLst>
              <a:ext uri="{FF2B5EF4-FFF2-40B4-BE49-F238E27FC236}">
                <a16:creationId xmlns:a16="http://schemas.microsoft.com/office/drawing/2014/main" id="{2B8101BB-EE41-D59D-D08D-AA71DD39D582}"/>
              </a:ext>
            </a:extLst>
          </p:cNvPr>
          <p:cNvSpPr/>
          <p:nvPr/>
        </p:nvSpPr>
        <p:spPr>
          <a:xfrm>
            <a:off x="3998336" y="4873340"/>
            <a:ext cx="1565390" cy="6156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95EA7B50-FB58-44AA-A781-DD87BD1ABDAC}"/>
              </a:ext>
            </a:extLst>
          </p:cNvPr>
          <p:cNvSpPr/>
          <p:nvPr/>
        </p:nvSpPr>
        <p:spPr>
          <a:xfrm>
            <a:off x="3998336" y="4428331"/>
            <a:ext cx="1547518" cy="4184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ACE1734-735C-94B9-6AD6-79E759E877A1}"/>
              </a:ext>
            </a:extLst>
          </p:cNvPr>
          <p:cNvSpPr/>
          <p:nvPr/>
        </p:nvSpPr>
        <p:spPr>
          <a:xfrm>
            <a:off x="3998336" y="3815193"/>
            <a:ext cx="1547518" cy="58280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cxnSp>
        <p:nvCxnSpPr>
          <p:cNvPr id="19" name="Elbow Connector 68">
            <a:extLst>
              <a:ext uri="{FF2B5EF4-FFF2-40B4-BE49-F238E27FC236}">
                <a16:creationId xmlns:a16="http://schemas.microsoft.com/office/drawing/2014/main" id="{4D9023C1-47B7-C109-CF9D-7145F4507F3D}"/>
              </a:ext>
            </a:extLst>
          </p:cNvPr>
          <p:cNvCxnSpPr>
            <a:cxnSpLocks/>
            <a:stCxn id="70" idx="2"/>
            <a:endCxn id="28" idx="0"/>
          </p:cNvCxnSpPr>
          <p:nvPr/>
        </p:nvCxnSpPr>
        <p:spPr>
          <a:xfrm rot="5400000">
            <a:off x="4276839" y="-580840"/>
            <a:ext cx="265161" cy="3165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6">
            <a:extLst>
              <a:ext uri="{FF2B5EF4-FFF2-40B4-BE49-F238E27FC236}">
                <a16:creationId xmlns:a16="http://schemas.microsoft.com/office/drawing/2014/main" id="{27ED0474-419B-4696-403A-5F260A9FEB1B}"/>
              </a:ext>
            </a:extLst>
          </p:cNvPr>
          <p:cNvSpPr/>
          <p:nvPr/>
        </p:nvSpPr>
        <p:spPr>
          <a:xfrm>
            <a:off x="6315441" y="2902650"/>
            <a:ext cx="2965515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no power in storage</a:t>
            </a:r>
          </a:p>
        </p:txBody>
      </p:sp>
      <p:sp>
        <p:nvSpPr>
          <p:cNvPr id="34" name="Rounded Rectangle 36">
            <a:extLst>
              <a:ext uri="{FF2B5EF4-FFF2-40B4-BE49-F238E27FC236}">
                <a16:creationId xmlns:a16="http://schemas.microsoft.com/office/drawing/2014/main" id="{7BFB4867-19C1-56C3-BB81-5A88223A8F9E}"/>
              </a:ext>
            </a:extLst>
          </p:cNvPr>
          <p:cNvSpPr/>
          <p:nvPr/>
        </p:nvSpPr>
        <p:spPr>
          <a:xfrm>
            <a:off x="6304200" y="4027821"/>
            <a:ext cx="1463938" cy="6280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Temperature Rapidly Decreasing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CB19573-9EE4-88E3-CCE5-3E420F30659C}"/>
              </a:ext>
            </a:extLst>
          </p:cNvPr>
          <p:cNvSpPr/>
          <p:nvPr/>
        </p:nvSpPr>
        <p:spPr>
          <a:xfrm>
            <a:off x="6334261" y="3342560"/>
            <a:ext cx="2949763" cy="4521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All systems consuming power switch off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1F17A33-4D70-D83C-A6B7-3F729CB3F875}"/>
              </a:ext>
            </a:extLst>
          </p:cNvPr>
          <p:cNvSpPr/>
          <p:nvPr/>
        </p:nvSpPr>
        <p:spPr>
          <a:xfrm>
            <a:off x="7809142" y="4040938"/>
            <a:ext cx="1727873" cy="6380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Crew cannot communicate with Mission Control</a:t>
            </a:r>
          </a:p>
        </p:txBody>
      </p:sp>
      <p:cxnSp>
        <p:nvCxnSpPr>
          <p:cNvPr id="38" name="Elbow Connector 72">
            <a:extLst>
              <a:ext uri="{FF2B5EF4-FFF2-40B4-BE49-F238E27FC236}">
                <a16:creationId xmlns:a16="http://schemas.microsoft.com/office/drawing/2014/main" id="{F4D82C27-DC34-58C9-8D73-B83BD7692FB2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5400000">
            <a:off x="7306077" y="3524755"/>
            <a:ext cx="233158" cy="7729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89072EE-DAFB-B2BC-269C-CFD45F7C00E4}"/>
              </a:ext>
            </a:extLst>
          </p:cNvPr>
          <p:cNvSpPr/>
          <p:nvPr/>
        </p:nvSpPr>
        <p:spPr>
          <a:xfrm>
            <a:off x="9580060" y="4027821"/>
            <a:ext cx="1727873" cy="6380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Reduced indoor visibility</a:t>
            </a:r>
          </a:p>
        </p:txBody>
      </p:sp>
      <p:cxnSp>
        <p:nvCxnSpPr>
          <p:cNvPr id="40" name="Elbow Connector 72">
            <a:extLst>
              <a:ext uri="{FF2B5EF4-FFF2-40B4-BE49-F238E27FC236}">
                <a16:creationId xmlns:a16="http://schemas.microsoft.com/office/drawing/2014/main" id="{F95E7CF0-6759-19BE-E60D-108E7ED3DED8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rot="16200000" flipH="1">
            <a:off x="8117974" y="3485832"/>
            <a:ext cx="246275" cy="8639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72">
            <a:extLst>
              <a:ext uri="{FF2B5EF4-FFF2-40B4-BE49-F238E27FC236}">
                <a16:creationId xmlns:a16="http://schemas.microsoft.com/office/drawing/2014/main" id="{BD87B6CA-927F-9B7E-BEB5-05EA77501D92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16200000" flipH="1">
            <a:off x="9009991" y="2593815"/>
            <a:ext cx="233158" cy="26348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68">
            <a:extLst>
              <a:ext uri="{FF2B5EF4-FFF2-40B4-BE49-F238E27FC236}">
                <a16:creationId xmlns:a16="http://schemas.microsoft.com/office/drawing/2014/main" id="{A42BC452-B9AD-0F37-0483-4248A6F1D9A5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 rot="16200000" flipH="1">
            <a:off x="7044746" y="2149196"/>
            <a:ext cx="363121" cy="11437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68">
            <a:extLst>
              <a:ext uri="{FF2B5EF4-FFF2-40B4-BE49-F238E27FC236}">
                <a16:creationId xmlns:a16="http://schemas.microsoft.com/office/drawing/2014/main" id="{79306FC3-27E9-DBEC-C63E-849EF8CFC35D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rot="5400000">
            <a:off x="8149328" y="2182669"/>
            <a:ext cx="368853" cy="1071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68">
            <a:extLst>
              <a:ext uri="{FF2B5EF4-FFF2-40B4-BE49-F238E27FC236}">
                <a16:creationId xmlns:a16="http://schemas.microsoft.com/office/drawing/2014/main" id="{199E809B-18F3-8DAF-ACF4-7B326B03E4E5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 flipV="1">
            <a:off x="5545854" y="3112864"/>
            <a:ext cx="769587" cy="15246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2799A6-1D24-32EF-9236-788EA9FF54C4}"/>
              </a:ext>
            </a:extLst>
          </p:cNvPr>
          <p:cNvSpPr/>
          <p:nvPr/>
        </p:nvSpPr>
        <p:spPr>
          <a:xfrm>
            <a:off x="98298" y="1770161"/>
            <a:ext cx="967267" cy="736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Increased levels of CO2</a:t>
            </a:r>
            <a:endParaRPr lang="en-US"/>
          </a:p>
        </p:txBody>
      </p:sp>
      <p:sp>
        <p:nvSpPr>
          <p:cNvPr id="21" name="Rounded Rectangle 17">
            <a:extLst>
              <a:ext uri="{FF2B5EF4-FFF2-40B4-BE49-F238E27FC236}">
                <a16:creationId xmlns:a16="http://schemas.microsoft.com/office/drawing/2014/main" id="{10719E31-F5FF-36AC-80DE-95B357F5A0E7}"/>
              </a:ext>
            </a:extLst>
          </p:cNvPr>
          <p:cNvSpPr/>
          <p:nvPr/>
        </p:nvSpPr>
        <p:spPr>
          <a:xfrm>
            <a:off x="700890" y="4996512"/>
            <a:ext cx="2037214" cy="2978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23" name="Elbow Connector 68">
            <a:extLst>
              <a:ext uri="{FF2B5EF4-FFF2-40B4-BE49-F238E27FC236}">
                <a16:creationId xmlns:a16="http://schemas.microsoft.com/office/drawing/2014/main" id="{2F57E244-5025-2BCA-52CB-9D31B0164799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5400000">
            <a:off x="1884525" y="3626524"/>
            <a:ext cx="1204960" cy="15350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68">
            <a:extLst>
              <a:ext uri="{FF2B5EF4-FFF2-40B4-BE49-F238E27FC236}">
                <a16:creationId xmlns:a16="http://schemas.microsoft.com/office/drawing/2014/main" id="{7D266651-4A23-FA7A-1CE1-BCC08AE52319}"/>
              </a:ext>
            </a:extLst>
          </p:cNvPr>
          <p:cNvCxnSpPr>
            <a:cxnSpLocks/>
            <a:stCxn id="11" idx="2"/>
            <a:endCxn id="21" idx="0"/>
          </p:cNvCxnSpPr>
          <p:nvPr/>
        </p:nvCxnSpPr>
        <p:spPr>
          <a:xfrm rot="16200000" flipH="1">
            <a:off x="-94135" y="3182880"/>
            <a:ext cx="2489698" cy="1137565"/>
          </a:xfrm>
          <a:prstGeom prst="bentConnector3">
            <a:avLst>
              <a:gd name="adj1" fmla="val 757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68">
            <a:extLst>
              <a:ext uri="{FF2B5EF4-FFF2-40B4-BE49-F238E27FC236}">
                <a16:creationId xmlns:a16="http://schemas.microsoft.com/office/drawing/2014/main" id="{66D7E374-33CE-13D3-2889-A00582A9EA5E}"/>
              </a:ext>
            </a:extLst>
          </p:cNvPr>
          <p:cNvCxnSpPr>
            <a:cxnSpLocks/>
            <a:stCxn id="3" idx="2"/>
            <a:endCxn id="17" idx="1"/>
          </p:cNvCxnSpPr>
          <p:nvPr/>
        </p:nvCxnSpPr>
        <p:spPr>
          <a:xfrm rot="16200000" flipH="1">
            <a:off x="2429034" y="3068233"/>
            <a:ext cx="946283" cy="21923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42">
            <a:extLst>
              <a:ext uri="{FF2B5EF4-FFF2-40B4-BE49-F238E27FC236}">
                <a16:creationId xmlns:a16="http://schemas.microsoft.com/office/drawing/2014/main" id="{9FF7B214-294A-37BF-737F-0C6F75DE57E1}"/>
              </a:ext>
            </a:extLst>
          </p:cNvPr>
          <p:cNvSpPr/>
          <p:nvPr/>
        </p:nvSpPr>
        <p:spPr>
          <a:xfrm>
            <a:off x="3970374" y="5506248"/>
            <a:ext cx="1593352" cy="525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FD234456-CCBD-55ED-3B06-C2759F55436A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8" name="Rounded Rectangle 9">
            <a:extLst>
              <a:ext uri="{FF2B5EF4-FFF2-40B4-BE49-F238E27FC236}">
                <a16:creationId xmlns:a16="http://schemas.microsoft.com/office/drawing/2014/main" id="{8595C1F3-4CE5-03E3-49F7-74624E2EF932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73E832C-457D-3938-FDCB-82FC8368B119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2" name="Rounded Rectangle 36">
            <a:extLst>
              <a:ext uri="{FF2B5EF4-FFF2-40B4-BE49-F238E27FC236}">
                <a16:creationId xmlns:a16="http://schemas.microsoft.com/office/drawing/2014/main" id="{460F927F-EBCE-7668-3ABD-9C1F15EA0314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77026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Elbow Connector 68">
            <a:extLst>
              <a:ext uri="{FF2B5EF4-FFF2-40B4-BE49-F238E27FC236}">
                <a16:creationId xmlns:a16="http://schemas.microsoft.com/office/drawing/2014/main" id="{68769439-18F8-E7F5-0C56-354713BA47BC}"/>
              </a:ext>
            </a:extLst>
          </p:cNvPr>
          <p:cNvCxnSpPr>
            <a:cxnSpLocks/>
            <a:stCxn id="31" idx="2"/>
            <a:endCxn id="58" idx="0"/>
          </p:cNvCxnSpPr>
          <p:nvPr/>
        </p:nvCxnSpPr>
        <p:spPr>
          <a:xfrm rot="16200000" flipH="1">
            <a:off x="4718854" y="2708301"/>
            <a:ext cx="924040" cy="35528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28">
            <a:extLst>
              <a:ext uri="{FF2B5EF4-FFF2-40B4-BE49-F238E27FC236}">
                <a16:creationId xmlns:a16="http://schemas.microsoft.com/office/drawing/2014/main" id="{36B7FE94-21BC-6695-38B9-560735CE7448}"/>
              </a:ext>
            </a:extLst>
          </p:cNvPr>
          <p:cNvSpPr/>
          <p:nvPr/>
        </p:nvSpPr>
        <p:spPr>
          <a:xfrm>
            <a:off x="3875289" y="276852"/>
            <a:ext cx="2448029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Fire near ECLSS</a:t>
            </a:r>
            <a:endParaRPr lang="en-US" sz="13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300" b="1" dirty="0">
                <a:solidFill>
                  <a:schemeClr val="bg1"/>
                </a:solidFill>
                <a:ea typeface="Calibri"/>
                <a:cs typeface="Calibri"/>
              </a:rPr>
              <a:t>(Intensity Level 2, 3, 4, 5)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3" name="Rounded Rectangle 35">
            <a:extLst>
              <a:ext uri="{FF2B5EF4-FFF2-40B4-BE49-F238E27FC236}">
                <a16:creationId xmlns:a16="http://schemas.microsoft.com/office/drawing/2014/main" id="{7107712C-4B03-61BC-5F63-12B1DB6AE866}"/>
              </a:ext>
            </a:extLst>
          </p:cNvPr>
          <p:cNvSpPr/>
          <p:nvPr/>
        </p:nvSpPr>
        <p:spPr>
          <a:xfrm>
            <a:off x="5721493" y="1356554"/>
            <a:ext cx="4965311" cy="60800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on Fire</a:t>
            </a:r>
          </a:p>
        </p:txBody>
      </p:sp>
      <p:cxnSp>
        <p:nvCxnSpPr>
          <p:cNvPr id="67" name="Elbow Connector 68">
            <a:extLst>
              <a:ext uri="{FF2B5EF4-FFF2-40B4-BE49-F238E27FC236}">
                <a16:creationId xmlns:a16="http://schemas.microsoft.com/office/drawing/2014/main" id="{898A32A3-3AD0-B4E8-E564-179C95B5EF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2762" y="141572"/>
            <a:ext cx="462813" cy="19697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33">
            <a:extLst>
              <a:ext uri="{FF2B5EF4-FFF2-40B4-BE49-F238E27FC236}">
                <a16:creationId xmlns:a16="http://schemas.microsoft.com/office/drawing/2014/main" id="{DBE64FAB-5EE1-400E-B7AC-F52FF81561D8}"/>
              </a:ext>
            </a:extLst>
          </p:cNvPr>
          <p:cNvSpPr/>
          <p:nvPr/>
        </p:nvSpPr>
        <p:spPr>
          <a:xfrm>
            <a:off x="1216250" y="1991084"/>
            <a:ext cx="4487918" cy="74146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IE temperature and pressure increase in Z2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7" name="Rounded Rectangle 35">
            <a:extLst>
              <a:ext uri="{FF2B5EF4-FFF2-40B4-BE49-F238E27FC236}">
                <a16:creationId xmlns:a16="http://schemas.microsoft.com/office/drawing/2014/main" id="{EAB420C9-C6F7-4A20-A157-42CA40E4B89C}"/>
              </a:ext>
            </a:extLst>
          </p:cNvPr>
          <p:cNvSpPr/>
          <p:nvPr/>
        </p:nvSpPr>
        <p:spPr>
          <a:xfrm>
            <a:off x="210850" y="1365780"/>
            <a:ext cx="5493866" cy="598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Fire in Habitat</a:t>
            </a:r>
          </a:p>
        </p:txBody>
      </p:sp>
      <p:sp>
        <p:nvSpPr>
          <p:cNvPr id="29" name="Rounded Rectangle 64">
            <a:extLst>
              <a:ext uri="{FF2B5EF4-FFF2-40B4-BE49-F238E27FC236}">
                <a16:creationId xmlns:a16="http://schemas.microsoft.com/office/drawing/2014/main" id="{C6F6827A-9C6F-4067-A1EC-6A7B2F79852B}"/>
              </a:ext>
            </a:extLst>
          </p:cNvPr>
          <p:cNvSpPr/>
          <p:nvPr/>
        </p:nvSpPr>
        <p:spPr>
          <a:xfrm>
            <a:off x="4148261" y="3401608"/>
            <a:ext cx="1547518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A13DA887-890A-471D-9D6E-EA41707AD56B}"/>
              </a:ext>
            </a:extLst>
          </p:cNvPr>
          <p:cNvSpPr/>
          <p:nvPr/>
        </p:nvSpPr>
        <p:spPr>
          <a:xfrm>
            <a:off x="2688578" y="2756187"/>
            <a:ext cx="1440110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ST temperature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31" name="Rounded Rectangle 33">
            <a:extLst>
              <a:ext uri="{FF2B5EF4-FFF2-40B4-BE49-F238E27FC236}">
                <a16:creationId xmlns:a16="http://schemas.microsoft.com/office/drawing/2014/main" id="{6768C93A-2411-4428-9B77-C4964542F33B}"/>
              </a:ext>
            </a:extLst>
          </p:cNvPr>
          <p:cNvSpPr/>
          <p:nvPr/>
        </p:nvSpPr>
        <p:spPr>
          <a:xfrm>
            <a:off x="2688577" y="3401608"/>
            <a:ext cx="1431722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SPL temperature increase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" name="Rounded Rectangle 42">
            <a:extLst>
              <a:ext uri="{FF2B5EF4-FFF2-40B4-BE49-F238E27FC236}">
                <a16:creationId xmlns:a16="http://schemas.microsoft.com/office/drawing/2014/main" id="{BAD67D8F-394A-DE3D-67C7-97A90035C536}"/>
              </a:ext>
            </a:extLst>
          </p:cNvPr>
          <p:cNvSpPr/>
          <p:nvPr/>
        </p:nvSpPr>
        <p:spPr>
          <a:xfrm>
            <a:off x="5752241" y="2047017"/>
            <a:ext cx="964360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 i="1">
                <a:solidFill>
                  <a:schemeClr val="tx1"/>
                </a:solidFill>
              </a:rPr>
              <a:t>10%, 20%, 30%, 40%</a:t>
            </a:r>
          </a:p>
          <a:p>
            <a:pPr algn="ctr"/>
            <a:r>
              <a:rPr lang="en-US" sz="1000" b="1" i="1">
                <a:solidFill>
                  <a:schemeClr val="tx1"/>
                </a:solidFill>
              </a:rPr>
              <a:t>Condenser</a:t>
            </a:r>
          </a:p>
          <a:p>
            <a:pPr algn="ctr"/>
            <a:r>
              <a:rPr lang="en-US" sz="1000" b="1" i="1">
                <a:solidFill>
                  <a:schemeClr val="tx1"/>
                </a:solidFill>
              </a:rPr>
              <a:t>deformation</a:t>
            </a:r>
            <a:endParaRPr lang="en-US" sz="900" b="1" i="1">
              <a:solidFill>
                <a:schemeClr val="tx1"/>
              </a:solidFill>
            </a:endParaRPr>
          </a:p>
        </p:txBody>
      </p:sp>
      <p:sp>
        <p:nvSpPr>
          <p:cNvPr id="3" name="Rounded Rectangle 42">
            <a:extLst>
              <a:ext uri="{FF2B5EF4-FFF2-40B4-BE49-F238E27FC236}">
                <a16:creationId xmlns:a16="http://schemas.microsoft.com/office/drawing/2014/main" id="{F46210B0-482F-54C2-4553-946D0DD695CD}"/>
              </a:ext>
            </a:extLst>
          </p:cNvPr>
          <p:cNvSpPr/>
          <p:nvPr/>
        </p:nvSpPr>
        <p:spPr>
          <a:xfrm>
            <a:off x="6748819" y="2051859"/>
            <a:ext cx="964360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30%, 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Compressor degradation</a:t>
            </a:r>
          </a:p>
        </p:txBody>
      </p:sp>
      <p:sp>
        <p:nvSpPr>
          <p:cNvPr id="4" name="Rounded Rectangle 42">
            <a:extLst>
              <a:ext uri="{FF2B5EF4-FFF2-40B4-BE49-F238E27FC236}">
                <a16:creationId xmlns:a16="http://schemas.microsoft.com/office/drawing/2014/main" id="{81363835-0258-25A4-38F5-F28B88647731}"/>
              </a:ext>
            </a:extLst>
          </p:cNvPr>
          <p:cNvSpPr/>
          <p:nvPr/>
        </p:nvSpPr>
        <p:spPr>
          <a:xfrm>
            <a:off x="7729288" y="2062968"/>
            <a:ext cx="964360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30%, 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Evaporator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</a:p>
        </p:txBody>
      </p:sp>
      <p:sp>
        <p:nvSpPr>
          <p:cNvPr id="5" name="Rounded Rectangle 42">
            <a:extLst>
              <a:ext uri="{FF2B5EF4-FFF2-40B4-BE49-F238E27FC236}">
                <a16:creationId xmlns:a16="http://schemas.microsoft.com/office/drawing/2014/main" id="{A463962D-36F7-C170-49DA-1FAA93727868}"/>
              </a:ext>
            </a:extLst>
          </p:cNvPr>
          <p:cNvSpPr/>
          <p:nvPr/>
        </p:nvSpPr>
        <p:spPr>
          <a:xfrm>
            <a:off x="8725866" y="2060547"/>
            <a:ext cx="964360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30%, 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heater degradation</a:t>
            </a:r>
          </a:p>
        </p:txBody>
      </p:sp>
      <p:sp>
        <p:nvSpPr>
          <p:cNvPr id="6" name="Rounded Rectangle 42">
            <a:extLst>
              <a:ext uri="{FF2B5EF4-FFF2-40B4-BE49-F238E27FC236}">
                <a16:creationId xmlns:a16="http://schemas.microsoft.com/office/drawing/2014/main" id="{B128CEAC-270A-2E9E-275F-4980679A4FCD}"/>
              </a:ext>
            </a:extLst>
          </p:cNvPr>
          <p:cNvSpPr/>
          <p:nvPr/>
        </p:nvSpPr>
        <p:spPr>
          <a:xfrm>
            <a:off x="9722444" y="2047017"/>
            <a:ext cx="964360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30%, 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fan degradation</a:t>
            </a:r>
          </a:p>
        </p:txBody>
      </p:sp>
      <p:sp>
        <p:nvSpPr>
          <p:cNvPr id="9" name="Rounded Rectangle 33">
            <a:extLst>
              <a:ext uri="{FF2B5EF4-FFF2-40B4-BE49-F238E27FC236}">
                <a16:creationId xmlns:a16="http://schemas.microsoft.com/office/drawing/2014/main" id="{240C07E1-47B4-98F4-BB10-7158C57C3607}"/>
              </a:ext>
            </a:extLst>
          </p:cNvPr>
          <p:cNvSpPr/>
          <p:nvPr/>
        </p:nvSpPr>
        <p:spPr>
          <a:xfrm>
            <a:off x="1216250" y="2760894"/>
            <a:ext cx="1440110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Comp &amp; Fan efficiency is impacted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B2935F-CBC2-0122-A0DD-CAA817C28312}"/>
              </a:ext>
            </a:extLst>
          </p:cNvPr>
          <p:cNvSpPr/>
          <p:nvPr/>
        </p:nvSpPr>
        <p:spPr>
          <a:xfrm>
            <a:off x="200910" y="1995893"/>
            <a:ext cx="967267" cy="73665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Increased levels of CO2</a:t>
            </a:r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CC7C97-EEB9-8555-FA11-ABEA28253CF6}"/>
              </a:ext>
            </a:extLst>
          </p:cNvPr>
          <p:cNvSpPr/>
          <p:nvPr/>
        </p:nvSpPr>
        <p:spPr>
          <a:xfrm>
            <a:off x="4155895" y="2771168"/>
            <a:ext cx="1539884" cy="606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compensation</a:t>
            </a:r>
          </a:p>
        </p:txBody>
      </p:sp>
      <p:sp>
        <p:nvSpPr>
          <p:cNvPr id="36" name="Rounded Rectangle 110">
            <a:extLst>
              <a:ext uri="{FF2B5EF4-FFF2-40B4-BE49-F238E27FC236}">
                <a16:creationId xmlns:a16="http://schemas.microsoft.com/office/drawing/2014/main" id="{FD455C75-CE51-350A-67DC-FCBFF46EDBFF}"/>
              </a:ext>
            </a:extLst>
          </p:cNvPr>
          <p:cNvSpPr/>
          <p:nvPr/>
        </p:nvSpPr>
        <p:spPr>
          <a:xfrm>
            <a:off x="5721675" y="3294900"/>
            <a:ext cx="999550" cy="893822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Humidity control system performance decreased</a:t>
            </a:r>
          </a:p>
        </p:txBody>
      </p:sp>
      <p:sp>
        <p:nvSpPr>
          <p:cNvPr id="40" name="Rounded Rectangle 36">
            <a:extLst>
              <a:ext uri="{FF2B5EF4-FFF2-40B4-BE49-F238E27FC236}">
                <a16:creationId xmlns:a16="http://schemas.microsoft.com/office/drawing/2014/main" id="{67E7858B-0DDB-3577-5FB9-FA98D9BE803F}"/>
              </a:ext>
            </a:extLst>
          </p:cNvPr>
          <p:cNvSpPr/>
          <p:nvPr/>
        </p:nvSpPr>
        <p:spPr>
          <a:xfrm>
            <a:off x="8730701" y="3310636"/>
            <a:ext cx="1003749" cy="8750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 dirty="0">
                <a:solidFill>
                  <a:schemeClr val="bg1"/>
                </a:solidFill>
              </a:rPr>
              <a:t>IE Temperature Drop in Z1</a:t>
            </a:r>
            <a:endParaRPr lang="en-US" sz="1050" b="1" i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2" name="Rounded Rectangle 110">
            <a:extLst>
              <a:ext uri="{FF2B5EF4-FFF2-40B4-BE49-F238E27FC236}">
                <a16:creationId xmlns:a16="http://schemas.microsoft.com/office/drawing/2014/main" id="{40D1DE09-AD86-DB3A-F10F-7F678EC797F4}"/>
              </a:ext>
            </a:extLst>
          </p:cNvPr>
          <p:cNvSpPr/>
          <p:nvPr/>
        </p:nvSpPr>
        <p:spPr>
          <a:xfrm>
            <a:off x="6769425" y="3310775"/>
            <a:ext cx="1920300" cy="671571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Sabatier system performance decreased</a:t>
            </a:r>
            <a:endParaRPr lang="en-US"/>
          </a:p>
        </p:txBody>
      </p:sp>
      <p:sp>
        <p:nvSpPr>
          <p:cNvPr id="44" name="Rounded Rectangle 36">
            <a:extLst>
              <a:ext uri="{FF2B5EF4-FFF2-40B4-BE49-F238E27FC236}">
                <a16:creationId xmlns:a16="http://schemas.microsoft.com/office/drawing/2014/main" id="{11F751AB-4745-E63E-EAED-9DA90A467DE2}"/>
              </a:ext>
            </a:extLst>
          </p:cNvPr>
          <p:cNvSpPr/>
          <p:nvPr/>
        </p:nvSpPr>
        <p:spPr>
          <a:xfrm>
            <a:off x="6762200" y="4009138"/>
            <a:ext cx="1932437" cy="3670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Limited water supply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ounded Rectangle 17">
            <a:extLst>
              <a:ext uri="{FF2B5EF4-FFF2-40B4-BE49-F238E27FC236}">
                <a16:creationId xmlns:a16="http://schemas.microsoft.com/office/drawing/2014/main" id="{29470D2A-FE23-E6A7-6A08-7E24D0D026B0}"/>
              </a:ext>
            </a:extLst>
          </p:cNvPr>
          <p:cNvSpPr/>
          <p:nvPr/>
        </p:nvSpPr>
        <p:spPr>
          <a:xfrm>
            <a:off x="5938703" y="4946757"/>
            <a:ext cx="2037214" cy="2978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7" name="Elbow Connector 68">
            <a:extLst>
              <a:ext uri="{FF2B5EF4-FFF2-40B4-BE49-F238E27FC236}">
                <a16:creationId xmlns:a16="http://schemas.microsoft.com/office/drawing/2014/main" id="{099C2AF2-13A4-3608-D787-2DC88AC34E94}"/>
              </a:ext>
            </a:extLst>
          </p:cNvPr>
          <p:cNvCxnSpPr>
            <a:cxnSpLocks/>
            <a:stCxn id="52" idx="2"/>
            <a:endCxn id="27" idx="0"/>
          </p:cNvCxnSpPr>
          <p:nvPr/>
        </p:nvCxnSpPr>
        <p:spPr>
          <a:xfrm rot="5400000">
            <a:off x="3789200" y="55676"/>
            <a:ext cx="478688" cy="21415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68">
            <a:extLst>
              <a:ext uri="{FF2B5EF4-FFF2-40B4-BE49-F238E27FC236}">
                <a16:creationId xmlns:a16="http://schemas.microsoft.com/office/drawing/2014/main" id="{68DD820E-0FBD-9467-CFF9-4061E00B2400}"/>
              </a:ext>
            </a:extLst>
          </p:cNvPr>
          <p:cNvCxnSpPr>
            <a:cxnSpLocks/>
            <a:stCxn id="28" idx="2"/>
            <a:endCxn id="58" idx="0"/>
          </p:cNvCxnSpPr>
          <p:nvPr/>
        </p:nvCxnSpPr>
        <p:spPr>
          <a:xfrm rot="5400000">
            <a:off x="8252846" y="2890114"/>
            <a:ext cx="761108" cy="33521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68">
            <a:extLst>
              <a:ext uri="{FF2B5EF4-FFF2-40B4-BE49-F238E27FC236}">
                <a16:creationId xmlns:a16="http://schemas.microsoft.com/office/drawing/2014/main" id="{D49D8868-C84D-B137-18AE-0C7D0D05194F}"/>
              </a:ext>
            </a:extLst>
          </p:cNvPr>
          <p:cNvCxnSpPr>
            <a:cxnSpLocks/>
            <a:stCxn id="16" idx="2"/>
            <a:endCxn id="58" idx="0"/>
          </p:cNvCxnSpPr>
          <p:nvPr/>
        </p:nvCxnSpPr>
        <p:spPr>
          <a:xfrm rot="16200000" flipH="1">
            <a:off x="2713822" y="703268"/>
            <a:ext cx="2214211" cy="6272766"/>
          </a:xfrm>
          <a:prstGeom prst="bentConnector3">
            <a:avLst>
              <a:gd name="adj1" fmla="val 789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B6FBC87-C617-1912-9330-E727157A29D6}"/>
              </a:ext>
            </a:extLst>
          </p:cNvPr>
          <p:cNvSpPr/>
          <p:nvPr/>
        </p:nvSpPr>
        <p:spPr>
          <a:xfrm>
            <a:off x="4148261" y="4036326"/>
            <a:ext cx="1555907" cy="6435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cxnSp>
        <p:nvCxnSpPr>
          <p:cNvPr id="33" name="Elbow Connector 68">
            <a:extLst>
              <a:ext uri="{FF2B5EF4-FFF2-40B4-BE49-F238E27FC236}">
                <a16:creationId xmlns:a16="http://schemas.microsoft.com/office/drawing/2014/main" id="{F1838D2A-B9E5-B141-E8C8-8D8285348B69}"/>
              </a:ext>
            </a:extLst>
          </p:cNvPr>
          <p:cNvCxnSpPr>
            <a:cxnSpLocks/>
            <a:stCxn id="40" idx="2"/>
            <a:endCxn id="58" idx="0"/>
          </p:cNvCxnSpPr>
          <p:nvPr/>
        </p:nvCxnSpPr>
        <p:spPr>
          <a:xfrm rot="5400000">
            <a:off x="7714390" y="3428570"/>
            <a:ext cx="761107" cy="22752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DB7B333-D88E-0086-5E02-AF3D49AA058E}"/>
              </a:ext>
            </a:extLst>
          </p:cNvPr>
          <p:cNvSpPr/>
          <p:nvPr/>
        </p:nvSpPr>
        <p:spPr>
          <a:xfrm>
            <a:off x="1670364" y="4751810"/>
            <a:ext cx="2089008" cy="44253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sp>
        <p:nvSpPr>
          <p:cNvPr id="38" name="Rounded Rectangle 36">
            <a:extLst>
              <a:ext uri="{FF2B5EF4-FFF2-40B4-BE49-F238E27FC236}">
                <a16:creationId xmlns:a16="http://schemas.microsoft.com/office/drawing/2014/main" id="{B867CAE1-94C4-2434-FB24-F085611327E0}"/>
              </a:ext>
            </a:extLst>
          </p:cNvPr>
          <p:cNvSpPr/>
          <p:nvPr/>
        </p:nvSpPr>
        <p:spPr>
          <a:xfrm>
            <a:off x="4107235" y="4698853"/>
            <a:ext cx="1547518" cy="5457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cxnSp>
        <p:nvCxnSpPr>
          <p:cNvPr id="39" name="Elbow Connector 68">
            <a:extLst>
              <a:ext uri="{FF2B5EF4-FFF2-40B4-BE49-F238E27FC236}">
                <a16:creationId xmlns:a16="http://schemas.microsoft.com/office/drawing/2014/main" id="{F3A0999F-5F80-B21E-6530-E0AEE853FE62}"/>
              </a:ext>
            </a:extLst>
          </p:cNvPr>
          <p:cNvCxnSpPr>
            <a:cxnSpLocks/>
            <a:stCxn id="38" idx="1"/>
            <a:endCxn id="37" idx="3"/>
          </p:cNvCxnSpPr>
          <p:nvPr/>
        </p:nvCxnSpPr>
        <p:spPr>
          <a:xfrm rot="10800000" flipV="1">
            <a:off x="3759373" y="4971721"/>
            <a:ext cx="347863" cy="13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33">
            <a:extLst>
              <a:ext uri="{FF2B5EF4-FFF2-40B4-BE49-F238E27FC236}">
                <a16:creationId xmlns:a16="http://schemas.microsoft.com/office/drawing/2014/main" id="{ED928336-9F3F-B3F9-A68B-EC1F4BA0DD4E}"/>
              </a:ext>
            </a:extLst>
          </p:cNvPr>
          <p:cNvSpPr/>
          <p:nvPr/>
        </p:nvSpPr>
        <p:spPr>
          <a:xfrm>
            <a:off x="9770514" y="3310636"/>
            <a:ext cx="1077949" cy="87501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i="1">
                <a:solidFill>
                  <a:schemeClr val="tx1"/>
                </a:solidFill>
              </a:rPr>
              <a:t>Habitat oxygen generator performance decreased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2" name="Rounded Rectangle 42">
            <a:extLst>
              <a:ext uri="{FF2B5EF4-FFF2-40B4-BE49-F238E27FC236}">
                <a16:creationId xmlns:a16="http://schemas.microsoft.com/office/drawing/2014/main" id="{52BA296C-9982-EBFD-F91A-1EE832E986C7}"/>
              </a:ext>
            </a:extLst>
          </p:cNvPr>
          <p:cNvSpPr/>
          <p:nvPr/>
        </p:nvSpPr>
        <p:spPr>
          <a:xfrm>
            <a:off x="1666829" y="5244590"/>
            <a:ext cx="2089008" cy="525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868B33AB-8235-877F-87B7-AF48BAD62092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45B8238-2353-FE59-851F-360CDFB32797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75C92C41-8A64-A744-FA65-02C23C559D29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8" name="Rounded Rectangle 36">
            <a:extLst>
              <a:ext uri="{FF2B5EF4-FFF2-40B4-BE49-F238E27FC236}">
                <a16:creationId xmlns:a16="http://schemas.microsoft.com/office/drawing/2014/main" id="{C64C7928-4244-12BF-8A56-861466BF1678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204776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012EF1-8ED2-B612-1DE1-BE41DB0407E8}"/>
              </a:ext>
            </a:extLst>
          </p:cNvPr>
          <p:cNvSpPr/>
          <p:nvPr/>
        </p:nvSpPr>
        <p:spPr>
          <a:xfrm>
            <a:off x="2804977" y="285697"/>
            <a:ext cx="2724912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Moonquake</a:t>
            </a:r>
            <a:endParaRPr lang="en-US" sz="13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300" b="1" dirty="0">
                <a:solidFill>
                  <a:schemeClr val="bg1"/>
                </a:solidFill>
                <a:ea typeface="Calibri"/>
                <a:cs typeface="Calibri"/>
              </a:rPr>
              <a:t>(Intensity Level 2, 3, 4)</a:t>
            </a:r>
            <a:endParaRPr lang="en-US" sz="13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C604D07-A1E0-41CE-BA4D-D5BB97E7B5C4}"/>
              </a:ext>
            </a:extLst>
          </p:cNvPr>
          <p:cNvSpPr/>
          <p:nvPr/>
        </p:nvSpPr>
        <p:spPr>
          <a:xfrm>
            <a:off x="2394331" y="1347914"/>
            <a:ext cx="1666944" cy="68957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Structural Vibration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67D38D1-92BB-F4FC-02D4-AF5516F1030F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5400000">
            <a:off x="3471630" y="652110"/>
            <a:ext cx="451977" cy="9396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0">
            <a:extLst>
              <a:ext uri="{FF2B5EF4-FFF2-40B4-BE49-F238E27FC236}">
                <a16:creationId xmlns:a16="http://schemas.microsoft.com/office/drawing/2014/main" id="{3B244482-838A-2B10-EA56-5238CEB40A89}"/>
              </a:ext>
            </a:extLst>
          </p:cNvPr>
          <p:cNvSpPr/>
          <p:nvPr/>
        </p:nvSpPr>
        <p:spPr>
          <a:xfrm>
            <a:off x="4459872" y="1347914"/>
            <a:ext cx="5593827" cy="68957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</a:t>
            </a:r>
          </a:p>
        </p:txBody>
      </p:sp>
      <p:sp>
        <p:nvSpPr>
          <p:cNvPr id="6" name="Rounded Rectangle 42">
            <a:extLst>
              <a:ext uri="{FF2B5EF4-FFF2-40B4-BE49-F238E27FC236}">
                <a16:creationId xmlns:a16="http://schemas.microsoft.com/office/drawing/2014/main" id="{5B49C2AF-182F-2B0D-7E2A-BD113A713984}"/>
              </a:ext>
            </a:extLst>
          </p:cNvPr>
          <p:cNvSpPr/>
          <p:nvPr/>
        </p:nvSpPr>
        <p:spPr>
          <a:xfrm>
            <a:off x="4459872" y="2061050"/>
            <a:ext cx="886014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Condenser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</a:p>
        </p:txBody>
      </p:sp>
      <p:sp>
        <p:nvSpPr>
          <p:cNvPr id="8" name="Rounded Rectangle 42">
            <a:extLst>
              <a:ext uri="{FF2B5EF4-FFF2-40B4-BE49-F238E27FC236}">
                <a16:creationId xmlns:a16="http://schemas.microsoft.com/office/drawing/2014/main" id="{3D7FBFC3-2173-5D57-09AA-9B56D3016F9D}"/>
              </a:ext>
            </a:extLst>
          </p:cNvPr>
          <p:cNvSpPr/>
          <p:nvPr/>
        </p:nvSpPr>
        <p:spPr>
          <a:xfrm>
            <a:off x="5378550" y="2061050"/>
            <a:ext cx="886014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Compressor degradation</a:t>
            </a:r>
          </a:p>
        </p:txBody>
      </p:sp>
      <p:sp>
        <p:nvSpPr>
          <p:cNvPr id="9" name="Rounded Rectangle 42">
            <a:extLst>
              <a:ext uri="{FF2B5EF4-FFF2-40B4-BE49-F238E27FC236}">
                <a16:creationId xmlns:a16="http://schemas.microsoft.com/office/drawing/2014/main" id="{43645ED2-E07B-8FB9-72DC-B701C7CF5CBD}"/>
              </a:ext>
            </a:extLst>
          </p:cNvPr>
          <p:cNvSpPr/>
          <p:nvPr/>
        </p:nvSpPr>
        <p:spPr>
          <a:xfrm>
            <a:off x="6325791" y="2072159"/>
            <a:ext cx="886014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Evaporator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</a:p>
        </p:txBody>
      </p:sp>
      <p:sp>
        <p:nvSpPr>
          <p:cNvPr id="11" name="Rounded Rectangle 42">
            <a:extLst>
              <a:ext uri="{FF2B5EF4-FFF2-40B4-BE49-F238E27FC236}">
                <a16:creationId xmlns:a16="http://schemas.microsoft.com/office/drawing/2014/main" id="{5890FECE-8C7C-F1CD-7055-321810C8AD78}"/>
              </a:ext>
            </a:extLst>
          </p:cNvPr>
          <p:cNvSpPr/>
          <p:nvPr/>
        </p:nvSpPr>
        <p:spPr>
          <a:xfrm>
            <a:off x="7277134" y="2069738"/>
            <a:ext cx="886014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heater degradation</a:t>
            </a:r>
          </a:p>
        </p:txBody>
      </p:sp>
      <p:sp>
        <p:nvSpPr>
          <p:cNvPr id="12" name="Rounded Rectangle 42">
            <a:extLst>
              <a:ext uri="{FF2B5EF4-FFF2-40B4-BE49-F238E27FC236}">
                <a16:creationId xmlns:a16="http://schemas.microsoft.com/office/drawing/2014/main" id="{95DB3AB9-0BF7-DCF2-3DAC-17071B8700E4}"/>
              </a:ext>
            </a:extLst>
          </p:cNvPr>
          <p:cNvSpPr/>
          <p:nvPr/>
        </p:nvSpPr>
        <p:spPr>
          <a:xfrm>
            <a:off x="8222848" y="2069738"/>
            <a:ext cx="886014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Air storage tank leak</a:t>
            </a:r>
          </a:p>
        </p:txBody>
      </p:sp>
      <p:sp>
        <p:nvSpPr>
          <p:cNvPr id="13" name="Rounded Rectangle 42">
            <a:extLst>
              <a:ext uri="{FF2B5EF4-FFF2-40B4-BE49-F238E27FC236}">
                <a16:creationId xmlns:a16="http://schemas.microsoft.com/office/drawing/2014/main" id="{002A125B-BD34-E1B8-2D6D-F4A1E7DA0BDC}"/>
              </a:ext>
            </a:extLst>
          </p:cNvPr>
          <p:cNvSpPr/>
          <p:nvPr/>
        </p:nvSpPr>
        <p:spPr>
          <a:xfrm>
            <a:off x="9167685" y="2056208"/>
            <a:ext cx="886014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10%, 20%, 30%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fan degradation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06EB722-6774-E328-3155-97AAE3B79513}"/>
              </a:ext>
            </a:extLst>
          </p:cNvPr>
          <p:cNvCxnSpPr>
            <a:stCxn id="29" idx="2"/>
            <a:endCxn id="5" idx="0"/>
          </p:cNvCxnSpPr>
          <p:nvPr/>
        </p:nvCxnSpPr>
        <p:spPr>
          <a:xfrm rot="16200000" flipH="1">
            <a:off x="5486121" y="-422752"/>
            <a:ext cx="451977" cy="30893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64">
            <a:extLst>
              <a:ext uri="{FF2B5EF4-FFF2-40B4-BE49-F238E27FC236}">
                <a16:creationId xmlns:a16="http://schemas.microsoft.com/office/drawing/2014/main" id="{EE8AB18B-D674-61D2-E07C-DD1FD8D43CFB}"/>
              </a:ext>
            </a:extLst>
          </p:cNvPr>
          <p:cNvSpPr/>
          <p:nvPr/>
        </p:nvSpPr>
        <p:spPr>
          <a:xfrm>
            <a:off x="2710897" y="3027980"/>
            <a:ext cx="1344404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cxnSp>
        <p:nvCxnSpPr>
          <p:cNvPr id="22" name="Elbow Connector 72">
            <a:extLst>
              <a:ext uri="{FF2B5EF4-FFF2-40B4-BE49-F238E27FC236}">
                <a16:creationId xmlns:a16="http://schemas.microsoft.com/office/drawing/2014/main" id="{9E86AA2C-0135-1008-5D10-17D8017D7D90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rot="16200000" flipH="1">
            <a:off x="3133690" y="2131604"/>
            <a:ext cx="331154" cy="1429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72">
            <a:extLst>
              <a:ext uri="{FF2B5EF4-FFF2-40B4-BE49-F238E27FC236}">
                <a16:creationId xmlns:a16="http://schemas.microsoft.com/office/drawing/2014/main" id="{F6870002-8527-7FB2-831F-514F87FB52C1}"/>
              </a:ext>
            </a:extLst>
          </p:cNvPr>
          <p:cNvCxnSpPr>
            <a:cxnSpLocks/>
            <a:stCxn id="41" idx="2"/>
            <a:endCxn id="24" idx="0"/>
          </p:cNvCxnSpPr>
          <p:nvPr/>
        </p:nvCxnSpPr>
        <p:spPr>
          <a:xfrm rot="5400000">
            <a:off x="2317241" y="1460789"/>
            <a:ext cx="333860" cy="1487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123B06E-F8D3-41DA-8D70-E6D3AA85F873}"/>
              </a:ext>
            </a:extLst>
          </p:cNvPr>
          <p:cNvSpPr/>
          <p:nvPr/>
        </p:nvSpPr>
        <p:spPr>
          <a:xfrm>
            <a:off x="856585" y="2371351"/>
            <a:ext cx="1767908" cy="60612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Unlatched/ unstable equipment damaged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3141161-5E0D-EA90-0D48-7C0D7C8E70A0}"/>
              </a:ext>
            </a:extLst>
          </p:cNvPr>
          <p:cNvSpPr/>
          <p:nvPr/>
        </p:nvSpPr>
        <p:spPr>
          <a:xfrm>
            <a:off x="2698529" y="2368645"/>
            <a:ext cx="1344404" cy="606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compensation</a:t>
            </a:r>
          </a:p>
        </p:txBody>
      </p:sp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4C8EE74E-439B-E604-4B1B-15124A85CCFC}"/>
              </a:ext>
            </a:extLst>
          </p:cNvPr>
          <p:cNvSpPr/>
          <p:nvPr/>
        </p:nvSpPr>
        <p:spPr>
          <a:xfrm>
            <a:off x="7256786" y="3320354"/>
            <a:ext cx="1035557" cy="8750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IE Temperature Drop</a:t>
            </a:r>
            <a:endParaRPr lang="en-US" sz="1050" b="1" i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Rounded Rectangle 110">
            <a:extLst>
              <a:ext uri="{FF2B5EF4-FFF2-40B4-BE49-F238E27FC236}">
                <a16:creationId xmlns:a16="http://schemas.microsoft.com/office/drawing/2014/main" id="{748DACCD-176F-6A73-945D-D7053FBF45CD}"/>
              </a:ext>
            </a:extLst>
          </p:cNvPr>
          <p:cNvSpPr/>
          <p:nvPr/>
        </p:nvSpPr>
        <p:spPr>
          <a:xfrm>
            <a:off x="5366538" y="3320493"/>
            <a:ext cx="1845267" cy="671571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Sabatier system performance decreased</a:t>
            </a:r>
            <a:endParaRPr lang="en-US"/>
          </a:p>
        </p:txBody>
      </p:sp>
      <p:sp>
        <p:nvSpPr>
          <p:cNvPr id="4" name="Rounded Rectangle 36">
            <a:extLst>
              <a:ext uri="{FF2B5EF4-FFF2-40B4-BE49-F238E27FC236}">
                <a16:creationId xmlns:a16="http://schemas.microsoft.com/office/drawing/2014/main" id="{F6AF217C-8A31-17B9-5C4D-0713C2EA7C26}"/>
              </a:ext>
            </a:extLst>
          </p:cNvPr>
          <p:cNvSpPr/>
          <p:nvPr/>
        </p:nvSpPr>
        <p:spPr>
          <a:xfrm>
            <a:off x="5359314" y="4018856"/>
            <a:ext cx="1856930" cy="3670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Limited water supply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A60F585C-9C69-D270-21A5-0900FE005053}"/>
              </a:ext>
            </a:extLst>
          </p:cNvPr>
          <p:cNvSpPr/>
          <p:nvPr/>
        </p:nvSpPr>
        <p:spPr>
          <a:xfrm>
            <a:off x="9076535" y="3334023"/>
            <a:ext cx="1068313" cy="8908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Habitat oxygen generator performance decreased</a:t>
            </a:r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6211F4-FF4D-B78B-D682-D12A7E95DD38}"/>
              </a:ext>
            </a:extLst>
          </p:cNvPr>
          <p:cNvSpPr/>
          <p:nvPr/>
        </p:nvSpPr>
        <p:spPr>
          <a:xfrm>
            <a:off x="2706742" y="3697097"/>
            <a:ext cx="1352713" cy="6435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199931CB-AAE5-9906-78FC-39EC1FD3B0BD}"/>
              </a:ext>
            </a:extLst>
          </p:cNvPr>
          <p:cNvSpPr/>
          <p:nvPr/>
        </p:nvSpPr>
        <p:spPr>
          <a:xfrm>
            <a:off x="2706742" y="4385870"/>
            <a:ext cx="1336191" cy="5457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5BF180-E8FE-3A9C-9C8F-B7413EC2C606}"/>
              </a:ext>
            </a:extLst>
          </p:cNvPr>
          <p:cNvSpPr/>
          <p:nvPr/>
        </p:nvSpPr>
        <p:spPr>
          <a:xfrm>
            <a:off x="397992" y="4504690"/>
            <a:ext cx="2089008" cy="4471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cxnSp>
        <p:nvCxnSpPr>
          <p:cNvPr id="42" name="Elbow Connector 68">
            <a:extLst>
              <a:ext uri="{FF2B5EF4-FFF2-40B4-BE49-F238E27FC236}">
                <a16:creationId xmlns:a16="http://schemas.microsoft.com/office/drawing/2014/main" id="{102D17B1-73AD-A036-7040-393565B26574}"/>
              </a:ext>
            </a:extLst>
          </p:cNvPr>
          <p:cNvCxnSpPr>
            <a:cxnSpLocks/>
            <a:stCxn id="39" idx="1"/>
            <a:endCxn id="40" idx="3"/>
          </p:cNvCxnSpPr>
          <p:nvPr/>
        </p:nvCxnSpPr>
        <p:spPr>
          <a:xfrm rot="10800000" flipV="1">
            <a:off x="2487000" y="4658738"/>
            <a:ext cx="219742" cy="695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DC1E06B5-6464-06B6-78F3-1B673DC8831D}"/>
              </a:ext>
            </a:extLst>
          </p:cNvPr>
          <p:cNvSpPr/>
          <p:nvPr/>
        </p:nvSpPr>
        <p:spPr>
          <a:xfrm>
            <a:off x="7774564" y="4654056"/>
            <a:ext cx="2037214" cy="2978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27" name="Elbow Connector 68">
            <a:extLst>
              <a:ext uri="{FF2B5EF4-FFF2-40B4-BE49-F238E27FC236}">
                <a16:creationId xmlns:a16="http://schemas.microsoft.com/office/drawing/2014/main" id="{8F9FF00F-3975-BD90-8DA2-72B753FA5441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rot="5400000">
            <a:off x="8987360" y="4030724"/>
            <a:ext cx="429144" cy="8175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8">
            <a:extLst>
              <a:ext uri="{FF2B5EF4-FFF2-40B4-BE49-F238E27FC236}">
                <a16:creationId xmlns:a16="http://schemas.microsoft.com/office/drawing/2014/main" id="{E1CC9F2B-476B-5BC0-110C-408A47D991A7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8054524" y="3915409"/>
            <a:ext cx="458688" cy="1018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42">
            <a:extLst>
              <a:ext uri="{FF2B5EF4-FFF2-40B4-BE49-F238E27FC236}">
                <a16:creationId xmlns:a16="http://schemas.microsoft.com/office/drawing/2014/main" id="{82C1A3DB-5A7F-8152-330E-6BEC6F092CF8}"/>
              </a:ext>
            </a:extLst>
          </p:cNvPr>
          <p:cNvSpPr/>
          <p:nvPr/>
        </p:nvSpPr>
        <p:spPr>
          <a:xfrm>
            <a:off x="397991" y="4978130"/>
            <a:ext cx="2089008" cy="5257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494D7293-6473-9987-7205-85C071D0517D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00AD07C1-59BE-AB65-7315-C70948AE2DB6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D5D5DCBE-45D2-80D5-FF57-C3D0DF167D91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25" name="Rounded Rectangle 36">
            <a:extLst>
              <a:ext uri="{FF2B5EF4-FFF2-40B4-BE49-F238E27FC236}">
                <a16:creationId xmlns:a16="http://schemas.microsoft.com/office/drawing/2014/main" id="{91F80DF3-C1AD-5BB2-FF15-41B3C43331A6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1096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Elbow Connector 68">
            <a:extLst>
              <a:ext uri="{FF2B5EF4-FFF2-40B4-BE49-F238E27FC236}">
                <a16:creationId xmlns:a16="http://schemas.microsoft.com/office/drawing/2014/main" id="{43292619-7CD4-5401-0B79-01E947754C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4307" y="3217376"/>
            <a:ext cx="514448" cy="2917338"/>
          </a:xfrm>
          <a:prstGeom prst="bentConnector3">
            <a:avLst>
              <a:gd name="adj1" fmla="val 704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012EF1-8ED2-B612-1DE1-BE41DB0407E8}"/>
              </a:ext>
            </a:extLst>
          </p:cNvPr>
          <p:cNvSpPr/>
          <p:nvPr/>
        </p:nvSpPr>
        <p:spPr>
          <a:xfrm>
            <a:off x="3762367" y="269160"/>
            <a:ext cx="2724912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Moonquake</a:t>
            </a: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300" b="1">
                <a:solidFill>
                  <a:schemeClr val="bg1"/>
                </a:solidFill>
                <a:ea typeface="Calibri"/>
                <a:cs typeface="Calibri"/>
              </a:rPr>
              <a:t>(Intensity Level 5)</a:t>
            </a:r>
            <a:endParaRPr lang="en-US" sz="13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C604D07-A1E0-41CE-BA4D-D5BB97E7B5C4}"/>
              </a:ext>
            </a:extLst>
          </p:cNvPr>
          <p:cNvSpPr/>
          <p:nvPr/>
        </p:nvSpPr>
        <p:spPr>
          <a:xfrm>
            <a:off x="712161" y="1394408"/>
            <a:ext cx="1352712" cy="7212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Structural Vibration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881B03B-E0EF-98E1-D041-9E63C674A204}"/>
              </a:ext>
            </a:extLst>
          </p:cNvPr>
          <p:cNvSpPr/>
          <p:nvPr/>
        </p:nvSpPr>
        <p:spPr>
          <a:xfrm>
            <a:off x="2083838" y="1394408"/>
            <a:ext cx="1352712" cy="7429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Power Generation Bus Damage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A192A087-7AA5-D4C4-EBA0-3B04B9B65150}"/>
              </a:ext>
            </a:extLst>
          </p:cNvPr>
          <p:cNvSpPr/>
          <p:nvPr/>
        </p:nvSpPr>
        <p:spPr>
          <a:xfrm>
            <a:off x="2083838" y="2156659"/>
            <a:ext cx="1352712" cy="8911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All power generation decrease not less than 95%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A0E7B440-C8D2-36FA-FF44-2959A7D05389}"/>
              </a:ext>
            </a:extLst>
          </p:cNvPr>
          <p:cNvSpPr/>
          <p:nvPr/>
        </p:nvSpPr>
        <p:spPr>
          <a:xfrm>
            <a:off x="3474481" y="2159119"/>
            <a:ext cx="1289200" cy="89112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Available battery cells decrease to 90%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67D38D1-92BB-F4FC-02D4-AF5516F1030F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5400000">
            <a:off x="2999166" y="-731249"/>
            <a:ext cx="515008" cy="37363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06BFFB8-A9C5-1AA5-63D9-7D2EAEADE34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rot="5400000">
            <a:off x="3685005" y="-45410"/>
            <a:ext cx="515008" cy="23646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41">
            <a:extLst>
              <a:ext uri="{FF2B5EF4-FFF2-40B4-BE49-F238E27FC236}">
                <a16:creationId xmlns:a16="http://schemas.microsoft.com/office/drawing/2014/main" id="{8B915072-C36D-4994-A37A-0593AB8293F1}"/>
              </a:ext>
            </a:extLst>
          </p:cNvPr>
          <p:cNvSpPr/>
          <p:nvPr/>
        </p:nvSpPr>
        <p:spPr>
          <a:xfrm>
            <a:off x="3474481" y="1428170"/>
            <a:ext cx="1289200" cy="7091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Power Storage System Damage</a:t>
            </a:r>
          </a:p>
        </p:txBody>
      </p:sp>
      <p:cxnSp>
        <p:nvCxnSpPr>
          <p:cNvPr id="20" name="Elbow Connector 72">
            <a:extLst>
              <a:ext uri="{FF2B5EF4-FFF2-40B4-BE49-F238E27FC236}">
                <a16:creationId xmlns:a16="http://schemas.microsoft.com/office/drawing/2014/main" id="{C5798213-F649-4B16-8397-E0B6E0971F1B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 rot="5400000">
            <a:off x="4347567" y="650914"/>
            <a:ext cx="548770" cy="10057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42">
            <a:extLst>
              <a:ext uri="{FF2B5EF4-FFF2-40B4-BE49-F238E27FC236}">
                <a16:creationId xmlns:a16="http://schemas.microsoft.com/office/drawing/2014/main" id="{BEC940A5-BB4C-1EBC-22FA-0EC37B4DE961}"/>
              </a:ext>
            </a:extLst>
          </p:cNvPr>
          <p:cNvSpPr/>
          <p:nvPr/>
        </p:nvSpPr>
        <p:spPr>
          <a:xfrm>
            <a:off x="5741621" y="2143508"/>
            <a:ext cx="886014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Condenser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</a:p>
        </p:txBody>
      </p:sp>
      <p:sp>
        <p:nvSpPr>
          <p:cNvPr id="4" name="Rounded Rectangle 42">
            <a:extLst>
              <a:ext uri="{FF2B5EF4-FFF2-40B4-BE49-F238E27FC236}">
                <a16:creationId xmlns:a16="http://schemas.microsoft.com/office/drawing/2014/main" id="{D54C163D-A746-7D59-F10A-9145424165A7}"/>
              </a:ext>
            </a:extLst>
          </p:cNvPr>
          <p:cNvSpPr/>
          <p:nvPr/>
        </p:nvSpPr>
        <p:spPr>
          <a:xfrm>
            <a:off x="4824993" y="2146716"/>
            <a:ext cx="886014" cy="1216930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100% Pressure supply valve stuck</a:t>
            </a:r>
          </a:p>
        </p:txBody>
      </p:sp>
      <p:sp>
        <p:nvSpPr>
          <p:cNvPr id="5" name="Rounded Rectangle 42">
            <a:extLst>
              <a:ext uri="{FF2B5EF4-FFF2-40B4-BE49-F238E27FC236}">
                <a16:creationId xmlns:a16="http://schemas.microsoft.com/office/drawing/2014/main" id="{4F6A6093-DEFA-4E97-DA6F-70955493331F}"/>
              </a:ext>
            </a:extLst>
          </p:cNvPr>
          <p:cNvSpPr/>
          <p:nvPr/>
        </p:nvSpPr>
        <p:spPr>
          <a:xfrm>
            <a:off x="6660299" y="2143508"/>
            <a:ext cx="886014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40% Compressor degradation</a:t>
            </a:r>
          </a:p>
        </p:txBody>
      </p:sp>
      <p:sp>
        <p:nvSpPr>
          <p:cNvPr id="6" name="Rounded Rectangle 42">
            <a:extLst>
              <a:ext uri="{FF2B5EF4-FFF2-40B4-BE49-F238E27FC236}">
                <a16:creationId xmlns:a16="http://schemas.microsoft.com/office/drawing/2014/main" id="{AF80841E-CD6F-037E-813B-46E2006421CF}"/>
              </a:ext>
            </a:extLst>
          </p:cNvPr>
          <p:cNvSpPr/>
          <p:nvPr/>
        </p:nvSpPr>
        <p:spPr>
          <a:xfrm>
            <a:off x="7607540" y="2154617"/>
            <a:ext cx="886014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Evaporator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</a:p>
        </p:txBody>
      </p:sp>
      <p:sp>
        <p:nvSpPr>
          <p:cNvPr id="7" name="Rounded Rectangle 42">
            <a:extLst>
              <a:ext uri="{FF2B5EF4-FFF2-40B4-BE49-F238E27FC236}">
                <a16:creationId xmlns:a16="http://schemas.microsoft.com/office/drawing/2014/main" id="{D77375A3-AD3E-8000-1AF3-56FE540E17F1}"/>
              </a:ext>
            </a:extLst>
          </p:cNvPr>
          <p:cNvSpPr/>
          <p:nvPr/>
        </p:nvSpPr>
        <p:spPr>
          <a:xfrm>
            <a:off x="8558883" y="2152195"/>
            <a:ext cx="886014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40% 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heater degradation</a:t>
            </a:r>
          </a:p>
        </p:txBody>
      </p:sp>
      <p:sp>
        <p:nvSpPr>
          <p:cNvPr id="8" name="Rounded Rectangle 42">
            <a:extLst>
              <a:ext uri="{FF2B5EF4-FFF2-40B4-BE49-F238E27FC236}">
                <a16:creationId xmlns:a16="http://schemas.microsoft.com/office/drawing/2014/main" id="{031CBFA5-7007-90B7-0D56-D468EA53D79A}"/>
              </a:ext>
            </a:extLst>
          </p:cNvPr>
          <p:cNvSpPr/>
          <p:nvPr/>
        </p:nvSpPr>
        <p:spPr>
          <a:xfrm>
            <a:off x="9504597" y="2152195"/>
            <a:ext cx="886014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Air storage tank leak</a:t>
            </a:r>
          </a:p>
        </p:txBody>
      </p:sp>
      <p:sp>
        <p:nvSpPr>
          <p:cNvPr id="9" name="Rounded Rectangle 42">
            <a:extLst>
              <a:ext uri="{FF2B5EF4-FFF2-40B4-BE49-F238E27FC236}">
                <a16:creationId xmlns:a16="http://schemas.microsoft.com/office/drawing/2014/main" id="{5C49B475-8E7F-89AA-1B23-AF11316B1BD2}"/>
              </a:ext>
            </a:extLst>
          </p:cNvPr>
          <p:cNvSpPr/>
          <p:nvPr/>
        </p:nvSpPr>
        <p:spPr>
          <a:xfrm>
            <a:off x="10449434" y="2138665"/>
            <a:ext cx="886014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40% 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fan degradation</a:t>
            </a:r>
          </a:p>
        </p:txBody>
      </p:sp>
      <p:sp>
        <p:nvSpPr>
          <p:cNvPr id="22" name="Rounded Rectangle 41">
            <a:extLst>
              <a:ext uri="{FF2B5EF4-FFF2-40B4-BE49-F238E27FC236}">
                <a16:creationId xmlns:a16="http://schemas.microsoft.com/office/drawing/2014/main" id="{97D7BBFF-B058-0C10-4BD8-19F316D1172E}"/>
              </a:ext>
            </a:extLst>
          </p:cNvPr>
          <p:cNvSpPr/>
          <p:nvPr/>
        </p:nvSpPr>
        <p:spPr>
          <a:xfrm>
            <a:off x="4819854" y="1435571"/>
            <a:ext cx="6515594" cy="6873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</a:t>
            </a:r>
          </a:p>
        </p:txBody>
      </p:sp>
      <p:cxnSp>
        <p:nvCxnSpPr>
          <p:cNvPr id="23" name="Elbow Connector 72">
            <a:extLst>
              <a:ext uri="{FF2B5EF4-FFF2-40B4-BE49-F238E27FC236}">
                <a16:creationId xmlns:a16="http://schemas.microsoft.com/office/drawing/2014/main" id="{F4D39D0D-D9D3-E465-CB35-5EF7C8619A58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 rot="16200000" flipH="1">
            <a:off x="6323152" y="-318929"/>
            <a:ext cx="556171" cy="2952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64">
            <a:extLst>
              <a:ext uri="{FF2B5EF4-FFF2-40B4-BE49-F238E27FC236}">
                <a16:creationId xmlns:a16="http://schemas.microsoft.com/office/drawing/2014/main" id="{5B0E8D8A-AF48-8ACA-CE05-E9A171B22B5F}"/>
              </a:ext>
            </a:extLst>
          </p:cNvPr>
          <p:cNvSpPr/>
          <p:nvPr/>
        </p:nvSpPr>
        <p:spPr>
          <a:xfrm>
            <a:off x="730627" y="2802843"/>
            <a:ext cx="1332036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071016E-FFD9-276C-C152-F614797527A8}"/>
              </a:ext>
            </a:extLst>
          </p:cNvPr>
          <p:cNvSpPr/>
          <p:nvPr/>
        </p:nvSpPr>
        <p:spPr>
          <a:xfrm>
            <a:off x="7203" y="4451376"/>
            <a:ext cx="1248804" cy="84591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Unlatched/ unstable equipment damaged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9836ECD-34E9-F892-40D4-47D3A99C0AEE}"/>
              </a:ext>
            </a:extLst>
          </p:cNvPr>
          <p:cNvSpPr/>
          <p:nvPr/>
        </p:nvSpPr>
        <p:spPr>
          <a:xfrm>
            <a:off x="718259" y="2143508"/>
            <a:ext cx="1312854" cy="60612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ECLSS compensation</a:t>
            </a:r>
          </a:p>
        </p:txBody>
      </p:sp>
      <p:sp>
        <p:nvSpPr>
          <p:cNvPr id="25" name="Rounded Rectangle 36">
            <a:extLst>
              <a:ext uri="{FF2B5EF4-FFF2-40B4-BE49-F238E27FC236}">
                <a16:creationId xmlns:a16="http://schemas.microsoft.com/office/drawing/2014/main" id="{FE604F40-D7FD-35C6-E623-70111CE4CCFC}"/>
              </a:ext>
            </a:extLst>
          </p:cNvPr>
          <p:cNvSpPr/>
          <p:nvPr/>
        </p:nvSpPr>
        <p:spPr>
          <a:xfrm>
            <a:off x="5711007" y="4673734"/>
            <a:ext cx="1023176" cy="7025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Increased condensation on equipment</a:t>
            </a:r>
            <a:endParaRPr lang="en-US" sz="1000" b="1" i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2F6BEDC-1A8E-2A6F-2A74-57AC855BF6EF}"/>
              </a:ext>
            </a:extLst>
          </p:cNvPr>
          <p:cNvSpPr/>
          <p:nvPr/>
        </p:nvSpPr>
        <p:spPr>
          <a:xfrm>
            <a:off x="5741621" y="3409317"/>
            <a:ext cx="912808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Humidity control system performance decreased</a:t>
            </a:r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58A695EE-5A3F-4E3B-8A82-795A47D8EA08}"/>
              </a:ext>
            </a:extLst>
          </p:cNvPr>
          <p:cNvSpPr/>
          <p:nvPr/>
        </p:nvSpPr>
        <p:spPr>
          <a:xfrm>
            <a:off x="4819855" y="3391079"/>
            <a:ext cx="886014" cy="102774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i="1">
                <a:solidFill>
                  <a:schemeClr val="bg1"/>
                </a:solidFill>
              </a:rPr>
              <a:t>Internal pressure too high</a:t>
            </a:r>
            <a:endParaRPr lang="en-US" sz="1100" b="1" i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8" name="Rounded Rectangle 36">
            <a:extLst>
              <a:ext uri="{FF2B5EF4-FFF2-40B4-BE49-F238E27FC236}">
                <a16:creationId xmlns:a16="http://schemas.microsoft.com/office/drawing/2014/main" id="{D0156F0A-F590-933C-3D56-6751BA502EE5}"/>
              </a:ext>
            </a:extLst>
          </p:cNvPr>
          <p:cNvSpPr/>
          <p:nvPr/>
        </p:nvSpPr>
        <p:spPr>
          <a:xfrm>
            <a:off x="8558883" y="3437098"/>
            <a:ext cx="986898" cy="8353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IE Temperature Drop</a:t>
            </a:r>
            <a:endParaRPr lang="en-US" sz="1050" b="1" i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5" name="Rounded Rectangle 110">
            <a:extLst>
              <a:ext uri="{FF2B5EF4-FFF2-40B4-BE49-F238E27FC236}">
                <a16:creationId xmlns:a16="http://schemas.microsoft.com/office/drawing/2014/main" id="{06FAAC42-AD81-EAE2-017C-9172C7A962DD}"/>
              </a:ext>
            </a:extLst>
          </p:cNvPr>
          <p:cNvSpPr/>
          <p:nvPr/>
        </p:nvSpPr>
        <p:spPr>
          <a:xfrm>
            <a:off x="6691011" y="3419034"/>
            <a:ext cx="1766988" cy="671571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Sabatier system performance decreased</a:t>
            </a:r>
            <a:endParaRPr lang="en-US"/>
          </a:p>
        </p:txBody>
      </p:sp>
      <p:sp>
        <p:nvSpPr>
          <p:cNvPr id="36" name="Rounded Rectangle 36">
            <a:extLst>
              <a:ext uri="{FF2B5EF4-FFF2-40B4-BE49-F238E27FC236}">
                <a16:creationId xmlns:a16="http://schemas.microsoft.com/office/drawing/2014/main" id="{DCE46CE8-CD4C-A88F-9AF2-C7B685F654C2}"/>
              </a:ext>
            </a:extLst>
          </p:cNvPr>
          <p:cNvSpPr/>
          <p:nvPr/>
        </p:nvSpPr>
        <p:spPr>
          <a:xfrm>
            <a:off x="6683786" y="4117395"/>
            <a:ext cx="1780921" cy="3670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Limited water supply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Rounded Rectangle 36">
            <a:extLst>
              <a:ext uri="{FF2B5EF4-FFF2-40B4-BE49-F238E27FC236}">
                <a16:creationId xmlns:a16="http://schemas.microsoft.com/office/drawing/2014/main" id="{99450287-6CA8-B61D-1445-4C885F0CFF24}"/>
              </a:ext>
            </a:extLst>
          </p:cNvPr>
          <p:cNvSpPr/>
          <p:nvPr/>
        </p:nvSpPr>
        <p:spPr>
          <a:xfrm>
            <a:off x="10391014" y="3409317"/>
            <a:ext cx="1044447" cy="8908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Habitat oxygen generator performance decreased</a:t>
            </a:r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13C849A-1C6D-1EA0-7ABE-C1B8BCF2315B}"/>
              </a:ext>
            </a:extLst>
          </p:cNvPr>
          <p:cNvSpPr/>
          <p:nvPr/>
        </p:nvSpPr>
        <p:spPr>
          <a:xfrm>
            <a:off x="730627" y="3477158"/>
            <a:ext cx="1352713" cy="64351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sp>
        <p:nvSpPr>
          <p:cNvPr id="53" name="Rounded Rectangle 64">
            <a:extLst>
              <a:ext uri="{FF2B5EF4-FFF2-40B4-BE49-F238E27FC236}">
                <a16:creationId xmlns:a16="http://schemas.microsoft.com/office/drawing/2014/main" id="{DF2DF782-8148-9D7E-6BDB-DAF421EEB18C}"/>
              </a:ext>
            </a:extLst>
          </p:cNvPr>
          <p:cNvSpPr/>
          <p:nvPr/>
        </p:nvSpPr>
        <p:spPr>
          <a:xfrm>
            <a:off x="5290653" y="7199032"/>
            <a:ext cx="1344404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Habitat valves physically damaged</a:t>
            </a:r>
          </a:p>
        </p:txBody>
      </p:sp>
      <p:sp>
        <p:nvSpPr>
          <p:cNvPr id="64" name="Rounded Rectangle 36">
            <a:extLst>
              <a:ext uri="{FF2B5EF4-FFF2-40B4-BE49-F238E27FC236}">
                <a16:creationId xmlns:a16="http://schemas.microsoft.com/office/drawing/2014/main" id="{1ED345F9-3639-3923-8069-62AF5F41A2BB}"/>
              </a:ext>
            </a:extLst>
          </p:cNvPr>
          <p:cNvSpPr/>
          <p:nvPr/>
        </p:nvSpPr>
        <p:spPr>
          <a:xfrm>
            <a:off x="2612227" y="4268835"/>
            <a:ext cx="1336191" cy="54573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7B36688-C26B-EA9E-2486-AE401665A3ED}"/>
              </a:ext>
            </a:extLst>
          </p:cNvPr>
          <p:cNvSpPr/>
          <p:nvPr/>
        </p:nvSpPr>
        <p:spPr>
          <a:xfrm>
            <a:off x="2310534" y="4828447"/>
            <a:ext cx="2031579" cy="51081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cxnSp>
        <p:nvCxnSpPr>
          <p:cNvPr id="74" name="Elbow Connector 68">
            <a:extLst>
              <a:ext uri="{FF2B5EF4-FFF2-40B4-BE49-F238E27FC236}">
                <a16:creationId xmlns:a16="http://schemas.microsoft.com/office/drawing/2014/main" id="{65400233-1398-4B29-5600-663107F68594}"/>
              </a:ext>
            </a:extLst>
          </p:cNvPr>
          <p:cNvCxnSpPr>
            <a:cxnSpLocks/>
            <a:endCxn id="64" idx="0"/>
          </p:cNvCxnSpPr>
          <p:nvPr/>
        </p:nvCxnSpPr>
        <p:spPr>
          <a:xfrm rot="16200000" flipH="1">
            <a:off x="2380125" y="3368637"/>
            <a:ext cx="1357388" cy="4430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68">
            <a:extLst>
              <a:ext uri="{FF2B5EF4-FFF2-40B4-BE49-F238E27FC236}">
                <a16:creationId xmlns:a16="http://schemas.microsoft.com/office/drawing/2014/main" id="{3538D4F8-9065-1D38-743F-660B6354F0BA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>
            <a:off x="3060802" y="3133431"/>
            <a:ext cx="1354925" cy="9158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68">
            <a:extLst>
              <a:ext uri="{FF2B5EF4-FFF2-40B4-BE49-F238E27FC236}">
                <a16:creationId xmlns:a16="http://schemas.microsoft.com/office/drawing/2014/main" id="{14BFD3DC-2A30-1B5A-BB66-D492341DE52C}"/>
              </a:ext>
            </a:extLst>
          </p:cNvPr>
          <p:cNvCxnSpPr>
            <a:cxnSpLocks/>
            <a:stCxn id="40" idx="2"/>
            <a:endCxn id="64" idx="0"/>
          </p:cNvCxnSpPr>
          <p:nvPr/>
        </p:nvCxnSpPr>
        <p:spPr>
          <a:xfrm rot="16200000" flipH="1">
            <a:off x="2269573" y="3258085"/>
            <a:ext cx="148160" cy="18733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CC53674C-8C80-850A-1002-86582979E4B0}"/>
              </a:ext>
            </a:extLst>
          </p:cNvPr>
          <p:cNvSpPr/>
          <p:nvPr/>
        </p:nvSpPr>
        <p:spPr>
          <a:xfrm>
            <a:off x="7161593" y="4933268"/>
            <a:ext cx="2037214" cy="2978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11" name="Elbow Connector 68">
            <a:extLst>
              <a:ext uri="{FF2B5EF4-FFF2-40B4-BE49-F238E27FC236}">
                <a16:creationId xmlns:a16="http://schemas.microsoft.com/office/drawing/2014/main" id="{D2C9E431-DA58-3276-0DE5-939B52BC2B50}"/>
              </a:ext>
            </a:extLst>
          </p:cNvPr>
          <p:cNvCxnSpPr>
            <a:cxnSpLocks/>
          </p:cNvCxnSpPr>
          <p:nvPr/>
        </p:nvCxnSpPr>
        <p:spPr>
          <a:xfrm rot="5400000">
            <a:off x="9230188" y="3250219"/>
            <a:ext cx="633062" cy="27330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68">
            <a:extLst>
              <a:ext uri="{FF2B5EF4-FFF2-40B4-BE49-F238E27FC236}">
                <a16:creationId xmlns:a16="http://schemas.microsoft.com/office/drawing/2014/main" id="{9374C13A-11E6-E304-DB26-54C62627B611}"/>
              </a:ext>
            </a:extLst>
          </p:cNvPr>
          <p:cNvCxnSpPr>
            <a:cxnSpLocks/>
          </p:cNvCxnSpPr>
          <p:nvPr/>
        </p:nvCxnSpPr>
        <p:spPr>
          <a:xfrm rot="5400000">
            <a:off x="8285844" y="4166780"/>
            <a:ext cx="660843" cy="8721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68">
            <a:extLst>
              <a:ext uri="{FF2B5EF4-FFF2-40B4-BE49-F238E27FC236}">
                <a16:creationId xmlns:a16="http://schemas.microsoft.com/office/drawing/2014/main" id="{98EF5199-1FE4-A48D-36F6-88F674984B12}"/>
              </a:ext>
            </a:extLst>
          </p:cNvPr>
          <p:cNvCxnSpPr>
            <a:cxnSpLocks/>
            <a:stCxn id="41" idx="1"/>
            <a:endCxn id="33" idx="0"/>
          </p:cNvCxnSpPr>
          <p:nvPr/>
        </p:nvCxnSpPr>
        <p:spPr>
          <a:xfrm rot="10800000" flipV="1">
            <a:off x="631605" y="1755014"/>
            <a:ext cx="80556" cy="26963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72">
            <a:extLst>
              <a:ext uri="{FF2B5EF4-FFF2-40B4-BE49-F238E27FC236}">
                <a16:creationId xmlns:a16="http://schemas.microsoft.com/office/drawing/2014/main" id="{0D46F667-CAF5-8344-E1DE-A3054D8E8565}"/>
              </a:ext>
            </a:extLst>
          </p:cNvPr>
          <p:cNvCxnSpPr>
            <a:cxnSpLocks/>
            <a:stCxn id="65" idx="2"/>
            <a:endCxn id="47" idx="1"/>
          </p:cNvCxnSpPr>
          <p:nvPr/>
        </p:nvCxnSpPr>
        <p:spPr>
          <a:xfrm rot="16200000" flipH="1">
            <a:off x="3409577" y="5256012"/>
            <a:ext cx="448788" cy="6152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2">
            <a:extLst>
              <a:ext uri="{FF2B5EF4-FFF2-40B4-BE49-F238E27FC236}">
                <a16:creationId xmlns:a16="http://schemas.microsoft.com/office/drawing/2014/main" id="{3FC68FB5-2645-6AD1-31AB-9F2339669640}"/>
              </a:ext>
            </a:extLst>
          </p:cNvPr>
          <p:cNvSpPr/>
          <p:nvPr/>
        </p:nvSpPr>
        <p:spPr>
          <a:xfrm>
            <a:off x="3941619" y="5542941"/>
            <a:ext cx="1853669" cy="49022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63" name="Rounded Rectangle 8">
            <a:extLst>
              <a:ext uri="{FF2B5EF4-FFF2-40B4-BE49-F238E27FC236}">
                <a16:creationId xmlns:a16="http://schemas.microsoft.com/office/drawing/2014/main" id="{C63D244E-54A9-2EA3-BE99-28563E94C523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66" name="Rounded Rectangle 9">
            <a:extLst>
              <a:ext uri="{FF2B5EF4-FFF2-40B4-BE49-F238E27FC236}">
                <a16:creationId xmlns:a16="http://schemas.microsoft.com/office/drawing/2014/main" id="{ACC67C07-99F2-CBFD-C862-F20E57390218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13174F96-4A80-6E7D-6E17-471A780C3360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69" name="Rounded Rectangle 36">
            <a:extLst>
              <a:ext uri="{FF2B5EF4-FFF2-40B4-BE49-F238E27FC236}">
                <a16:creationId xmlns:a16="http://schemas.microsoft.com/office/drawing/2014/main" id="{6B2011E7-4AD3-6C4F-041F-EE6F0EB230E0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185575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012EF1-8ED2-B612-1DE1-BE41DB0407E8}"/>
              </a:ext>
            </a:extLst>
          </p:cNvPr>
          <p:cNvSpPr/>
          <p:nvPr/>
        </p:nvSpPr>
        <p:spPr>
          <a:xfrm>
            <a:off x="3587052" y="273837"/>
            <a:ext cx="2724912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</a:rPr>
              <a:t>IE Temperature Sensor Failure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C604D07-A1E0-41CE-BA4D-D5BB97E7B5C4}"/>
              </a:ext>
            </a:extLst>
          </p:cNvPr>
          <p:cNvSpPr/>
          <p:nvPr/>
        </p:nvSpPr>
        <p:spPr>
          <a:xfrm>
            <a:off x="3891382" y="1030076"/>
            <a:ext cx="2116252" cy="48342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67D38D1-92BB-F4FC-02D4-AF5516F1030F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5400000">
            <a:off x="4876509" y="957076"/>
            <a:ext cx="145999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3">
            <a:extLst>
              <a:ext uri="{FF2B5EF4-FFF2-40B4-BE49-F238E27FC236}">
                <a16:creationId xmlns:a16="http://schemas.microsoft.com/office/drawing/2014/main" id="{6B971276-8CA6-5F94-2561-196A11D2CBF5}"/>
              </a:ext>
            </a:extLst>
          </p:cNvPr>
          <p:cNvSpPr/>
          <p:nvPr/>
        </p:nvSpPr>
        <p:spPr>
          <a:xfrm>
            <a:off x="3887413" y="1560619"/>
            <a:ext cx="2124189" cy="57655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Respond to the predicted temperature</a:t>
            </a:r>
          </a:p>
        </p:txBody>
      </p:sp>
      <p:sp>
        <p:nvSpPr>
          <p:cNvPr id="60" name="Rounded Rectangle 9">
            <a:extLst>
              <a:ext uri="{FF2B5EF4-FFF2-40B4-BE49-F238E27FC236}">
                <a16:creationId xmlns:a16="http://schemas.microsoft.com/office/drawing/2014/main" id="{8CADF369-8EEA-F1D1-0167-8C3AD2AC0B76}"/>
              </a:ext>
            </a:extLst>
          </p:cNvPr>
          <p:cNvSpPr/>
          <p:nvPr/>
        </p:nvSpPr>
        <p:spPr>
          <a:xfrm>
            <a:off x="798953" y="2312229"/>
            <a:ext cx="3429737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Internal Temperature above livable condition</a:t>
            </a:r>
            <a:endParaRPr lang="en-US" sz="1400" dirty="0"/>
          </a:p>
        </p:txBody>
      </p:sp>
      <p:sp>
        <p:nvSpPr>
          <p:cNvPr id="62" name="Rounded Rectangle 9">
            <a:extLst>
              <a:ext uri="{FF2B5EF4-FFF2-40B4-BE49-F238E27FC236}">
                <a16:creationId xmlns:a16="http://schemas.microsoft.com/office/drawing/2014/main" id="{E2C76EEF-3165-DE02-DD48-0DC5E84349C3}"/>
              </a:ext>
            </a:extLst>
          </p:cNvPr>
          <p:cNvSpPr/>
          <p:nvPr/>
        </p:nvSpPr>
        <p:spPr>
          <a:xfrm>
            <a:off x="5078478" y="2312229"/>
            <a:ext cx="6026064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Internal Temperature under livable condition</a:t>
            </a:r>
            <a:endParaRPr lang="en-US"/>
          </a:p>
        </p:txBody>
      </p:sp>
      <p:cxnSp>
        <p:nvCxnSpPr>
          <p:cNvPr id="64" name="Elbow Connector 4">
            <a:extLst>
              <a:ext uri="{FF2B5EF4-FFF2-40B4-BE49-F238E27FC236}">
                <a16:creationId xmlns:a16="http://schemas.microsoft.com/office/drawing/2014/main" id="{AB71626A-CB87-46C0-4B70-89FEA0CE96AC}"/>
              </a:ext>
            </a:extLst>
          </p:cNvPr>
          <p:cNvCxnSpPr>
            <a:cxnSpLocks/>
            <a:stCxn id="58" idx="2"/>
            <a:endCxn id="60" idx="0"/>
          </p:cNvCxnSpPr>
          <p:nvPr/>
        </p:nvCxnSpPr>
        <p:spPr>
          <a:xfrm rot="5400000">
            <a:off x="3644137" y="1006858"/>
            <a:ext cx="175056" cy="24356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17">
            <a:extLst>
              <a:ext uri="{FF2B5EF4-FFF2-40B4-BE49-F238E27FC236}">
                <a16:creationId xmlns:a16="http://schemas.microsoft.com/office/drawing/2014/main" id="{637DE33B-4915-3B4F-F84C-78125649F431}"/>
              </a:ext>
            </a:extLst>
          </p:cNvPr>
          <p:cNvSpPr/>
          <p:nvPr/>
        </p:nvSpPr>
        <p:spPr>
          <a:xfrm>
            <a:off x="1904438" y="3884598"/>
            <a:ext cx="2013057" cy="394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73" name="Elbow Connector 17">
            <a:extLst>
              <a:ext uri="{FF2B5EF4-FFF2-40B4-BE49-F238E27FC236}">
                <a16:creationId xmlns:a16="http://schemas.microsoft.com/office/drawing/2014/main" id="{9135EC42-6F05-A6C5-58AD-920413083367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rot="16200000" flipH="1">
            <a:off x="6432981" y="653700"/>
            <a:ext cx="175056" cy="31420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33">
            <a:extLst>
              <a:ext uri="{FF2B5EF4-FFF2-40B4-BE49-F238E27FC236}">
                <a16:creationId xmlns:a16="http://schemas.microsoft.com/office/drawing/2014/main" id="{6DF70F1C-B599-FED7-6EF6-C4CD97E32D3E}"/>
              </a:ext>
            </a:extLst>
          </p:cNvPr>
          <p:cNvSpPr/>
          <p:nvPr/>
        </p:nvSpPr>
        <p:spPr>
          <a:xfrm>
            <a:off x="5074527" y="2624161"/>
            <a:ext cx="1021317" cy="1147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Battery &amp; converter efficiency is impacted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7" name="Rounded Rectangle 33">
            <a:extLst>
              <a:ext uri="{FF2B5EF4-FFF2-40B4-BE49-F238E27FC236}">
                <a16:creationId xmlns:a16="http://schemas.microsoft.com/office/drawing/2014/main" id="{F27CD76B-2267-BB3A-83D8-0E255B6BD16E}"/>
              </a:ext>
            </a:extLst>
          </p:cNvPr>
          <p:cNvSpPr/>
          <p:nvPr/>
        </p:nvSpPr>
        <p:spPr>
          <a:xfrm>
            <a:off x="798953" y="2631512"/>
            <a:ext cx="1029254" cy="1147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Battery &amp; converters efficiency is impacted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108" name="Rounded Rectangle 17">
            <a:extLst>
              <a:ext uri="{FF2B5EF4-FFF2-40B4-BE49-F238E27FC236}">
                <a16:creationId xmlns:a16="http://schemas.microsoft.com/office/drawing/2014/main" id="{7489F152-3063-E62D-2BD4-607C30AACB46}"/>
              </a:ext>
            </a:extLst>
          </p:cNvPr>
          <p:cNvSpPr/>
          <p:nvPr/>
        </p:nvSpPr>
        <p:spPr>
          <a:xfrm>
            <a:off x="6202016" y="4781236"/>
            <a:ext cx="2150257" cy="39475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>
                <a:ea typeface="Calibri"/>
                <a:cs typeface="Calibri"/>
              </a:rPr>
              <a:t>IE not suitable for crew</a:t>
            </a:r>
          </a:p>
        </p:txBody>
      </p: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F4BFA0B2-2E3B-8222-228F-1F778C169549}"/>
              </a:ext>
            </a:extLst>
          </p:cNvPr>
          <p:cNvSpPr/>
          <p:nvPr/>
        </p:nvSpPr>
        <p:spPr>
          <a:xfrm>
            <a:off x="1881713" y="3380729"/>
            <a:ext cx="1029254" cy="3947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Structural Risk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5668E4-5CDD-F3F6-6183-BCBFF94FB06D}"/>
              </a:ext>
            </a:extLst>
          </p:cNvPr>
          <p:cNvSpPr txBox="1"/>
          <p:nvPr/>
        </p:nvSpPr>
        <p:spPr>
          <a:xfrm>
            <a:off x="1823990" y="2602182"/>
            <a:ext cx="1295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High temperatures could degrade materials/ adhesives</a:t>
            </a:r>
          </a:p>
        </p:txBody>
      </p:sp>
      <p:cxnSp>
        <p:nvCxnSpPr>
          <p:cNvPr id="12" name="Elbow Connector 72">
            <a:extLst>
              <a:ext uri="{FF2B5EF4-FFF2-40B4-BE49-F238E27FC236}">
                <a16:creationId xmlns:a16="http://schemas.microsoft.com/office/drawing/2014/main" id="{8F7E3E52-9A5E-5018-A071-0A2759BD05CD}"/>
              </a:ext>
            </a:extLst>
          </p:cNvPr>
          <p:cNvCxnSpPr>
            <a:cxnSpLocks/>
            <a:stCxn id="60" idx="2"/>
            <a:endCxn id="10" idx="0"/>
          </p:cNvCxnSpPr>
          <p:nvPr/>
        </p:nvCxnSpPr>
        <p:spPr>
          <a:xfrm rot="5400000">
            <a:off x="2073716" y="2940623"/>
            <a:ext cx="762730" cy="1174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33">
            <a:extLst>
              <a:ext uri="{FF2B5EF4-FFF2-40B4-BE49-F238E27FC236}">
                <a16:creationId xmlns:a16="http://schemas.microsoft.com/office/drawing/2014/main" id="{FFD99529-BA4E-2A74-AFBD-228993E4D395}"/>
              </a:ext>
            </a:extLst>
          </p:cNvPr>
          <p:cNvSpPr/>
          <p:nvPr/>
        </p:nvSpPr>
        <p:spPr>
          <a:xfrm>
            <a:off x="6142527" y="3384435"/>
            <a:ext cx="1029254" cy="3947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Structural Issues</a:t>
            </a:r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9D5CE-B4B5-9FAC-BA6C-6373F377A9D2}"/>
              </a:ext>
            </a:extLst>
          </p:cNvPr>
          <p:cNvSpPr txBox="1"/>
          <p:nvPr/>
        </p:nvSpPr>
        <p:spPr>
          <a:xfrm>
            <a:off x="6084804" y="2605888"/>
            <a:ext cx="1225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Low temperatures could degrade materials/joints or seals</a:t>
            </a:r>
          </a:p>
        </p:txBody>
      </p:sp>
      <p:cxnSp>
        <p:nvCxnSpPr>
          <p:cNvPr id="18" name="Elbow Connector 72">
            <a:extLst>
              <a:ext uri="{FF2B5EF4-FFF2-40B4-BE49-F238E27FC236}">
                <a16:creationId xmlns:a16="http://schemas.microsoft.com/office/drawing/2014/main" id="{8AC23A8E-D801-F670-499D-A7290FFF1140}"/>
              </a:ext>
            </a:extLst>
          </p:cNvPr>
          <p:cNvCxnSpPr>
            <a:cxnSpLocks/>
            <a:stCxn id="62" idx="2"/>
            <a:endCxn id="16" idx="0"/>
          </p:cNvCxnSpPr>
          <p:nvPr/>
        </p:nvCxnSpPr>
        <p:spPr>
          <a:xfrm rot="5400000">
            <a:off x="6991114" y="2284039"/>
            <a:ext cx="766436" cy="1434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72">
            <a:extLst>
              <a:ext uri="{FF2B5EF4-FFF2-40B4-BE49-F238E27FC236}">
                <a16:creationId xmlns:a16="http://schemas.microsoft.com/office/drawing/2014/main" id="{16CE53FC-13A7-D9FB-0FFE-2B9071224B4C}"/>
              </a:ext>
            </a:extLst>
          </p:cNvPr>
          <p:cNvCxnSpPr>
            <a:cxnSpLocks/>
            <a:stCxn id="60" idx="2"/>
            <a:endCxn id="70" idx="0"/>
          </p:cNvCxnSpPr>
          <p:nvPr/>
        </p:nvCxnSpPr>
        <p:spPr>
          <a:xfrm rot="16200000" flipH="1">
            <a:off x="2079095" y="3052725"/>
            <a:ext cx="1266599" cy="3971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72">
            <a:extLst>
              <a:ext uri="{FF2B5EF4-FFF2-40B4-BE49-F238E27FC236}">
                <a16:creationId xmlns:a16="http://schemas.microsoft.com/office/drawing/2014/main" id="{730B8CC0-30F1-C9A4-DBDF-02E3D856D853}"/>
              </a:ext>
            </a:extLst>
          </p:cNvPr>
          <p:cNvCxnSpPr>
            <a:cxnSpLocks/>
            <a:stCxn id="62" idx="2"/>
            <a:endCxn id="108" idx="0"/>
          </p:cNvCxnSpPr>
          <p:nvPr/>
        </p:nvCxnSpPr>
        <p:spPr>
          <a:xfrm rot="5400000">
            <a:off x="6602710" y="3292435"/>
            <a:ext cx="2163237" cy="8143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829C747-5D81-054F-7A59-949F0E7686B3}"/>
              </a:ext>
            </a:extLst>
          </p:cNvPr>
          <p:cNvSpPr/>
          <p:nvPr/>
        </p:nvSpPr>
        <p:spPr>
          <a:xfrm>
            <a:off x="7202739" y="2631512"/>
            <a:ext cx="1005464" cy="114767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 i="1" dirty="0">
                <a:solidFill>
                  <a:schemeClr val="bg1"/>
                </a:solidFill>
              </a:rPr>
              <a:t>Increased condensation on equipment</a:t>
            </a:r>
            <a:endParaRPr lang="en-US" sz="1000" b="1" i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3" name="Rounded Rectangle 36">
            <a:extLst>
              <a:ext uri="{FF2B5EF4-FFF2-40B4-BE49-F238E27FC236}">
                <a16:creationId xmlns:a16="http://schemas.microsoft.com/office/drawing/2014/main" id="{3B2AE417-451A-0CC3-C074-1204EC562156}"/>
              </a:ext>
            </a:extLst>
          </p:cNvPr>
          <p:cNvSpPr/>
          <p:nvPr/>
        </p:nvSpPr>
        <p:spPr>
          <a:xfrm>
            <a:off x="2978724" y="2646918"/>
            <a:ext cx="1249966" cy="114767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Degraded ECLSS subsystem performances</a:t>
            </a:r>
          </a:p>
        </p:txBody>
      </p:sp>
      <p:sp>
        <p:nvSpPr>
          <p:cNvPr id="47" name="Rounded Rectangle 42">
            <a:extLst>
              <a:ext uri="{FF2B5EF4-FFF2-40B4-BE49-F238E27FC236}">
                <a16:creationId xmlns:a16="http://schemas.microsoft.com/office/drawing/2014/main" id="{696F85EB-78C9-0F55-8EE3-80823CA1B03F}"/>
              </a:ext>
            </a:extLst>
          </p:cNvPr>
          <p:cNvSpPr/>
          <p:nvPr/>
        </p:nvSpPr>
        <p:spPr>
          <a:xfrm>
            <a:off x="9212182" y="2651759"/>
            <a:ext cx="886014" cy="871575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Condenser</a:t>
            </a:r>
            <a:endParaRPr lang="en-US" sz="900" b="1" i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  <a:endParaRPr lang="en-US" sz="900" b="1" i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8" name="Rounded Rectangle 42">
            <a:extLst>
              <a:ext uri="{FF2B5EF4-FFF2-40B4-BE49-F238E27FC236}">
                <a16:creationId xmlns:a16="http://schemas.microsoft.com/office/drawing/2014/main" id="{7FA40D2E-7622-F3CB-C172-DF52EC297F0C}"/>
              </a:ext>
            </a:extLst>
          </p:cNvPr>
          <p:cNvSpPr/>
          <p:nvPr/>
        </p:nvSpPr>
        <p:spPr>
          <a:xfrm>
            <a:off x="10154672" y="2635884"/>
            <a:ext cx="886014" cy="871575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Compressor degradation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2">
            <a:extLst>
              <a:ext uri="{FF2B5EF4-FFF2-40B4-BE49-F238E27FC236}">
                <a16:creationId xmlns:a16="http://schemas.microsoft.com/office/drawing/2014/main" id="{5FCD5EF8-9157-B4D2-8CE4-30E80AF78178}"/>
              </a:ext>
            </a:extLst>
          </p:cNvPr>
          <p:cNvSpPr/>
          <p:nvPr/>
        </p:nvSpPr>
        <p:spPr>
          <a:xfrm>
            <a:off x="8268495" y="2646918"/>
            <a:ext cx="886014" cy="875014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Fan degradation</a:t>
            </a:r>
            <a:endParaRPr lang="en-US" sz="900" b="1" i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0" name="Rounded Rectangle 110">
            <a:extLst>
              <a:ext uri="{FF2B5EF4-FFF2-40B4-BE49-F238E27FC236}">
                <a16:creationId xmlns:a16="http://schemas.microsoft.com/office/drawing/2014/main" id="{7735076F-092F-69E5-E149-BA03E3F991C2}"/>
              </a:ext>
            </a:extLst>
          </p:cNvPr>
          <p:cNvSpPr/>
          <p:nvPr/>
        </p:nvSpPr>
        <p:spPr>
          <a:xfrm>
            <a:off x="10180893" y="3554264"/>
            <a:ext cx="886014" cy="671571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</a:rPr>
              <a:t>Sabatier system performance decreased</a:t>
            </a:r>
            <a:endParaRPr lang="en-US" dirty="0"/>
          </a:p>
        </p:txBody>
      </p:sp>
      <p:sp>
        <p:nvSpPr>
          <p:cNvPr id="51" name="Rounded Rectangle 36">
            <a:extLst>
              <a:ext uri="{FF2B5EF4-FFF2-40B4-BE49-F238E27FC236}">
                <a16:creationId xmlns:a16="http://schemas.microsoft.com/office/drawing/2014/main" id="{BEC7C283-4847-9448-E6DB-AB0E77666763}"/>
              </a:ext>
            </a:extLst>
          </p:cNvPr>
          <p:cNvSpPr/>
          <p:nvPr/>
        </p:nvSpPr>
        <p:spPr>
          <a:xfrm>
            <a:off x="8216923" y="3554264"/>
            <a:ext cx="1068313" cy="8908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 dirty="0">
                <a:solidFill>
                  <a:schemeClr val="bg1"/>
                </a:solidFill>
              </a:rPr>
              <a:t>Habitat oxygen generator performance decreased</a:t>
            </a:r>
            <a:endParaRPr lang="en-US" dirty="0"/>
          </a:p>
        </p:txBody>
      </p:sp>
      <p:cxnSp>
        <p:nvCxnSpPr>
          <p:cNvPr id="56" name="Elbow Connector 72">
            <a:extLst>
              <a:ext uri="{FF2B5EF4-FFF2-40B4-BE49-F238E27FC236}">
                <a16:creationId xmlns:a16="http://schemas.microsoft.com/office/drawing/2014/main" id="{1756591F-1A76-3352-6AD0-3A83EE0C6E74}"/>
              </a:ext>
            </a:extLst>
          </p:cNvPr>
          <p:cNvCxnSpPr>
            <a:cxnSpLocks/>
            <a:stCxn id="51" idx="2"/>
            <a:endCxn id="108" idx="0"/>
          </p:cNvCxnSpPr>
          <p:nvPr/>
        </p:nvCxnSpPr>
        <p:spPr>
          <a:xfrm rot="5400000">
            <a:off x="7846072" y="3876227"/>
            <a:ext cx="336083" cy="14739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6971BE03-AC2A-9A5B-969E-F811378883A7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79DCA9D3-78F6-DCE7-DBCF-2DFB2610E0D5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C4CEBEB8-E121-66E1-2605-3C202AC7967A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9" name="Rounded Rectangle 36">
            <a:extLst>
              <a:ext uri="{FF2B5EF4-FFF2-40B4-BE49-F238E27FC236}">
                <a16:creationId xmlns:a16="http://schemas.microsoft.com/office/drawing/2014/main" id="{795FE151-6622-FB3D-C201-FA32CBE08746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15599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012EF1-8ED2-B612-1DE1-BE41DB0407E8}"/>
              </a:ext>
            </a:extLst>
          </p:cNvPr>
          <p:cNvSpPr/>
          <p:nvPr/>
        </p:nvSpPr>
        <p:spPr>
          <a:xfrm>
            <a:off x="4062202" y="272856"/>
            <a:ext cx="2724912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</a:rPr>
              <a:t>IE Pressure Sensor Failure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C604D07-A1E0-41CE-BA4D-D5BB97E7B5C4}"/>
              </a:ext>
            </a:extLst>
          </p:cNvPr>
          <p:cNvSpPr/>
          <p:nvPr/>
        </p:nvSpPr>
        <p:spPr>
          <a:xfrm>
            <a:off x="4670272" y="1014899"/>
            <a:ext cx="1544753" cy="4754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4FD9FFB-4C94-7BDF-0211-86C2E808BF53}"/>
              </a:ext>
            </a:extLst>
          </p:cNvPr>
          <p:cNvSpPr/>
          <p:nvPr/>
        </p:nvSpPr>
        <p:spPr>
          <a:xfrm>
            <a:off x="4670271" y="1529506"/>
            <a:ext cx="1544753" cy="5527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>
                <a:solidFill>
                  <a:schemeClr val="tx1"/>
                </a:solidFill>
              </a:rPr>
              <a:t>Respond to the predicted pressure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67D38D1-92BB-F4FC-02D4-AF5516F1030F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rot="16200000" flipH="1">
            <a:off x="5367752" y="940001"/>
            <a:ext cx="131803" cy="179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23073203-2537-A4BF-3D65-595CB97FDF79}"/>
              </a:ext>
            </a:extLst>
          </p:cNvPr>
          <p:cNvSpPr/>
          <p:nvPr/>
        </p:nvSpPr>
        <p:spPr>
          <a:xfrm>
            <a:off x="659639" y="2251142"/>
            <a:ext cx="4201625" cy="32164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Over pressurized</a:t>
            </a:r>
            <a:endParaRPr lang="en-US"/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CC273354-20F0-D2EB-5CCC-87A7DBAF1EDD}"/>
              </a:ext>
            </a:extLst>
          </p:cNvPr>
          <p:cNvSpPr/>
          <p:nvPr/>
        </p:nvSpPr>
        <p:spPr>
          <a:xfrm>
            <a:off x="5565015" y="2251142"/>
            <a:ext cx="5598624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Under pressurized</a:t>
            </a:r>
            <a:endParaRPr lang="en-US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ADA63A2E-AA77-FE71-FC05-F16C61640149}"/>
              </a:ext>
            </a:extLst>
          </p:cNvPr>
          <p:cNvCxnSpPr>
            <a:cxnSpLocks/>
            <a:stCxn id="54" idx="2"/>
            <a:endCxn id="3" idx="0"/>
          </p:cNvCxnSpPr>
          <p:nvPr/>
        </p:nvCxnSpPr>
        <p:spPr>
          <a:xfrm rot="5400000">
            <a:off x="4017103" y="825597"/>
            <a:ext cx="168894" cy="26821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3">
            <a:extLst>
              <a:ext uri="{FF2B5EF4-FFF2-40B4-BE49-F238E27FC236}">
                <a16:creationId xmlns:a16="http://schemas.microsoft.com/office/drawing/2014/main" id="{5CD201F2-665F-BA5E-6376-E2348B6FEBB9}"/>
              </a:ext>
            </a:extLst>
          </p:cNvPr>
          <p:cNvSpPr/>
          <p:nvPr/>
        </p:nvSpPr>
        <p:spPr>
          <a:xfrm>
            <a:off x="2023795" y="2595780"/>
            <a:ext cx="1445167" cy="546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There may be a fire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B1A8101E-CDAE-C70E-5A9D-5D97A5D6089B}"/>
              </a:ext>
            </a:extLst>
          </p:cNvPr>
          <p:cNvSpPr/>
          <p:nvPr/>
        </p:nvSpPr>
        <p:spPr>
          <a:xfrm>
            <a:off x="3534139" y="2594326"/>
            <a:ext cx="1338714" cy="54389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0C28FD6-9C74-8D7C-592F-8AC69077900B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16200000" flipH="1">
            <a:off x="6819040" y="705855"/>
            <a:ext cx="168894" cy="2921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2">
            <a:extLst>
              <a:ext uri="{FF2B5EF4-FFF2-40B4-BE49-F238E27FC236}">
                <a16:creationId xmlns:a16="http://schemas.microsoft.com/office/drawing/2014/main" id="{09989B1E-02CB-6C1D-0CBB-B9DF2657AEEB}"/>
              </a:ext>
            </a:extLst>
          </p:cNvPr>
          <p:cNvSpPr/>
          <p:nvPr/>
        </p:nvSpPr>
        <p:spPr>
          <a:xfrm>
            <a:off x="7458901" y="2597237"/>
            <a:ext cx="886014" cy="871575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Condenser</a:t>
            </a:r>
            <a:endParaRPr lang="en-US" sz="900" b="1" i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  <a:endParaRPr lang="en-US" sz="900" b="1" i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5" name="Rounded Rectangle 42">
            <a:extLst>
              <a:ext uri="{FF2B5EF4-FFF2-40B4-BE49-F238E27FC236}">
                <a16:creationId xmlns:a16="http://schemas.microsoft.com/office/drawing/2014/main" id="{72954FC3-4D60-9A42-CA39-1A11A7A1BF81}"/>
              </a:ext>
            </a:extLst>
          </p:cNvPr>
          <p:cNvSpPr/>
          <p:nvPr/>
        </p:nvSpPr>
        <p:spPr>
          <a:xfrm>
            <a:off x="8401391" y="2581362"/>
            <a:ext cx="886014" cy="871575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Compressor degradation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ounded Rectangle 42">
            <a:extLst>
              <a:ext uri="{FF2B5EF4-FFF2-40B4-BE49-F238E27FC236}">
                <a16:creationId xmlns:a16="http://schemas.microsoft.com/office/drawing/2014/main" id="{4FFDB030-E540-8977-4B6F-437CAB16D212}"/>
              </a:ext>
            </a:extLst>
          </p:cNvPr>
          <p:cNvSpPr/>
          <p:nvPr/>
        </p:nvSpPr>
        <p:spPr>
          <a:xfrm>
            <a:off x="9348632" y="2592471"/>
            <a:ext cx="886014" cy="871575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Evaporator</a:t>
            </a:r>
            <a:endParaRPr lang="en-US" sz="900" b="1" i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  <a:endParaRPr lang="en-US" sz="900" b="1" i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7" name="Rounded Rectangle 42">
            <a:extLst>
              <a:ext uri="{FF2B5EF4-FFF2-40B4-BE49-F238E27FC236}">
                <a16:creationId xmlns:a16="http://schemas.microsoft.com/office/drawing/2014/main" id="{D4D0F9E5-DCC5-F1DC-F1E6-E143B5F8A218}"/>
              </a:ext>
            </a:extLst>
          </p:cNvPr>
          <p:cNvSpPr/>
          <p:nvPr/>
        </p:nvSpPr>
        <p:spPr>
          <a:xfrm>
            <a:off x="10299974" y="2590050"/>
            <a:ext cx="886014" cy="875014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Heater degradation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ounded Rectangle 42">
            <a:extLst>
              <a:ext uri="{FF2B5EF4-FFF2-40B4-BE49-F238E27FC236}">
                <a16:creationId xmlns:a16="http://schemas.microsoft.com/office/drawing/2014/main" id="{C32279FE-982A-EC4A-B0D3-3B4CF05828D8}"/>
              </a:ext>
            </a:extLst>
          </p:cNvPr>
          <p:cNvSpPr/>
          <p:nvPr/>
        </p:nvSpPr>
        <p:spPr>
          <a:xfrm>
            <a:off x="6515214" y="2592396"/>
            <a:ext cx="886014" cy="875014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 dirty="0">
                <a:solidFill>
                  <a:schemeClr val="tx1"/>
                </a:solidFill>
              </a:rPr>
              <a:t>Fan degradation</a:t>
            </a:r>
            <a:endParaRPr lang="en-US" sz="900" b="1" i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0" name="Rounded Rectangle 36">
            <a:extLst>
              <a:ext uri="{FF2B5EF4-FFF2-40B4-BE49-F238E27FC236}">
                <a16:creationId xmlns:a16="http://schemas.microsoft.com/office/drawing/2014/main" id="{7B2CE2D6-F9EA-BC3C-E9B4-56F8C3337BD6}"/>
              </a:ext>
            </a:extLst>
          </p:cNvPr>
          <p:cNvSpPr/>
          <p:nvPr/>
        </p:nvSpPr>
        <p:spPr>
          <a:xfrm>
            <a:off x="10172341" y="3486075"/>
            <a:ext cx="1035557" cy="8750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IE Temperature Drop</a:t>
            </a:r>
            <a:endParaRPr lang="en-US" sz="1050" b="1" i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1" name="Rounded Rectangle 110">
            <a:extLst>
              <a:ext uri="{FF2B5EF4-FFF2-40B4-BE49-F238E27FC236}">
                <a16:creationId xmlns:a16="http://schemas.microsoft.com/office/drawing/2014/main" id="{E48E858F-8AD1-F713-CD93-1A9DB3582236}"/>
              </a:ext>
            </a:extLst>
          </p:cNvPr>
          <p:cNvSpPr/>
          <p:nvPr/>
        </p:nvSpPr>
        <p:spPr>
          <a:xfrm>
            <a:off x="8282091" y="3486213"/>
            <a:ext cx="1845267" cy="671571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Sabatier system performance decreased</a:t>
            </a:r>
            <a:endParaRPr lang="en-US"/>
          </a:p>
        </p:txBody>
      </p:sp>
      <p:sp>
        <p:nvSpPr>
          <p:cNvPr id="52" name="Rounded Rectangle 36">
            <a:extLst>
              <a:ext uri="{FF2B5EF4-FFF2-40B4-BE49-F238E27FC236}">
                <a16:creationId xmlns:a16="http://schemas.microsoft.com/office/drawing/2014/main" id="{B0B8E60F-27E2-241D-C45B-A38ABC36EFB6}"/>
              </a:ext>
            </a:extLst>
          </p:cNvPr>
          <p:cNvSpPr/>
          <p:nvPr/>
        </p:nvSpPr>
        <p:spPr>
          <a:xfrm>
            <a:off x="8274867" y="4184576"/>
            <a:ext cx="1856930" cy="3670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Limited water supply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98208234-0EEB-87E1-0F08-9DE435B39D57}"/>
              </a:ext>
            </a:extLst>
          </p:cNvPr>
          <p:cNvSpPr/>
          <p:nvPr/>
        </p:nvSpPr>
        <p:spPr>
          <a:xfrm>
            <a:off x="6515214" y="3499742"/>
            <a:ext cx="1068313" cy="8908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Habitat oxygen generator performance decreased</a:t>
            </a:r>
            <a:endParaRPr lang="en-US"/>
          </a:p>
        </p:txBody>
      </p:sp>
      <p:sp>
        <p:nvSpPr>
          <p:cNvPr id="55" name="Rounded Rectangle 17">
            <a:extLst>
              <a:ext uri="{FF2B5EF4-FFF2-40B4-BE49-F238E27FC236}">
                <a16:creationId xmlns:a16="http://schemas.microsoft.com/office/drawing/2014/main" id="{B858A7C9-9EC4-DC9C-8F67-D97234AE5045}"/>
              </a:ext>
            </a:extLst>
          </p:cNvPr>
          <p:cNvSpPr/>
          <p:nvPr/>
        </p:nvSpPr>
        <p:spPr>
          <a:xfrm>
            <a:off x="7767278" y="4813734"/>
            <a:ext cx="2037214" cy="2978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56" name="Elbow Connector 68">
            <a:extLst>
              <a:ext uri="{FF2B5EF4-FFF2-40B4-BE49-F238E27FC236}">
                <a16:creationId xmlns:a16="http://schemas.microsoft.com/office/drawing/2014/main" id="{E25461B4-FE01-4D94-5492-E38423AF2815}"/>
              </a:ext>
            </a:extLst>
          </p:cNvPr>
          <p:cNvCxnSpPr>
            <a:cxnSpLocks/>
            <a:stCxn id="53" idx="2"/>
            <a:endCxn id="55" idx="0"/>
          </p:cNvCxnSpPr>
          <p:nvPr/>
        </p:nvCxnSpPr>
        <p:spPr>
          <a:xfrm rot="16200000" flipH="1">
            <a:off x="7706077" y="3733925"/>
            <a:ext cx="423103" cy="17365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68">
            <a:extLst>
              <a:ext uri="{FF2B5EF4-FFF2-40B4-BE49-F238E27FC236}">
                <a16:creationId xmlns:a16="http://schemas.microsoft.com/office/drawing/2014/main" id="{8FBC78DF-5A67-8E43-EC52-A308D903507A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9511681" y="3635294"/>
            <a:ext cx="452645" cy="19042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02169C9C-FB38-19D5-4200-149493F71767}"/>
              </a:ext>
            </a:extLst>
          </p:cNvPr>
          <p:cNvSpPr/>
          <p:nvPr/>
        </p:nvSpPr>
        <p:spPr>
          <a:xfrm>
            <a:off x="5566812" y="2592273"/>
            <a:ext cx="933375" cy="87513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Lack of 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050" b="1" i="1">
                <a:solidFill>
                  <a:schemeClr val="bg1"/>
                </a:solidFill>
              </a:rPr>
              <a:t>Oxygen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  <p:cxnSp>
        <p:nvCxnSpPr>
          <p:cNvPr id="7" name="Elbow Connector 68">
            <a:extLst>
              <a:ext uri="{FF2B5EF4-FFF2-40B4-BE49-F238E27FC236}">
                <a16:creationId xmlns:a16="http://schemas.microsoft.com/office/drawing/2014/main" id="{27F04061-0F55-5E89-0A7E-4E74734F632C}"/>
              </a:ext>
            </a:extLst>
          </p:cNvPr>
          <p:cNvCxnSpPr>
            <a:cxnSpLocks/>
            <a:stCxn id="2" idx="2"/>
            <a:endCxn id="55" idx="0"/>
          </p:cNvCxnSpPr>
          <p:nvPr/>
        </p:nvCxnSpPr>
        <p:spPr>
          <a:xfrm rot="16200000" flipH="1">
            <a:off x="6736527" y="2764375"/>
            <a:ext cx="1346331" cy="2752385"/>
          </a:xfrm>
          <a:prstGeom prst="bentConnector3">
            <a:avLst>
              <a:gd name="adj1" fmla="val 851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3">
            <a:extLst>
              <a:ext uri="{FF2B5EF4-FFF2-40B4-BE49-F238E27FC236}">
                <a16:creationId xmlns:a16="http://schemas.microsoft.com/office/drawing/2014/main" id="{EA74CCD7-A157-EBA3-A5F8-73124C4A3E2F}"/>
              </a:ext>
            </a:extLst>
          </p:cNvPr>
          <p:cNvSpPr/>
          <p:nvPr/>
        </p:nvSpPr>
        <p:spPr>
          <a:xfrm>
            <a:off x="658545" y="2595779"/>
            <a:ext cx="1302292" cy="5466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Habitat internal layer is damaged</a:t>
            </a:r>
            <a:endParaRPr lang="en-US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6BC586C6-EB65-61CD-36C9-F802E721E266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A6C54CD-E0D4-0ADB-C2AB-FD366917017E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C4C5EBA1-C6B1-198D-F62F-DD45F815438E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4" name="Rounded Rectangle 36">
            <a:extLst>
              <a:ext uri="{FF2B5EF4-FFF2-40B4-BE49-F238E27FC236}">
                <a16:creationId xmlns:a16="http://schemas.microsoft.com/office/drawing/2014/main" id="{0D26224D-2097-7CB8-70F1-4002FE4A0C10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19331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D19EC36-B459-F1C5-7E4C-7AB7A52E14A8}"/>
              </a:ext>
            </a:extLst>
          </p:cNvPr>
          <p:cNvSpPr/>
          <p:nvPr/>
        </p:nvSpPr>
        <p:spPr>
          <a:xfrm>
            <a:off x="3782596" y="271135"/>
            <a:ext cx="3249700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chemeClr val="bg1"/>
                </a:solidFill>
              </a:rPr>
              <a:t>Launching/Landing Event</a:t>
            </a:r>
          </a:p>
        </p:txBody>
      </p:sp>
      <p:sp>
        <p:nvSpPr>
          <p:cNvPr id="36" name="Rounded Rectangle 41">
            <a:extLst>
              <a:ext uri="{FF2B5EF4-FFF2-40B4-BE49-F238E27FC236}">
                <a16:creationId xmlns:a16="http://schemas.microsoft.com/office/drawing/2014/main" id="{25F27C8B-594C-CC46-7C16-103111184FA8}"/>
              </a:ext>
            </a:extLst>
          </p:cNvPr>
          <p:cNvSpPr/>
          <p:nvPr/>
        </p:nvSpPr>
        <p:spPr>
          <a:xfrm>
            <a:off x="1944333" y="1361165"/>
            <a:ext cx="1765562" cy="8019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Solar PV </a:t>
            </a:r>
          </a:p>
          <a:p>
            <a:pPr algn="ctr"/>
            <a:r>
              <a:rPr lang="en-US" sz="1300" b="1" i="1"/>
              <a:t>Array </a:t>
            </a:r>
          </a:p>
          <a:p>
            <a:pPr algn="ctr"/>
            <a:r>
              <a:rPr lang="en-US" sz="1300" b="1" i="1"/>
              <a:t>Dust Accumulation</a:t>
            </a:r>
          </a:p>
        </p:txBody>
      </p:sp>
      <p:cxnSp>
        <p:nvCxnSpPr>
          <p:cNvPr id="37" name="Elbow Connector 72">
            <a:extLst>
              <a:ext uri="{FF2B5EF4-FFF2-40B4-BE49-F238E27FC236}">
                <a16:creationId xmlns:a16="http://schemas.microsoft.com/office/drawing/2014/main" id="{BC3B0F7E-AEFC-467A-45D0-024650366587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rot="5400000">
            <a:off x="3877385" y="-168896"/>
            <a:ext cx="479790" cy="2580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70">
            <a:extLst>
              <a:ext uri="{FF2B5EF4-FFF2-40B4-BE49-F238E27FC236}">
                <a16:creationId xmlns:a16="http://schemas.microsoft.com/office/drawing/2014/main" id="{DC472C0D-232C-21B5-7C60-A1A3EDB681DB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rot="16200000" flipH="1">
            <a:off x="5636942" y="651878"/>
            <a:ext cx="490034" cy="9490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42">
            <a:extLst>
              <a:ext uri="{FF2B5EF4-FFF2-40B4-BE49-F238E27FC236}">
                <a16:creationId xmlns:a16="http://schemas.microsoft.com/office/drawing/2014/main" id="{F9F5ED27-A823-8081-57EE-2D59572D28D8}"/>
              </a:ext>
            </a:extLst>
          </p:cNvPr>
          <p:cNvSpPr/>
          <p:nvPr/>
        </p:nvSpPr>
        <p:spPr>
          <a:xfrm>
            <a:off x="5429638" y="1371409"/>
            <a:ext cx="1853669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Radiator Panels Dust Accumulation</a:t>
            </a:r>
          </a:p>
        </p:txBody>
      </p:sp>
      <p:cxnSp>
        <p:nvCxnSpPr>
          <p:cNvPr id="43" name="Elbow Connector 72">
            <a:extLst>
              <a:ext uri="{FF2B5EF4-FFF2-40B4-BE49-F238E27FC236}">
                <a16:creationId xmlns:a16="http://schemas.microsoft.com/office/drawing/2014/main" id="{24D68E64-7E85-2CFE-CB49-7EA87D541304}"/>
              </a:ext>
            </a:extLst>
          </p:cNvPr>
          <p:cNvCxnSpPr>
            <a:cxnSpLocks/>
            <a:stCxn id="33" idx="2"/>
            <a:endCxn id="44" idx="0"/>
          </p:cNvCxnSpPr>
          <p:nvPr/>
        </p:nvCxnSpPr>
        <p:spPr>
          <a:xfrm rot="5400000">
            <a:off x="4747584" y="703157"/>
            <a:ext cx="481645" cy="8380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0">
            <a:extLst>
              <a:ext uri="{FF2B5EF4-FFF2-40B4-BE49-F238E27FC236}">
                <a16:creationId xmlns:a16="http://schemas.microsoft.com/office/drawing/2014/main" id="{5940B8E5-A7B6-4580-EB67-EE28973E9103}"/>
              </a:ext>
            </a:extLst>
          </p:cNvPr>
          <p:cNvSpPr/>
          <p:nvPr/>
        </p:nvSpPr>
        <p:spPr>
          <a:xfrm>
            <a:off x="3735864" y="1363020"/>
            <a:ext cx="1667003" cy="8121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Nuclear Radiator</a:t>
            </a:r>
          </a:p>
          <a:p>
            <a:pPr algn="ctr"/>
            <a:r>
              <a:rPr lang="en-US" sz="1300" b="1" i="1"/>
              <a:t>Panels</a:t>
            </a:r>
          </a:p>
          <a:p>
            <a:pPr algn="ctr"/>
            <a:r>
              <a:rPr lang="en-US" sz="1300" b="1" i="1"/>
              <a:t>Dust Accumulation</a:t>
            </a:r>
          </a:p>
        </p:txBody>
      </p:sp>
      <p:sp>
        <p:nvSpPr>
          <p:cNvPr id="48" name="Rounded Rectangle 42">
            <a:extLst>
              <a:ext uri="{FF2B5EF4-FFF2-40B4-BE49-F238E27FC236}">
                <a16:creationId xmlns:a16="http://schemas.microsoft.com/office/drawing/2014/main" id="{329C2AAD-EDD2-701B-803A-7628E43BE2EC}"/>
              </a:ext>
            </a:extLst>
          </p:cNvPr>
          <p:cNvSpPr/>
          <p:nvPr/>
        </p:nvSpPr>
        <p:spPr>
          <a:xfrm>
            <a:off x="7304101" y="1361165"/>
            <a:ext cx="1853669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Reduced outdoor visibility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A35F4B4-0C0F-41A3-A5B7-A588525946D7}"/>
              </a:ext>
            </a:extLst>
          </p:cNvPr>
          <p:cNvCxnSpPr>
            <a:cxnSpLocks/>
            <a:stCxn id="33" idx="2"/>
            <a:endCxn id="48" idx="0"/>
          </p:cNvCxnSpPr>
          <p:nvPr/>
        </p:nvCxnSpPr>
        <p:spPr>
          <a:xfrm rot="16200000" flipH="1">
            <a:off x="6579296" y="-290475"/>
            <a:ext cx="479790" cy="28234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42">
            <a:extLst>
              <a:ext uri="{FF2B5EF4-FFF2-40B4-BE49-F238E27FC236}">
                <a16:creationId xmlns:a16="http://schemas.microsoft.com/office/drawing/2014/main" id="{3A59A39F-04EC-0A2C-6081-2E9747183664}"/>
              </a:ext>
            </a:extLst>
          </p:cNvPr>
          <p:cNvSpPr/>
          <p:nvPr/>
        </p:nvSpPr>
        <p:spPr>
          <a:xfrm>
            <a:off x="7304100" y="2182187"/>
            <a:ext cx="1853669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Increased Agent time for habitat maintenance</a:t>
            </a:r>
          </a:p>
        </p:txBody>
      </p:sp>
      <p:sp>
        <p:nvSpPr>
          <p:cNvPr id="60" name="Rounded Rectangle 36">
            <a:extLst>
              <a:ext uri="{FF2B5EF4-FFF2-40B4-BE49-F238E27FC236}">
                <a16:creationId xmlns:a16="http://schemas.microsoft.com/office/drawing/2014/main" id="{CCCEA4D3-B6BF-26AD-1B00-DCBE762A9EC5}"/>
              </a:ext>
            </a:extLst>
          </p:cNvPr>
          <p:cNvSpPr/>
          <p:nvPr/>
        </p:nvSpPr>
        <p:spPr>
          <a:xfrm>
            <a:off x="9228256" y="1517713"/>
            <a:ext cx="1981326" cy="7814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Habitat Hinges/ Joints &amp; exterior valves/ sensors covered in dust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DAB03E97-4309-E315-7CA6-30DED12DDFCC}"/>
              </a:ext>
            </a:extLst>
          </p:cNvPr>
          <p:cNvCxnSpPr>
            <a:cxnSpLocks/>
            <a:stCxn id="33" idx="2"/>
            <a:endCxn id="60" idx="0"/>
          </p:cNvCxnSpPr>
          <p:nvPr/>
        </p:nvCxnSpPr>
        <p:spPr>
          <a:xfrm rot="16200000" flipH="1">
            <a:off x="7495013" y="-1206193"/>
            <a:ext cx="636338" cy="4811473"/>
          </a:xfrm>
          <a:prstGeom prst="bentConnector3">
            <a:avLst>
              <a:gd name="adj1" fmla="val 385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D6BBB57D-B12B-5470-85B3-80CBCFDB97CB}"/>
              </a:ext>
            </a:extLst>
          </p:cNvPr>
          <p:cNvSpPr/>
          <p:nvPr/>
        </p:nvSpPr>
        <p:spPr>
          <a:xfrm>
            <a:off x="199513" y="1371750"/>
            <a:ext cx="1666944" cy="78112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Structural Vibration</a:t>
            </a:r>
          </a:p>
        </p:txBody>
      </p:sp>
      <p:cxnSp>
        <p:nvCxnSpPr>
          <p:cNvPr id="90" name="Elbow Connector 72">
            <a:extLst>
              <a:ext uri="{FF2B5EF4-FFF2-40B4-BE49-F238E27FC236}">
                <a16:creationId xmlns:a16="http://schemas.microsoft.com/office/drawing/2014/main" id="{92266693-7900-6120-E981-B615F76C3865}"/>
              </a:ext>
            </a:extLst>
          </p:cNvPr>
          <p:cNvCxnSpPr>
            <a:cxnSpLocks/>
            <a:stCxn id="33" idx="2"/>
            <a:endCxn id="88" idx="0"/>
          </p:cNvCxnSpPr>
          <p:nvPr/>
        </p:nvCxnSpPr>
        <p:spPr>
          <a:xfrm rot="5400000">
            <a:off x="2975029" y="-1060668"/>
            <a:ext cx="490375" cy="43744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89AC858-66D9-43EE-7DDC-D922D13D6358}"/>
              </a:ext>
            </a:extLst>
          </p:cNvPr>
          <p:cNvSpPr txBox="1"/>
          <p:nvPr/>
        </p:nvSpPr>
        <p:spPr>
          <a:xfrm>
            <a:off x="729979" y="501844"/>
            <a:ext cx="2759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The vibration would most likely be a low intensity one in comparison to a moonquake</a:t>
            </a:r>
          </a:p>
        </p:txBody>
      </p:sp>
      <p:sp>
        <p:nvSpPr>
          <p:cNvPr id="97" name="Rounded Rectangle 38">
            <a:extLst>
              <a:ext uri="{FF2B5EF4-FFF2-40B4-BE49-F238E27FC236}">
                <a16:creationId xmlns:a16="http://schemas.microsoft.com/office/drawing/2014/main" id="{0D8394D9-DC1E-A84F-96AF-9BCD0B4FCB82}"/>
              </a:ext>
            </a:extLst>
          </p:cNvPr>
          <p:cNvSpPr/>
          <p:nvPr/>
        </p:nvSpPr>
        <p:spPr>
          <a:xfrm>
            <a:off x="290072" y="2634768"/>
            <a:ext cx="1547519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ECLSS compensation</a:t>
            </a:r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98" name="Rounded Rectangle 64">
            <a:extLst>
              <a:ext uri="{FF2B5EF4-FFF2-40B4-BE49-F238E27FC236}">
                <a16:creationId xmlns:a16="http://schemas.microsoft.com/office/drawing/2014/main" id="{AE0AA0A4-ABF7-E156-E563-7941677D07D8}"/>
              </a:ext>
            </a:extLst>
          </p:cNvPr>
          <p:cNvSpPr/>
          <p:nvPr/>
        </p:nvSpPr>
        <p:spPr>
          <a:xfrm>
            <a:off x="302440" y="3295420"/>
            <a:ext cx="1547518" cy="6211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cxnSp>
        <p:nvCxnSpPr>
          <p:cNvPr id="99" name="Elbow Connector 72">
            <a:extLst>
              <a:ext uri="{FF2B5EF4-FFF2-40B4-BE49-F238E27FC236}">
                <a16:creationId xmlns:a16="http://schemas.microsoft.com/office/drawing/2014/main" id="{78FFC67E-4B30-D5A5-97B4-14CBA20AC173}"/>
              </a:ext>
            </a:extLst>
          </p:cNvPr>
          <p:cNvCxnSpPr>
            <a:cxnSpLocks/>
            <a:stCxn id="98" idx="2"/>
            <a:endCxn id="61" idx="1"/>
          </p:cNvCxnSpPr>
          <p:nvPr/>
        </p:nvCxnSpPr>
        <p:spPr>
          <a:xfrm rot="16200000" flipH="1">
            <a:off x="1307216" y="3685512"/>
            <a:ext cx="571567" cy="10336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72">
            <a:extLst>
              <a:ext uri="{FF2B5EF4-FFF2-40B4-BE49-F238E27FC236}">
                <a16:creationId xmlns:a16="http://schemas.microsoft.com/office/drawing/2014/main" id="{EEC27359-72D4-B29E-B76C-515DBCD313C7}"/>
              </a:ext>
            </a:extLst>
          </p:cNvPr>
          <p:cNvCxnSpPr>
            <a:cxnSpLocks/>
            <a:stCxn id="88" idx="2"/>
            <a:endCxn id="97" idx="0"/>
          </p:cNvCxnSpPr>
          <p:nvPr/>
        </p:nvCxnSpPr>
        <p:spPr>
          <a:xfrm rot="16200000" flipH="1">
            <a:off x="807463" y="2378398"/>
            <a:ext cx="481891" cy="308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unded Rectangle 36">
            <a:extLst>
              <a:ext uri="{FF2B5EF4-FFF2-40B4-BE49-F238E27FC236}">
                <a16:creationId xmlns:a16="http://schemas.microsoft.com/office/drawing/2014/main" id="{269E7B40-99CD-6BBD-B721-1735F5DE7D01}"/>
              </a:ext>
            </a:extLst>
          </p:cNvPr>
          <p:cNvSpPr/>
          <p:nvPr/>
        </p:nvSpPr>
        <p:spPr>
          <a:xfrm>
            <a:off x="9222917" y="2338736"/>
            <a:ext cx="1981326" cy="7814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External sensors may produce inaccurate readings</a:t>
            </a:r>
          </a:p>
        </p:txBody>
      </p:sp>
      <p:sp>
        <p:nvSpPr>
          <p:cNvPr id="45" name="Rounded Rectangle 53">
            <a:extLst>
              <a:ext uri="{FF2B5EF4-FFF2-40B4-BE49-F238E27FC236}">
                <a16:creationId xmlns:a16="http://schemas.microsoft.com/office/drawing/2014/main" id="{26DF7438-112A-D06B-F4C7-2526F0AF5073}"/>
              </a:ext>
            </a:extLst>
          </p:cNvPr>
          <p:cNvSpPr/>
          <p:nvPr/>
        </p:nvSpPr>
        <p:spPr>
          <a:xfrm>
            <a:off x="1949507" y="2632708"/>
            <a:ext cx="1765561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10%, 20%, 25%, 30% decrease in generated power</a:t>
            </a:r>
          </a:p>
        </p:txBody>
      </p:sp>
      <p:sp>
        <p:nvSpPr>
          <p:cNvPr id="52" name="Rounded Rectangle 53">
            <a:extLst>
              <a:ext uri="{FF2B5EF4-FFF2-40B4-BE49-F238E27FC236}">
                <a16:creationId xmlns:a16="http://schemas.microsoft.com/office/drawing/2014/main" id="{3F00053A-BE15-2CFE-43ED-C35E3EFC84F9}"/>
              </a:ext>
            </a:extLst>
          </p:cNvPr>
          <p:cNvSpPr/>
          <p:nvPr/>
        </p:nvSpPr>
        <p:spPr>
          <a:xfrm>
            <a:off x="3754595" y="2629597"/>
            <a:ext cx="1624849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Power Generation Decreased</a:t>
            </a:r>
          </a:p>
        </p:txBody>
      </p:sp>
      <p:cxnSp>
        <p:nvCxnSpPr>
          <p:cNvPr id="54" name="Elbow Connector 72">
            <a:extLst>
              <a:ext uri="{FF2B5EF4-FFF2-40B4-BE49-F238E27FC236}">
                <a16:creationId xmlns:a16="http://schemas.microsoft.com/office/drawing/2014/main" id="{9D45F38C-1E92-1102-E7EF-CE2F5392746B}"/>
              </a:ext>
            </a:extLst>
          </p:cNvPr>
          <p:cNvCxnSpPr>
            <a:cxnSpLocks/>
            <a:stCxn id="45" idx="2"/>
            <a:endCxn id="61" idx="0"/>
          </p:cNvCxnSpPr>
          <p:nvPr/>
        </p:nvCxnSpPr>
        <p:spPr>
          <a:xfrm rot="16200000" flipH="1">
            <a:off x="2677353" y="3485063"/>
            <a:ext cx="933476" cy="623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72">
            <a:extLst>
              <a:ext uri="{FF2B5EF4-FFF2-40B4-BE49-F238E27FC236}">
                <a16:creationId xmlns:a16="http://schemas.microsoft.com/office/drawing/2014/main" id="{85B613B4-701C-A015-C24D-4728D59F8CF9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 rot="5400000">
            <a:off x="3543164" y="3239747"/>
            <a:ext cx="936587" cy="11111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72">
            <a:extLst>
              <a:ext uri="{FF2B5EF4-FFF2-40B4-BE49-F238E27FC236}">
                <a16:creationId xmlns:a16="http://schemas.microsoft.com/office/drawing/2014/main" id="{0ABE654D-1A47-4316-4F7E-799D0BF1269E}"/>
              </a:ext>
            </a:extLst>
          </p:cNvPr>
          <p:cNvCxnSpPr>
            <a:cxnSpLocks/>
            <a:stCxn id="63" idx="1"/>
            <a:endCxn id="61" idx="3"/>
          </p:cNvCxnSpPr>
          <p:nvPr/>
        </p:nvCxnSpPr>
        <p:spPr>
          <a:xfrm rot="10800000" flipV="1">
            <a:off x="4801989" y="3643846"/>
            <a:ext cx="640532" cy="844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36">
            <a:extLst>
              <a:ext uri="{FF2B5EF4-FFF2-40B4-BE49-F238E27FC236}">
                <a16:creationId xmlns:a16="http://schemas.microsoft.com/office/drawing/2014/main" id="{1D82FACA-015B-CA91-5367-B5F891C81933}"/>
              </a:ext>
            </a:extLst>
          </p:cNvPr>
          <p:cNvSpPr/>
          <p:nvPr/>
        </p:nvSpPr>
        <p:spPr>
          <a:xfrm>
            <a:off x="2109799" y="5190521"/>
            <a:ext cx="269219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decrease in power supply to non-essential systems</a:t>
            </a:r>
          </a:p>
        </p:txBody>
      </p:sp>
      <p:sp>
        <p:nvSpPr>
          <p:cNvPr id="59" name="Rounded Rectangle 36">
            <a:extLst>
              <a:ext uri="{FF2B5EF4-FFF2-40B4-BE49-F238E27FC236}">
                <a16:creationId xmlns:a16="http://schemas.microsoft.com/office/drawing/2014/main" id="{EC5D44C9-EDA3-8436-59BC-D1E189A64325}"/>
              </a:ext>
            </a:extLst>
          </p:cNvPr>
          <p:cNvSpPr/>
          <p:nvPr/>
        </p:nvSpPr>
        <p:spPr>
          <a:xfrm>
            <a:off x="2109799" y="4741341"/>
            <a:ext cx="269219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1A0959E-8738-87D3-3779-D6B46983D8D8}"/>
              </a:ext>
            </a:extLst>
          </p:cNvPr>
          <p:cNvSpPr/>
          <p:nvPr/>
        </p:nvSpPr>
        <p:spPr>
          <a:xfrm>
            <a:off x="2109799" y="4263604"/>
            <a:ext cx="2692190" cy="448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Energy may be drawn from storage</a:t>
            </a:r>
          </a:p>
        </p:txBody>
      </p:sp>
      <p:sp>
        <p:nvSpPr>
          <p:cNvPr id="62" name="Rounded Rectangle 39">
            <a:extLst>
              <a:ext uri="{FF2B5EF4-FFF2-40B4-BE49-F238E27FC236}">
                <a16:creationId xmlns:a16="http://schemas.microsoft.com/office/drawing/2014/main" id="{860EE431-88BD-CADE-CB1C-D9F868921D98}"/>
              </a:ext>
            </a:extLst>
          </p:cNvPr>
          <p:cNvSpPr/>
          <p:nvPr/>
        </p:nvSpPr>
        <p:spPr>
          <a:xfrm>
            <a:off x="5442521" y="2198149"/>
            <a:ext cx="1840786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Secondary loop temperature increase</a:t>
            </a:r>
          </a:p>
        </p:txBody>
      </p:sp>
      <p:sp>
        <p:nvSpPr>
          <p:cNvPr id="63" name="Rounded Rectangle 64">
            <a:extLst>
              <a:ext uri="{FF2B5EF4-FFF2-40B4-BE49-F238E27FC236}">
                <a16:creationId xmlns:a16="http://schemas.microsoft.com/office/drawing/2014/main" id="{8476F0E6-C2B6-C2A0-1E23-6E727C18B18D}"/>
              </a:ext>
            </a:extLst>
          </p:cNvPr>
          <p:cNvSpPr/>
          <p:nvPr/>
        </p:nvSpPr>
        <p:spPr>
          <a:xfrm>
            <a:off x="5442521" y="3386849"/>
            <a:ext cx="1840786" cy="5139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consumption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CEF065-8FD8-96D4-CEE6-E7CF44A44607}"/>
              </a:ext>
            </a:extLst>
          </p:cNvPr>
          <p:cNvSpPr txBox="1"/>
          <p:nvPr/>
        </p:nvSpPr>
        <p:spPr>
          <a:xfrm>
            <a:off x="3847202" y="2155133"/>
            <a:ext cx="172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Fall in cooling efficiency</a:t>
            </a:r>
          </a:p>
        </p:txBody>
      </p:sp>
      <p:cxnSp>
        <p:nvCxnSpPr>
          <p:cNvPr id="65" name="Elbow Connector 72">
            <a:extLst>
              <a:ext uri="{FF2B5EF4-FFF2-40B4-BE49-F238E27FC236}">
                <a16:creationId xmlns:a16="http://schemas.microsoft.com/office/drawing/2014/main" id="{150D9C9A-02B6-0677-AC2D-9794E77FA028}"/>
              </a:ext>
            </a:extLst>
          </p:cNvPr>
          <p:cNvCxnSpPr>
            <a:cxnSpLocks/>
            <a:stCxn id="36" idx="2"/>
            <a:endCxn id="45" idx="0"/>
          </p:cNvCxnSpPr>
          <p:nvPr/>
        </p:nvCxnSpPr>
        <p:spPr>
          <a:xfrm rot="16200000" flipH="1">
            <a:off x="2594907" y="2395327"/>
            <a:ext cx="469588" cy="51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944B279-836A-C938-B534-2130E1900941}"/>
              </a:ext>
            </a:extLst>
          </p:cNvPr>
          <p:cNvSpPr txBox="1"/>
          <p:nvPr/>
        </p:nvSpPr>
        <p:spPr>
          <a:xfrm>
            <a:off x="2171175" y="2160667"/>
            <a:ext cx="1909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Reduction in sunlight capturing efficacy</a:t>
            </a:r>
          </a:p>
        </p:txBody>
      </p:sp>
      <p:cxnSp>
        <p:nvCxnSpPr>
          <p:cNvPr id="67" name="Elbow Connector 72">
            <a:extLst>
              <a:ext uri="{FF2B5EF4-FFF2-40B4-BE49-F238E27FC236}">
                <a16:creationId xmlns:a16="http://schemas.microsoft.com/office/drawing/2014/main" id="{63DA0CE8-B4AD-69CD-E58E-05367BF196C8}"/>
              </a:ext>
            </a:extLst>
          </p:cNvPr>
          <p:cNvCxnSpPr>
            <a:cxnSpLocks/>
            <a:stCxn id="44" idx="2"/>
            <a:endCxn id="52" idx="0"/>
          </p:cNvCxnSpPr>
          <p:nvPr/>
        </p:nvCxnSpPr>
        <p:spPr>
          <a:xfrm rot="5400000">
            <a:off x="4341003" y="2401234"/>
            <a:ext cx="454380" cy="234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A660C3-7796-AC26-89F2-BAB11833AC3E}"/>
              </a:ext>
            </a:extLst>
          </p:cNvPr>
          <p:cNvSpPr txBox="1"/>
          <p:nvPr/>
        </p:nvSpPr>
        <p:spPr>
          <a:xfrm>
            <a:off x="5687044" y="2959472"/>
            <a:ext cx="172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Fall in cooling efficiency</a:t>
            </a:r>
          </a:p>
        </p:txBody>
      </p:sp>
      <p:cxnSp>
        <p:nvCxnSpPr>
          <p:cNvPr id="69" name="Elbow Connector 72">
            <a:extLst>
              <a:ext uri="{FF2B5EF4-FFF2-40B4-BE49-F238E27FC236}">
                <a16:creationId xmlns:a16="http://schemas.microsoft.com/office/drawing/2014/main" id="{F2535F23-D274-7643-986A-762F2494D08C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5400000">
            <a:off x="6117274" y="3141209"/>
            <a:ext cx="49128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72">
            <a:extLst>
              <a:ext uri="{FF2B5EF4-FFF2-40B4-BE49-F238E27FC236}">
                <a16:creationId xmlns:a16="http://schemas.microsoft.com/office/drawing/2014/main" id="{2DDCABB6-D9DF-B343-3962-C355C76E718C}"/>
              </a:ext>
            </a:extLst>
          </p:cNvPr>
          <p:cNvCxnSpPr>
            <a:cxnSpLocks/>
            <a:stCxn id="58" idx="3"/>
            <a:endCxn id="71" idx="1"/>
          </p:cNvCxnSpPr>
          <p:nvPr/>
        </p:nvCxnSpPr>
        <p:spPr>
          <a:xfrm flipV="1">
            <a:off x="4801989" y="5377118"/>
            <a:ext cx="600878" cy="23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42">
            <a:extLst>
              <a:ext uri="{FF2B5EF4-FFF2-40B4-BE49-F238E27FC236}">
                <a16:creationId xmlns:a16="http://schemas.microsoft.com/office/drawing/2014/main" id="{53A34393-612C-F84D-EFAA-A358360F3BDA}"/>
              </a:ext>
            </a:extLst>
          </p:cNvPr>
          <p:cNvSpPr/>
          <p:nvPr/>
        </p:nvSpPr>
        <p:spPr>
          <a:xfrm>
            <a:off x="5402867" y="4981262"/>
            <a:ext cx="1853669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cxnSp>
        <p:nvCxnSpPr>
          <p:cNvPr id="109" name="Elbow Connector 72">
            <a:extLst>
              <a:ext uri="{FF2B5EF4-FFF2-40B4-BE49-F238E27FC236}">
                <a16:creationId xmlns:a16="http://schemas.microsoft.com/office/drawing/2014/main" id="{393978C2-9C54-DBAA-300C-DACCB90EDA31}"/>
              </a:ext>
            </a:extLst>
          </p:cNvPr>
          <p:cNvCxnSpPr>
            <a:cxnSpLocks/>
            <a:stCxn id="56" idx="2"/>
            <a:endCxn id="71" idx="3"/>
          </p:cNvCxnSpPr>
          <p:nvPr/>
        </p:nvCxnSpPr>
        <p:spPr>
          <a:xfrm rot="5400000">
            <a:off x="6542126" y="3688309"/>
            <a:ext cx="2403220" cy="97439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503D8917-FC3C-9DB4-8253-A83CE5F3B58A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3B8BD8C0-B448-5820-4FEE-53A3C79FA117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60A98BA6-7A94-4D5B-B918-146D1454B445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5" name="Rounded Rectangle 36">
            <a:extLst>
              <a:ext uri="{FF2B5EF4-FFF2-40B4-BE49-F238E27FC236}">
                <a16:creationId xmlns:a16="http://schemas.microsoft.com/office/drawing/2014/main" id="{3027BD0A-0187-465C-72ED-F9A0908B6E82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050620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3D0D8689-14E6-2DBA-72B5-16A525D16F5E}"/>
              </a:ext>
            </a:extLst>
          </p:cNvPr>
          <p:cNvSpPr/>
          <p:nvPr/>
        </p:nvSpPr>
        <p:spPr>
          <a:xfrm>
            <a:off x="4001542" y="267663"/>
            <a:ext cx="2724912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latin typeface="Helvetica Neue"/>
              </a:rPr>
              <a:t>Airlock Leakage</a:t>
            </a:r>
          </a:p>
          <a:p>
            <a:pPr algn="ctr"/>
            <a:r>
              <a:rPr lang="en-US" sz="13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(Intensity Level 2, 3, 4, 5)</a:t>
            </a:r>
            <a:endParaRPr lang="en-US" sz="13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8" name="Elbow Connector 70">
            <a:extLst>
              <a:ext uri="{FF2B5EF4-FFF2-40B4-BE49-F238E27FC236}">
                <a16:creationId xmlns:a16="http://schemas.microsoft.com/office/drawing/2014/main" id="{545CAB81-ACE1-3A57-33FA-FFDACE67ED30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5400000">
            <a:off x="4377934" y="358555"/>
            <a:ext cx="466716" cy="15054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E2BEB5BE-5828-4BC9-A557-DB975380A9A2}"/>
              </a:ext>
            </a:extLst>
          </p:cNvPr>
          <p:cNvSpPr/>
          <p:nvPr/>
        </p:nvSpPr>
        <p:spPr>
          <a:xfrm>
            <a:off x="2757191" y="1883173"/>
            <a:ext cx="2191015" cy="562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IE temperature and pressure drop</a:t>
            </a:r>
            <a:r>
              <a:rPr lang="en-US" sz="13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Rounded Rectangle 64">
            <a:extLst>
              <a:ext uri="{FF2B5EF4-FFF2-40B4-BE49-F238E27FC236}">
                <a16:creationId xmlns:a16="http://schemas.microsoft.com/office/drawing/2014/main" id="{EF3467C3-17A8-4668-836E-A5B058B23D5A}"/>
              </a:ext>
            </a:extLst>
          </p:cNvPr>
          <p:cNvSpPr/>
          <p:nvPr/>
        </p:nvSpPr>
        <p:spPr>
          <a:xfrm>
            <a:off x="2762797" y="2473431"/>
            <a:ext cx="2199187" cy="5527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ECLSS compensation</a:t>
            </a:r>
          </a:p>
        </p:txBody>
      </p:sp>
      <p:sp>
        <p:nvSpPr>
          <p:cNvPr id="19" name="Rounded Rectangle 64">
            <a:extLst>
              <a:ext uri="{FF2B5EF4-FFF2-40B4-BE49-F238E27FC236}">
                <a16:creationId xmlns:a16="http://schemas.microsoft.com/office/drawing/2014/main" id="{03EDE12B-A0C1-4BB6-8292-FB63F2BBA6C6}"/>
              </a:ext>
            </a:extLst>
          </p:cNvPr>
          <p:cNvSpPr/>
          <p:nvPr/>
        </p:nvSpPr>
        <p:spPr>
          <a:xfrm>
            <a:off x="2762796" y="3067936"/>
            <a:ext cx="2199187" cy="5527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F593C87C-B49E-4162-B35A-46CFAF4F0A79}"/>
              </a:ext>
            </a:extLst>
          </p:cNvPr>
          <p:cNvSpPr/>
          <p:nvPr/>
        </p:nvSpPr>
        <p:spPr>
          <a:xfrm>
            <a:off x="2780951" y="1344619"/>
            <a:ext cx="2155267" cy="4754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IE Penetrated</a:t>
            </a:r>
          </a:p>
        </p:txBody>
      </p:sp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73E74054-7052-C37F-7E83-B0E21958ECEB}"/>
              </a:ext>
            </a:extLst>
          </p:cNvPr>
          <p:cNvSpPr/>
          <p:nvPr/>
        </p:nvSpPr>
        <p:spPr>
          <a:xfrm>
            <a:off x="2737031" y="4571344"/>
            <a:ext cx="2199187" cy="673808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There may be a decrease in power supply to non-essential systems</a:t>
            </a:r>
          </a:p>
        </p:txBody>
      </p:sp>
      <p:sp>
        <p:nvSpPr>
          <p:cNvPr id="3" name="Rounded Rectangle 36">
            <a:extLst>
              <a:ext uri="{FF2B5EF4-FFF2-40B4-BE49-F238E27FC236}">
                <a16:creationId xmlns:a16="http://schemas.microsoft.com/office/drawing/2014/main" id="{BDCCA997-42BD-595D-02EE-8F1F00875CD9}"/>
              </a:ext>
            </a:extLst>
          </p:cNvPr>
          <p:cNvSpPr/>
          <p:nvPr/>
        </p:nvSpPr>
        <p:spPr>
          <a:xfrm>
            <a:off x="2757191" y="4122165"/>
            <a:ext cx="2199187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D4BAB3C-839E-1264-1583-8388C4888EA1}"/>
              </a:ext>
            </a:extLst>
          </p:cNvPr>
          <p:cNvSpPr/>
          <p:nvPr/>
        </p:nvSpPr>
        <p:spPr>
          <a:xfrm>
            <a:off x="2757191" y="3644429"/>
            <a:ext cx="2199187" cy="448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sp>
        <p:nvSpPr>
          <p:cNvPr id="6" name="Rounded Rectangle 35">
            <a:extLst>
              <a:ext uri="{FF2B5EF4-FFF2-40B4-BE49-F238E27FC236}">
                <a16:creationId xmlns:a16="http://schemas.microsoft.com/office/drawing/2014/main" id="{3B371DCA-E024-0E6E-C53D-75997ACD5E03}"/>
              </a:ext>
            </a:extLst>
          </p:cNvPr>
          <p:cNvSpPr/>
          <p:nvPr/>
        </p:nvSpPr>
        <p:spPr>
          <a:xfrm>
            <a:off x="5763863" y="1345809"/>
            <a:ext cx="4115829" cy="4754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Airlock usage restricted</a:t>
            </a:r>
            <a:endParaRPr lang="en-US"/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DC79A99C-8291-66A4-6BAF-EAA0CD3D7D73}"/>
              </a:ext>
            </a:extLst>
          </p:cNvPr>
          <p:cNvSpPr/>
          <p:nvPr/>
        </p:nvSpPr>
        <p:spPr>
          <a:xfrm>
            <a:off x="7826782" y="1881189"/>
            <a:ext cx="2053090" cy="5677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Crew trapped outside</a:t>
            </a:r>
            <a:endParaRPr lang="en-US"/>
          </a:p>
        </p:txBody>
      </p:sp>
      <p:cxnSp>
        <p:nvCxnSpPr>
          <p:cNvPr id="15" name="Elbow Connector 70">
            <a:extLst>
              <a:ext uri="{FF2B5EF4-FFF2-40B4-BE49-F238E27FC236}">
                <a16:creationId xmlns:a16="http://schemas.microsoft.com/office/drawing/2014/main" id="{3A14E9C7-AA67-0B8D-3496-6630011E2221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rot="16200000" flipH="1">
            <a:off x="6358935" y="-117034"/>
            <a:ext cx="467906" cy="245778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8B63062A-DF69-B951-9C4C-4D6ABF82C585}"/>
              </a:ext>
            </a:extLst>
          </p:cNvPr>
          <p:cNvSpPr/>
          <p:nvPr/>
        </p:nvSpPr>
        <p:spPr>
          <a:xfrm>
            <a:off x="5763033" y="1881189"/>
            <a:ext cx="2053090" cy="5677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Crew trapped inside</a:t>
            </a:r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516332C9-8F82-9DF4-B9D9-4D1716BD8204}"/>
              </a:ext>
            </a:extLst>
          </p:cNvPr>
          <p:cNvSpPr/>
          <p:nvPr/>
        </p:nvSpPr>
        <p:spPr>
          <a:xfrm>
            <a:off x="7826782" y="2493044"/>
            <a:ext cx="2053090" cy="56770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Limited time for properly functioning EVA Suit</a:t>
            </a:r>
            <a:endParaRPr lang="en-US" dirty="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15CBADAA-BFFE-CB3F-F8EF-8C3080B9D176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2887378-1F14-9F66-8DC6-4B9CEC4E3FA3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EAACEE57-EEB5-5C90-A1C3-D97AD9D8F737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7" name="Rounded Rectangle 36">
            <a:extLst>
              <a:ext uri="{FF2B5EF4-FFF2-40B4-BE49-F238E27FC236}">
                <a16:creationId xmlns:a16="http://schemas.microsoft.com/office/drawing/2014/main" id="{395983AE-4D73-A87F-083F-B176CDE010E4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23647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6BA52AE-734C-4600-6DED-79C17D1ACA18}"/>
              </a:ext>
            </a:extLst>
          </p:cNvPr>
          <p:cNvSpPr/>
          <p:nvPr/>
        </p:nvSpPr>
        <p:spPr>
          <a:xfrm>
            <a:off x="4025822" y="276575"/>
            <a:ext cx="3249700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Nominal Dust Accumulation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(Intensity Level 2, 3, 4, 5)</a:t>
            </a:r>
            <a:endParaRPr lang="en-US" sz="12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Rounded Rectangle 41">
            <a:extLst>
              <a:ext uri="{FF2B5EF4-FFF2-40B4-BE49-F238E27FC236}">
                <a16:creationId xmlns:a16="http://schemas.microsoft.com/office/drawing/2014/main" id="{5AD00CC6-FB7D-9484-9529-02669F78A477}"/>
              </a:ext>
            </a:extLst>
          </p:cNvPr>
          <p:cNvSpPr/>
          <p:nvPr/>
        </p:nvSpPr>
        <p:spPr>
          <a:xfrm>
            <a:off x="1388963" y="1386394"/>
            <a:ext cx="1765562" cy="80195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Solar PV </a:t>
            </a:r>
          </a:p>
          <a:p>
            <a:pPr algn="ctr"/>
            <a:r>
              <a:rPr lang="en-US" sz="1300" b="1" i="1"/>
              <a:t>Array </a:t>
            </a:r>
          </a:p>
          <a:p>
            <a:pPr algn="ctr"/>
            <a:r>
              <a:rPr lang="en-US" sz="1300" b="1" i="1"/>
              <a:t>Dust Accumulation</a:t>
            </a:r>
          </a:p>
        </p:txBody>
      </p:sp>
      <p:cxnSp>
        <p:nvCxnSpPr>
          <p:cNvPr id="23" name="Elbow Connector 72">
            <a:extLst>
              <a:ext uri="{FF2B5EF4-FFF2-40B4-BE49-F238E27FC236}">
                <a16:creationId xmlns:a16="http://schemas.microsoft.com/office/drawing/2014/main" id="{C2511396-20D4-08CC-9F24-D2272938E98C}"/>
              </a:ext>
            </a:extLst>
          </p:cNvPr>
          <p:cNvCxnSpPr>
            <a:cxnSpLocks/>
          </p:cNvCxnSpPr>
          <p:nvPr/>
        </p:nvCxnSpPr>
        <p:spPr>
          <a:xfrm rot="5400000">
            <a:off x="4118189" y="-146090"/>
            <a:ext cx="479789" cy="25851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70">
            <a:extLst>
              <a:ext uri="{FF2B5EF4-FFF2-40B4-BE49-F238E27FC236}">
                <a16:creationId xmlns:a16="http://schemas.microsoft.com/office/drawing/2014/main" id="{319753C2-DF4D-B6CB-DA1A-2637E981B80D}"/>
              </a:ext>
            </a:extLst>
          </p:cNvPr>
          <p:cNvCxnSpPr>
            <a:cxnSpLocks/>
            <a:stCxn id="21" idx="2"/>
            <a:endCxn id="35" idx="0"/>
          </p:cNvCxnSpPr>
          <p:nvPr/>
        </p:nvCxnSpPr>
        <p:spPr>
          <a:xfrm rot="16200000" flipH="1">
            <a:off x="6413330" y="124157"/>
            <a:ext cx="499579" cy="20248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42">
            <a:extLst>
              <a:ext uri="{FF2B5EF4-FFF2-40B4-BE49-F238E27FC236}">
                <a16:creationId xmlns:a16="http://schemas.microsoft.com/office/drawing/2014/main" id="{C81BF00B-A06F-0EB0-0375-57206781B866}"/>
              </a:ext>
            </a:extLst>
          </p:cNvPr>
          <p:cNvSpPr/>
          <p:nvPr/>
        </p:nvSpPr>
        <p:spPr>
          <a:xfrm>
            <a:off x="4874268" y="1396637"/>
            <a:ext cx="1853669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Radiator Panels (20%, 40%, 60%, 80% of them)</a:t>
            </a:r>
          </a:p>
          <a:p>
            <a:pPr algn="ctr"/>
            <a:r>
              <a:rPr lang="en-US" sz="1300" b="1" i="1"/>
              <a:t>Dust Accumulation</a:t>
            </a:r>
          </a:p>
        </p:txBody>
      </p:sp>
      <p:cxnSp>
        <p:nvCxnSpPr>
          <p:cNvPr id="29" name="Elbow Connector 72">
            <a:extLst>
              <a:ext uri="{FF2B5EF4-FFF2-40B4-BE49-F238E27FC236}">
                <a16:creationId xmlns:a16="http://schemas.microsoft.com/office/drawing/2014/main" id="{19C7C62B-17FD-D1AA-1EE2-30DFABF5A25F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 rot="5400000">
            <a:off x="4581617" y="319194"/>
            <a:ext cx="501434" cy="16366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40">
            <a:extLst>
              <a:ext uri="{FF2B5EF4-FFF2-40B4-BE49-F238E27FC236}">
                <a16:creationId xmlns:a16="http://schemas.microsoft.com/office/drawing/2014/main" id="{9C59D5BA-13DC-5241-131E-189E9F8FB2A2}"/>
              </a:ext>
            </a:extLst>
          </p:cNvPr>
          <p:cNvSpPr/>
          <p:nvPr/>
        </p:nvSpPr>
        <p:spPr>
          <a:xfrm>
            <a:off x="3180494" y="1388249"/>
            <a:ext cx="1667003" cy="8121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Nuclear Radiator</a:t>
            </a:r>
          </a:p>
          <a:p>
            <a:pPr algn="ctr"/>
            <a:r>
              <a:rPr lang="en-US" sz="1300" b="1" i="1"/>
              <a:t>Panels</a:t>
            </a:r>
          </a:p>
          <a:p>
            <a:pPr algn="ctr"/>
            <a:r>
              <a:rPr lang="en-US" sz="1300" b="1" i="1"/>
              <a:t>Dust Accumulation</a:t>
            </a:r>
          </a:p>
        </p:txBody>
      </p:sp>
      <p:sp>
        <p:nvSpPr>
          <p:cNvPr id="32" name="Rounded Rectangle 53">
            <a:extLst>
              <a:ext uri="{FF2B5EF4-FFF2-40B4-BE49-F238E27FC236}">
                <a16:creationId xmlns:a16="http://schemas.microsoft.com/office/drawing/2014/main" id="{14FE6343-9F58-F516-06C9-19A64CD5AE36}"/>
              </a:ext>
            </a:extLst>
          </p:cNvPr>
          <p:cNvSpPr/>
          <p:nvPr/>
        </p:nvSpPr>
        <p:spPr>
          <a:xfrm>
            <a:off x="1414933" y="2712865"/>
            <a:ext cx="1765561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10%, 20%, 25%, 30% decrease in generated power</a:t>
            </a:r>
          </a:p>
        </p:txBody>
      </p:sp>
      <p:sp>
        <p:nvSpPr>
          <p:cNvPr id="34" name="Rounded Rectangle 53">
            <a:extLst>
              <a:ext uri="{FF2B5EF4-FFF2-40B4-BE49-F238E27FC236}">
                <a16:creationId xmlns:a16="http://schemas.microsoft.com/office/drawing/2014/main" id="{FC52371A-18F4-8324-A640-2BE2539D9779}"/>
              </a:ext>
            </a:extLst>
          </p:cNvPr>
          <p:cNvSpPr/>
          <p:nvPr/>
        </p:nvSpPr>
        <p:spPr>
          <a:xfrm>
            <a:off x="3195950" y="2721138"/>
            <a:ext cx="1624849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Power Generation Decreased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A1F93EF6-4F49-CCD8-2BC5-6E1651B45989}"/>
              </a:ext>
            </a:extLst>
          </p:cNvPr>
          <p:cNvSpPr/>
          <p:nvPr/>
        </p:nvSpPr>
        <p:spPr>
          <a:xfrm>
            <a:off x="6748731" y="1386394"/>
            <a:ext cx="1853669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Reduced outdoor visibility</a:t>
            </a:r>
          </a:p>
        </p:txBody>
      </p:sp>
      <p:cxnSp>
        <p:nvCxnSpPr>
          <p:cNvPr id="38" name="Elbow Connector 72">
            <a:extLst>
              <a:ext uri="{FF2B5EF4-FFF2-40B4-BE49-F238E27FC236}">
                <a16:creationId xmlns:a16="http://schemas.microsoft.com/office/drawing/2014/main" id="{9645B187-C127-F074-D867-BB46A73FF237}"/>
              </a:ext>
            </a:extLst>
          </p:cNvPr>
          <p:cNvCxnSpPr>
            <a:cxnSpLocks/>
            <a:stCxn id="32" idx="2"/>
            <a:endCxn id="4" idx="0"/>
          </p:cNvCxnSpPr>
          <p:nvPr/>
        </p:nvCxnSpPr>
        <p:spPr>
          <a:xfrm rot="16200000" flipH="1">
            <a:off x="2284040" y="3423958"/>
            <a:ext cx="686752" cy="6594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72">
            <a:extLst>
              <a:ext uri="{FF2B5EF4-FFF2-40B4-BE49-F238E27FC236}">
                <a16:creationId xmlns:a16="http://schemas.microsoft.com/office/drawing/2014/main" id="{37ED1DAE-844A-60D6-72AE-13E9239A0E80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rot="5400000">
            <a:off x="3143508" y="3232169"/>
            <a:ext cx="678479" cy="10512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72">
            <a:extLst>
              <a:ext uri="{FF2B5EF4-FFF2-40B4-BE49-F238E27FC236}">
                <a16:creationId xmlns:a16="http://schemas.microsoft.com/office/drawing/2014/main" id="{6F820A43-4F26-975D-1B61-182A01A03329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rot="10800000" flipV="1">
            <a:off x="4303215" y="3663381"/>
            <a:ext cx="604731" cy="6581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2">
            <a:extLst>
              <a:ext uri="{FF2B5EF4-FFF2-40B4-BE49-F238E27FC236}">
                <a16:creationId xmlns:a16="http://schemas.microsoft.com/office/drawing/2014/main" id="{E5A48099-1A87-41D2-CE27-9EB2BE404852}"/>
              </a:ext>
            </a:extLst>
          </p:cNvPr>
          <p:cNvSpPr/>
          <p:nvPr/>
        </p:nvSpPr>
        <p:spPr>
          <a:xfrm>
            <a:off x="6766737" y="2214229"/>
            <a:ext cx="1853669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Increased Agent time for habitat maintenance</a:t>
            </a:r>
          </a:p>
        </p:txBody>
      </p:sp>
      <p:sp>
        <p:nvSpPr>
          <p:cNvPr id="49" name="Rounded Rectangle 36">
            <a:extLst>
              <a:ext uri="{FF2B5EF4-FFF2-40B4-BE49-F238E27FC236}">
                <a16:creationId xmlns:a16="http://schemas.microsoft.com/office/drawing/2014/main" id="{A3F6D172-70C8-0670-0403-8CC44721FAFC}"/>
              </a:ext>
            </a:extLst>
          </p:cNvPr>
          <p:cNvSpPr/>
          <p:nvPr/>
        </p:nvSpPr>
        <p:spPr>
          <a:xfrm>
            <a:off x="8623194" y="1396637"/>
            <a:ext cx="1981326" cy="7814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Habitat Hinges/ Joints &amp; exterior valves/ sensors covered in dust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A5EF6EB-CFBA-02D8-668C-DE5E9F20500C}"/>
              </a:ext>
            </a:extLst>
          </p:cNvPr>
          <p:cNvCxnSpPr>
            <a:cxnSpLocks/>
            <a:stCxn id="21" idx="2"/>
            <a:endCxn id="49" idx="0"/>
          </p:cNvCxnSpPr>
          <p:nvPr/>
        </p:nvCxnSpPr>
        <p:spPr>
          <a:xfrm rot="16200000" flipH="1">
            <a:off x="7377353" y="-839867"/>
            <a:ext cx="509822" cy="39631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36">
            <a:extLst>
              <a:ext uri="{FF2B5EF4-FFF2-40B4-BE49-F238E27FC236}">
                <a16:creationId xmlns:a16="http://schemas.microsoft.com/office/drawing/2014/main" id="{B67FB138-1962-C1A5-E273-DD4697929060}"/>
              </a:ext>
            </a:extLst>
          </p:cNvPr>
          <p:cNvSpPr/>
          <p:nvPr/>
        </p:nvSpPr>
        <p:spPr>
          <a:xfrm>
            <a:off x="8635862" y="2224473"/>
            <a:ext cx="1981326" cy="7814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External sensors may produce inaccurate readings</a:t>
            </a:r>
          </a:p>
        </p:txBody>
      </p:sp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1BFDAA92-691F-68B2-8A5D-C6945E5EA8B9}"/>
              </a:ext>
            </a:extLst>
          </p:cNvPr>
          <p:cNvSpPr/>
          <p:nvPr/>
        </p:nvSpPr>
        <p:spPr>
          <a:xfrm>
            <a:off x="1611024" y="5023954"/>
            <a:ext cx="269219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sp>
        <p:nvSpPr>
          <p:cNvPr id="3" name="Rounded Rectangle 36">
            <a:extLst>
              <a:ext uri="{FF2B5EF4-FFF2-40B4-BE49-F238E27FC236}">
                <a16:creationId xmlns:a16="http://schemas.microsoft.com/office/drawing/2014/main" id="{913D2D3D-A4A1-55E3-1479-8DD9F9536B63}"/>
              </a:ext>
            </a:extLst>
          </p:cNvPr>
          <p:cNvSpPr/>
          <p:nvPr/>
        </p:nvSpPr>
        <p:spPr>
          <a:xfrm>
            <a:off x="1611024" y="4574774"/>
            <a:ext cx="269219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866D6E9-C3A4-F90E-56BB-6D19E81F7779}"/>
              </a:ext>
            </a:extLst>
          </p:cNvPr>
          <p:cNvSpPr/>
          <p:nvPr/>
        </p:nvSpPr>
        <p:spPr>
          <a:xfrm>
            <a:off x="1611024" y="4097037"/>
            <a:ext cx="2692190" cy="448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Energy may be drawn from storage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1E944C10-E6D0-D586-943D-A2351A1F63B5}"/>
              </a:ext>
            </a:extLst>
          </p:cNvPr>
          <p:cNvSpPr/>
          <p:nvPr/>
        </p:nvSpPr>
        <p:spPr>
          <a:xfrm>
            <a:off x="4907945" y="2217683"/>
            <a:ext cx="1840786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Secondary loop temperature increase</a:t>
            </a:r>
          </a:p>
        </p:txBody>
      </p:sp>
      <p:sp>
        <p:nvSpPr>
          <p:cNvPr id="36" name="Rounded Rectangle 64">
            <a:extLst>
              <a:ext uri="{FF2B5EF4-FFF2-40B4-BE49-F238E27FC236}">
                <a16:creationId xmlns:a16="http://schemas.microsoft.com/office/drawing/2014/main" id="{FC090B83-F66A-A3F4-534A-6ED7F26F15FB}"/>
              </a:ext>
            </a:extLst>
          </p:cNvPr>
          <p:cNvSpPr/>
          <p:nvPr/>
        </p:nvSpPr>
        <p:spPr>
          <a:xfrm>
            <a:off x="4907945" y="3406383"/>
            <a:ext cx="1840786" cy="5139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consumption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528F49-CD05-8047-20F8-9A0D60272A0C}"/>
              </a:ext>
            </a:extLst>
          </p:cNvPr>
          <p:cNvSpPr txBox="1"/>
          <p:nvPr/>
        </p:nvSpPr>
        <p:spPr>
          <a:xfrm>
            <a:off x="3333768" y="2214707"/>
            <a:ext cx="172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Fall in cooling efficiency</a:t>
            </a:r>
          </a:p>
        </p:txBody>
      </p:sp>
      <p:cxnSp>
        <p:nvCxnSpPr>
          <p:cNvPr id="44" name="Elbow Connector 72">
            <a:extLst>
              <a:ext uri="{FF2B5EF4-FFF2-40B4-BE49-F238E27FC236}">
                <a16:creationId xmlns:a16="http://schemas.microsoft.com/office/drawing/2014/main" id="{72C76224-7CE3-0060-5E06-0149B0FD6A72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rot="16200000" flipH="1">
            <a:off x="2022471" y="2437622"/>
            <a:ext cx="524516" cy="259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FA2E7EE-67E6-4C9D-43E3-2529B2502DAE}"/>
              </a:ext>
            </a:extLst>
          </p:cNvPr>
          <p:cNvSpPr txBox="1"/>
          <p:nvPr/>
        </p:nvSpPr>
        <p:spPr>
          <a:xfrm>
            <a:off x="1611024" y="2147080"/>
            <a:ext cx="19095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Reduction in sunlight capturing efficacy</a:t>
            </a:r>
          </a:p>
        </p:txBody>
      </p:sp>
      <p:cxnSp>
        <p:nvCxnSpPr>
          <p:cNvPr id="47" name="Elbow Connector 72">
            <a:extLst>
              <a:ext uri="{FF2B5EF4-FFF2-40B4-BE49-F238E27FC236}">
                <a16:creationId xmlns:a16="http://schemas.microsoft.com/office/drawing/2014/main" id="{E45D4C8C-740F-B496-B71B-A4B7A8CC1F8A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rot="5400000">
            <a:off x="3750840" y="2457982"/>
            <a:ext cx="520692" cy="56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13C4A95-5851-F915-A495-80CAB9281E4D}"/>
              </a:ext>
            </a:extLst>
          </p:cNvPr>
          <p:cNvSpPr txBox="1"/>
          <p:nvPr/>
        </p:nvSpPr>
        <p:spPr>
          <a:xfrm>
            <a:off x="5152468" y="2979006"/>
            <a:ext cx="1727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Fall in cooling efficiency</a:t>
            </a:r>
          </a:p>
        </p:txBody>
      </p:sp>
      <p:cxnSp>
        <p:nvCxnSpPr>
          <p:cNvPr id="52" name="Elbow Connector 72">
            <a:extLst>
              <a:ext uri="{FF2B5EF4-FFF2-40B4-BE49-F238E27FC236}">
                <a16:creationId xmlns:a16="http://schemas.microsoft.com/office/drawing/2014/main" id="{7730923B-858B-7787-6509-E02E51EE7720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 rot="5400000">
            <a:off x="5582698" y="3160743"/>
            <a:ext cx="49128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72">
            <a:extLst>
              <a:ext uri="{FF2B5EF4-FFF2-40B4-BE49-F238E27FC236}">
                <a16:creationId xmlns:a16="http://schemas.microsoft.com/office/drawing/2014/main" id="{94B2CAB5-5B91-615E-3794-1F6CF56A6DF7}"/>
              </a:ext>
            </a:extLst>
          </p:cNvPr>
          <p:cNvCxnSpPr>
            <a:cxnSpLocks/>
            <a:stCxn id="2" idx="3"/>
            <a:endCxn id="65" idx="1"/>
          </p:cNvCxnSpPr>
          <p:nvPr/>
        </p:nvCxnSpPr>
        <p:spPr>
          <a:xfrm flipV="1">
            <a:off x="4303214" y="5234167"/>
            <a:ext cx="60087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42">
            <a:extLst>
              <a:ext uri="{FF2B5EF4-FFF2-40B4-BE49-F238E27FC236}">
                <a16:creationId xmlns:a16="http://schemas.microsoft.com/office/drawing/2014/main" id="{77424401-1080-73D2-AE39-A1EB7351AACB}"/>
              </a:ext>
            </a:extLst>
          </p:cNvPr>
          <p:cNvSpPr/>
          <p:nvPr/>
        </p:nvSpPr>
        <p:spPr>
          <a:xfrm>
            <a:off x="4904092" y="4838311"/>
            <a:ext cx="1853669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cxnSp>
        <p:nvCxnSpPr>
          <p:cNvPr id="68" name="Elbow Connector 72">
            <a:extLst>
              <a:ext uri="{FF2B5EF4-FFF2-40B4-BE49-F238E27FC236}">
                <a16:creationId xmlns:a16="http://schemas.microsoft.com/office/drawing/2014/main" id="{7B8566C4-FFEB-7096-3D63-A62AADD7C5B5}"/>
              </a:ext>
            </a:extLst>
          </p:cNvPr>
          <p:cNvCxnSpPr>
            <a:cxnSpLocks/>
            <a:stCxn id="46" idx="2"/>
            <a:endCxn id="65" idx="3"/>
          </p:cNvCxnSpPr>
          <p:nvPr/>
        </p:nvCxnSpPr>
        <p:spPr>
          <a:xfrm rot="5400000">
            <a:off x="6111554" y="3652148"/>
            <a:ext cx="2228227" cy="9358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B7090165-9E10-6B85-0F28-A15BAC4FBE68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FB528906-D1E9-D336-CE67-F018E3083EF6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561F1CBE-EC02-EEEB-4B9C-169F5A7B6BE7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6" name="Rounded Rectangle 36">
            <a:extLst>
              <a:ext uri="{FF2B5EF4-FFF2-40B4-BE49-F238E27FC236}">
                <a16:creationId xmlns:a16="http://schemas.microsoft.com/office/drawing/2014/main" id="{13C40E06-10F6-8FA2-1708-9B00D7635949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2806717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3D0D8689-14E6-2DBA-72B5-16A525D16F5E}"/>
              </a:ext>
            </a:extLst>
          </p:cNvPr>
          <p:cNvSpPr/>
          <p:nvPr/>
        </p:nvSpPr>
        <p:spPr>
          <a:xfrm>
            <a:off x="4616042" y="273316"/>
            <a:ext cx="2724912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Helvetica Neue"/>
              </a:rPr>
              <a:t>Cooling Cascade</a:t>
            </a:r>
          </a:p>
          <a:p>
            <a:pPr algn="ctr"/>
            <a:r>
              <a:rPr 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(Intensity Level 2, 3, 4)</a:t>
            </a:r>
            <a:endParaRPr lang="en-US" sz="13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E2BEB5BE-5828-4BC9-A557-DB975380A9A2}"/>
              </a:ext>
            </a:extLst>
          </p:cNvPr>
          <p:cNvSpPr/>
          <p:nvPr/>
        </p:nvSpPr>
        <p:spPr>
          <a:xfrm>
            <a:off x="4858791" y="3265476"/>
            <a:ext cx="2191015" cy="562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</a:rPr>
              <a:t>Progressive decrease of the nuclear output power</a:t>
            </a:r>
          </a:p>
        </p:txBody>
      </p:sp>
      <p:sp>
        <p:nvSpPr>
          <p:cNvPr id="16" name="Rounded Rectangle 64">
            <a:extLst>
              <a:ext uri="{FF2B5EF4-FFF2-40B4-BE49-F238E27FC236}">
                <a16:creationId xmlns:a16="http://schemas.microsoft.com/office/drawing/2014/main" id="{EF3467C3-17A8-4668-836E-A5B058B23D5A}"/>
              </a:ext>
            </a:extLst>
          </p:cNvPr>
          <p:cNvSpPr/>
          <p:nvPr/>
        </p:nvSpPr>
        <p:spPr>
          <a:xfrm>
            <a:off x="7642522" y="3268360"/>
            <a:ext cx="2199187" cy="5527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Isolation of the nuclear reactor during repair</a:t>
            </a:r>
          </a:p>
        </p:txBody>
      </p:sp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F593C87C-B49E-4162-B35A-46CFAF4F0A79}"/>
              </a:ext>
            </a:extLst>
          </p:cNvPr>
          <p:cNvSpPr/>
          <p:nvPr/>
        </p:nvSpPr>
        <p:spPr>
          <a:xfrm>
            <a:off x="4845635" y="1122155"/>
            <a:ext cx="2278679" cy="1057665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Progressive decrease  with slope 0.005 , 0.0075, 0.01 in the Heat Rejection Factor(HRF)</a:t>
            </a:r>
          </a:p>
        </p:txBody>
      </p:sp>
      <p:sp>
        <p:nvSpPr>
          <p:cNvPr id="4" name="Rounded Rectangle 38">
            <a:extLst>
              <a:ext uri="{FF2B5EF4-FFF2-40B4-BE49-F238E27FC236}">
                <a16:creationId xmlns:a16="http://schemas.microsoft.com/office/drawing/2014/main" id="{7FC62F46-8238-F4CF-CA6A-6C068DB1DBDB}"/>
              </a:ext>
            </a:extLst>
          </p:cNvPr>
          <p:cNvSpPr/>
          <p:nvPr/>
        </p:nvSpPr>
        <p:spPr>
          <a:xfrm>
            <a:off x="4878472" y="2207813"/>
            <a:ext cx="2199187" cy="102530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tx1"/>
                </a:solidFill>
              </a:rPr>
              <a:t>Nuclear Coolant Pump starts operating (its power consumption increase reaching a maximum of 0.5 kW)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F0F33-2DBB-B205-2B76-693C1328B259}"/>
              </a:ext>
            </a:extLst>
          </p:cNvPr>
          <p:cNvCxnSpPr>
            <a:cxnSpLocks/>
          </p:cNvCxnSpPr>
          <p:nvPr/>
        </p:nvCxnSpPr>
        <p:spPr>
          <a:xfrm>
            <a:off x="5978498" y="883556"/>
            <a:ext cx="6477" cy="238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36">
            <a:extLst>
              <a:ext uri="{FF2B5EF4-FFF2-40B4-BE49-F238E27FC236}">
                <a16:creationId xmlns:a16="http://schemas.microsoft.com/office/drawing/2014/main" id="{49A44943-21F7-1BED-399D-2B01EB96A0EF}"/>
              </a:ext>
            </a:extLst>
          </p:cNvPr>
          <p:cNvSpPr/>
          <p:nvPr/>
        </p:nvSpPr>
        <p:spPr>
          <a:xfrm>
            <a:off x="1271952" y="4279091"/>
            <a:ext cx="311563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decrease in power supply to non-essential systems</a:t>
            </a: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DB8A0C87-73D3-6E87-A094-A83E59A5CAC1}"/>
              </a:ext>
            </a:extLst>
          </p:cNvPr>
          <p:cNvSpPr/>
          <p:nvPr/>
        </p:nvSpPr>
        <p:spPr>
          <a:xfrm>
            <a:off x="1271952" y="3799357"/>
            <a:ext cx="311563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85A91F37-4B60-0AE4-D6D9-EC49E287DB6E}"/>
              </a:ext>
            </a:extLst>
          </p:cNvPr>
          <p:cNvSpPr/>
          <p:nvPr/>
        </p:nvSpPr>
        <p:spPr>
          <a:xfrm>
            <a:off x="1271952" y="3321621"/>
            <a:ext cx="3115630" cy="448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5D204A-FBD3-91CB-F6E6-72810391B6E3}"/>
              </a:ext>
            </a:extLst>
          </p:cNvPr>
          <p:cNvCxnSpPr>
            <a:cxnSpLocks/>
          </p:cNvCxnSpPr>
          <p:nvPr/>
        </p:nvCxnSpPr>
        <p:spPr>
          <a:xfrm flipH="1" flipV="1">
            <a:off x="4387582" y="3546114"/>
            <a:ext cx="471209" cy="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4438AF2-89A6-1EA3-AFFD-977DDAFDB1C2}"/>
              </a:ext>
            </a:extLst>
          </p:cNvPr>
          <p:cNvCxnSpPr>
            <a:cxnSpLocks/>
          </p:cNvCxnSpPr>
          <p:nvPr/>
        </p:nvCxnSpPr>
        <p:spPr>
          <a:xfrm flipV="1">
            <a:off x="7049806" y="3544732"/>
            <a:ext cx="592716" cy="1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3AE7B44-748C-E400-07BB-3A9089550EBC}"/>
              </a:ext>
            </a:extLst>
          </p:cNvPr>
          <p:cNvSpPr/>
          <p:nvPr/>
        </p:nvSpPr>
        <p:spPr>
          <a:xfrm>
            <a:off x="7645233" y="3835335"/>
            <a:ext cx="2196476" cy="4442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Radiation Dosage increases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BEC13DF7-10AC-8A6F-71CA-635AF02DCD00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5" name="Rounded Rectangle 9">
            <a:extLst>
              <a:ext uri="{FF2B5EF4-FFF2-40B4-BE49-F238E27FC236}">
                <a16:creationId xmlns:a16="http://schemas.microsoft.com/office/drawing/2014/main" id="{6796CB4F-452F-1F99-B962-588405944C41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6F024EA9-762D-1943-8987-615A94045FF4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2" name="Rounded Rectangle 36">
            <a:extLst>
              <a:ext uri="{FF2B5EF4-FFF2-40B4-BE49-F238E27FC236}">
                <a16:creationId xmlns:a16="http://schemas.microsoft.com/office/drawing/2014/main" id="{BC8FBDCC-3C34-C146-7099-89EC3B014D5D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2101144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3D0D8689-14E6-2DBA-72B5-16A525D16F5E}"/>
              </a:ext>
            </a:extLst>
          </p:cNvPr>
          <p:cNvSpPr/>
          <p:nvPr/>
        </p:nvSpPr>
        <p:spPr>
          <a:xfrm>
            <a:off x="4472166" y="276086"/>
            <a:ext cx="2724912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latin typeface="Helvetica Neue"/>
              </a:rPr>
              <a:t>Cooling Cascade</a:t>
            </a:r>
            <a:endParaRPr lang="en-US" b="1">
              <a:latin typeface="Helvetica Neue"/>
            </a:endParaRPr>
          </a:p>
          <a:p>
            <a:pPr algn="ctr"/>
            <a:r>
              <a:rPr lang="en-US" sz="13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(Intensity Level 5)</a:t>
            </a:r>
            <a:endParaRPr lang="en-US" sz="13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8" name="Elbow Connector 70">
            <a:extLst>
              <a:ext uri="{FF2B5EF4-FFF2-40B4-BE49-F238E27FC236}">
                <a16:creationId xmlns:a16="http://schemas.microsoft.com/office/drawing/2014/main" id="{545CAB81-ACE1-3A57-33FA-FFDACE67ED30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rot="5400000">
            <a:off x="5599018" y="1120756"/>
            <a:ext cx="470034" cy="11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38">
            <a:extLst>
              <a:ext uri="{FF2B5EF4-FFF2-40B4-BE49-F238E27FC236}">
                <a16:creationId xmlns:a16="http://schemas.microsoft.com/office/drawing/2014/main" id="{E2BEB5BE-5828-4BC9-A557-DB975380A9A2}"/>
              </a:ext>
            </a:extLst>
          </p:cNvPr>
          <p:cNvSpPr/>
          <p:nvPr/>
        </p:nvSpPr>
        <p:spPr>
          <a:xfrm>
            <a:off x="4720065" y="1859846"/>
            <a:ext cx="2191015" cy="5622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Nuclear output power = 0</a:t>
            </a:r>
          </a:p>
        </p:txBody>
      </p:sp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F593C87C-B49E-4162-B35A-46CFAF4F0A79}"/>
              </a:ext>
            </a:extLst>
          </p:cNvPr>
          <p:cNvSpPr/>
          <p:nvPr/>
        </p:nvSpPr>
        <p:spPr>
          <a:xfrm>
            <a:off x="4755813" y="1356360"/>
            <a:ext cx="2155267" cy="47548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Immediate Isolation of the nuclear system</a:t>
            </a:r>
          </a:p>
        </p:txBody>
      </p:sp>
      <p:sp>
        <p:nvSpPr>
          <p:cNvPr id="3" name="Rounded Rectangle 64">
            <a:extLst>
              <a:ext uri="{FF2B5EF4-FFF2-40B4-BE49-F238E27FC236}">
                <a16:creationId xmlns:a16="http://schemas.microsoft.com/office/drawing/2014/main" id="{09FD8904-038C-FCF3-6963-5E31F4812C2F}"/>
              </a:ext>
            </a:extLst>
          </p:cNvPr>
          <p:cNvSpPr/>
          <p:nvPr/>
        </p:nvSpPr>
        <p:spPr>
          <a:xfrm>
            <a:off x="7511385" y="1856692"/>
            <a:ext cx="2199187" cy="5527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Isolation of the nuclear reactor during repair</a:t>
            </a:r>
          </a:p>
        </p:txBody>
      </p:sp>
      <p:sp>
        <p:nvSpPr>
          <p:cNvPr id="5" name="Rounded Rectangle 36">
            <a:extLst>
              <a:ext uri="{FF2B5EF4-FFF2-40B4-BE49-F238E27FC236}">
                <a16:creationId xmlns:a16="http://schemas.microsoft.com/office/drawing/2014/main" id="{84A5C1A1-74B0-914D-E300-E11319780E65}"/>
              </a:ext>
            </a:extLst>
          </p:cNvPr>
          <p:cNvSpPr/>
          <p:nvPr/>
        </p:nvSpPr>
        <p:spPr>
          <a:xfrm>
            <a:off x="1140815" y="2867423"/>
            <a:ext cx="311563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decrease in power supply to non-essential systems</a:t>
            </a: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FA42F5C3-FC9A-DB94-8437-0610BA60E9A2}"/>
              </a:ext>
            </a:extLst>
          </p:cNvPr>
          <p:cNvSpPr/>
          <p:nvPr/>
        </p:nvSpPr>
        <p:spPr>
          <a:xfrm>
            <a:off x="1140815" y="2387689"/>
            <a:ext cx="311563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CC1991C7-7381-D9F8-1B39-0FE87824368D}"/>
              </a:ext>
            </a:extLst>
          </p:cNvPr>
          <p:cNvSpPr/>
          <p:nvPr/>
        </p:nvSpPr>
        <p:spPr>
          <a:xfrm>
            <a:off x="1140815" y="1909953"/>
            <a:ext cx="3115630" cy="448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D7C9A5-8F90-1D94-F2C3-8281C3A78F47}"/>
              </a:ext>
            </a:extLst>
          </p:cNvPr>
          <p:cNvCxnSpPr>
            <a:cxnSpLocks/>
          </p:cNvCxnSpPr>
          <p:nvPr/>
        </p:nvCxnSpPr>
        <p:spPr>
          <a:xfrm flipH="1" flipV="1">
            <a:off x="4256445" y="2134446"/>
            <a:ext cx="463620" cy="6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02DA9-F397-D738-3F47-CF3D31288091}"/>
              </a:ext>
            </a:extLst>
          </p:cNvPr>
          <p:cNvCxnSpPr>
            <a:cxnSpLocks/>
          </p:cNvCxnSpPr>
          <p:nvPr/>
        </p:nvCxnSpPr>
        <p:spPr>
          <a:xfrm flipV="1">
            <a:off x="6911080" y="2133064"/>
            <a:ext cx="600305" cy="7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8">
            <a:extLst>
              <a:ext uri="{FF2B5EF4-FFF2-40B4-BE49-F238E27FC236}">
                <a16:creationId xmlns:a16="http://schemas.microsoft.com/office/drawing/2014/main" id="{FCB43240-6D93-3AAB-E20D-64930AD8E8B4}"/>
              </a:ext>
            </a:extLst>
          </p:cNvPr>
          <p:cNvSpPr/>
          <p:nvPr/>
        </p:nvSpPr>
        <p:spPr>
          <a:xfrm>
            <a:off x="7514096" y="2423666"/>
            <a:ext cx="2196476" cy="44423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Radiation Dosage increases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D9F745D8-8A28-3E8B-E318-33B6092AD020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4" name="Rounded Rectangle 9">
            <a:extLst>
              <a:ext uri="{FF2B5EF4-FFF2-40B4-BE49-F238E27FC236}">
                <a16:creationId xmlns:a16="http://schemas.microsoft.com/office/drawing/2014/main" id="{412D4D03-61F8-D016-B296-A2FB744254C6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FE1E6A-FC40-E419-17F8-0E4BEC56A6AD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0" name="Rounded Rectangle 36">
            <a:extLst>
              <a:ext uri="{FF2B5EF4-FFF2-40B4-BE49-F238E27FC236}">
                <a16:creationId xmlns:a16="http://schemas.microsoft.com/office/drawing/2014/main" id="{FF8FBB9A-0577-5C99-0E3C-0EB05F5F84E6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21384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012EF1-8ED2-B612-1DE1-BE41DB0407E8}"/>
              </a:ext>
            </a:extLst>
          </p:cNvPr>
          <p:cNvSpPr/>
          <p:nvPr/>
        </p:nvSpPr>
        <p:spPr>
          <a:xfrm>
            <a:off x="4162261" y="255509"/>
            <a:ext cx="3249700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Meteorite Impact on Solar PV Array </a:t>
            </a:r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(Intensity Level 2, 3, 4, 5)</a:t>
            </a: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B881B03B-E0EF-98E1-D041-9E63C674A204}"/>
              </a:ext>
            </a:extLst>
          </p:cNvPr>
          <p:cNvSpPr/>
          <p:nvPr/>
        </p:nvSpPr>
        <p:spPr>
          <a:xfrm>
            <a:off x="4304659" y="1375690"/>
            <a:ext cx="1783576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Solar PV </a:t>
            </a:r>
          </a:p>
          <a:p>
            <a:pPr algn="ctr"/>
            <a:r>
              <a:rPr lang="en-US" sz="1300" b="1" i="1" dirty="0"/>
              <a:t>Array</a:t>
            </a:r>
          </a:p>
          <a:p>
            <a:pPr algn="ctr"/>
            <a:r>
              <a:rPr lang="en-US" sz="1300" b="1" i="1" dirty="0"/>
              <a:t>Damaged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B06BFFB8-A9C5-1AA5-63D9-7D2EAEADE348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rot="5400000">
            <a:off x="5236809" y="825387"/>
            <a:ext cx="509941" cy="5906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53">
            <a:extLst>
              <a:ext uri="{FF2B5EF4-FFF2-40B4-BE49-F238E27FC236}">
                <a16:creationId xmlns:a16="http://schemas.microsoft.com/office/drawing/2014/main" id="{AB813206-6231-5FAC-DB3C-69092A40498D}"/>
              </a:ext>
            </a:extLst>
          </p:cNvPr>
          <p:cNvSpPr/>
          <p:nvPr/>
        </p:nvSpPr>
        <p:spPr>
          <a:xfrm>
            <a:off x="4301766" y="2729207"/>
            <a:ext cx="1789516" cy="69979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10%, 20%, 25%, 30% decrease in generated power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6A6689-29C8-2CAB-E0D8-2865CE11EBFF}"/>
              </a:ext>
            </a:extLst>
          </p:cNvPr>
          <p:cNvSpPr txBox="1"/>
          <p:nvPr/>
        </p:nvSpPr>
        <p:spPr>
          <a:xfrm>
            <a:off x="4375877" y="2182863"/>
            <a:ext cx="15647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Not working / decrease in efficiency</a:t>
            </a:r>
          </a:p>
        </p:txBody>
      </p:sp>
      <p:cxnSp>
        <p:nvCxnSpPr>
          <p:cNvPr id="2" name="Elbow Connector 72">
            <a:extLst>
              <a:ext uri="{FF2B5EF4-FFF2-40B4-BE49-F238E27FC236}">
                <a16:creationId xmlns:a16="http://schemas.microsoft.com/office/drawing/2014/main" id="{C4BBB52B-5D74-B8F4-E3CD-B863C5C658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15582" y="2448265"/>
            <a:ext cx="561806" cy="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1DDF6D48-42E5-2B3F-B51E-EBDB585A007F}"/>
              </a:ext>
            </a:extLst>
          </p:cNvPr>
          <p:cNvSpPr/>
          <p:nvPr/>
        </p:nvSpPr>
        <p:spPr>
          <a:xfrm>
            <a:off x="6944184" y="1394806"/>
            <a:ext cx="1569813" cy="7534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EVA Required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5F7C5573-A907-506B-8C08-A296DB0C0082}"/>
              </a:ext>
            </a:extLst>
          </p:cNvPr>
          <p:cNvCxnSpPr>
            <a:cxnSpLocks/>
            <a:stCxn id="42" idx="3"/>
            <a:endCxn id="56" idx="1"/>
          </p:cNvCxnSpPr>
          <p:nvPr/>
        </p:nvCxnSpPr>
        <p:spPr>
          <a:xfrm flipV="1">
            <a:off x="6088235" y="1771545"/>
            <a:ext cx="85594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42">
            <a:extLst>
              <a:ext uri="{FF2B5EF4-FFF2-40B4-BE49-F238E27FC236}">
                <a16:creationId xmlns:a16="http://schemas.microsoft.com/office/drawing/2014/main" id="{F7623B6A-DEFD-9F0E-8DB6-FAE04EE67E57}"/>
              </a:ext>
            </a:extLst>
          </p:cNvPr>
          <p:cNvSpPr/>
          <p:nvPr/>
        </p:nvSpPr>
        <p:spPr>
          <a:xfrm>
            <a:off x="6946887" y="2182863"/>
            <a:ext cx="1564405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9C0816-8709-7A0E-9AA1-01081A242215}"/>
              </a:ext>
            </a:extLst>
          </p:cNvPr>
          <p:cNvSpPr txBox="1"/>
          <p:nvPr/>
        </p:nvSpPr>
        <p:spPr>
          <a:xfrm>
            <a:off x="1420160" y="1471462"/>
            <a:ext cx="251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Refer to the dust accumulation section if the meteorite/debris hits the ground and launches the lunar regolith in the air.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2DFA23C6-44BD-FD0B-6B93-60BE247C971F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5D248C06-5863-84A5-69AE-0B9E277B2FD7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E0E07DB1-7FA1-37B5-2181-5CC804FD5674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4" name="Rounded Rectangle 36">
            <a:extLst>
              <a:ext uri="{FF2B5EF4-FFF2-40B4-BE49-F238E27FC236}">
                <a16:creationId xmlns:a16="http://schemas.microsoft.com/office/drawing/2014/main" id="{F18FE35A-F0D7-23FA-C075-1C4ACCEB19B7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110940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53">
            <a:extLst>
              <a:ext uri="{FF2B5EF4-FFF2-40B4-BE49-F238E27FC236}">
                <a16:creationId xmlns:a16="http://schemas.microsoft.com/office/drawing/2014/main" id="{15A3AE53-A4B9-57FB-72AB-EF4D10A0FF14}"/>
              </a:ext>
            </a:extLst>
          </p:cNvPr>
          <p:cNvSpPr/>
          <p:nvPr/>
        </p:nvSpPr>
        <p:spPr>
          <a:xfrm>
            <a:off x="4166884" y="2333326"/>
            <a:ext cx="1776901" cy="6895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10%, 30%, 50%, 60% Power Generation Decreased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2D1ED10-DB5F-364F-A083-C3D5A75DB544}"/>
              </a:ext>
            </a:extLst>
          </p:cNvPr>
          <p:cNvSpPr/>
          <p:nvPr/>
        </p:nvSpPr>
        <p:spPr>
          <a:xfrm>
            <a:off x="4200124" y="361721"/>
            <a:ext cx="3487323" cy="52200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Meteorite Impact on Nuclear Radiator Panels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(Intensity Level 2, 3, 4, 5)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760D8DD-90EC-EE2E-7423-E70372734AFC}"/>
              </a:ext>
            </a:extLst>
          </p:cNvPr>
          <p:cNvSpPr/>
          <p:nvPr/>
        </p:nvSpPr>
        <p:spPr>
          <a:xfrm>
            <a:off x="4160209" y="1508244"/>
            <a:ext cx="1783576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Nuclear Radiator</a:t>
            </a:r>
          </a:p>
          <a:p>
            <a:pPr algn="ctr"/>
            <a:r>
              <a:rPr lang="en-US" sz="1300" b="1" i="1"/>
              <a:t>Panels Damaged</a:t>
            </a: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A3AC64B1-FF53-EEED-0242-C6070DE3159D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 rot="5400000">
            <a:off x="5185635" y="750092"/>
            <a:ext cx="624515" cy="8917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7C0987-2D0E-F840-82C4-0BBA5670C748}"/>
              </a:ext>
            </a:extLst>
          </p:cNvPr>
          <p:cNvSpPr/>
          <p:nvPr/>
        </p:nvSpPr>
        <p:spPr>
          <a:xfrm>
            <a:off x="7041525" y="1527360"/>
            <a:ext cx="1569813" cy="7534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EVA Required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FF21545-DBD3-BF4C-5C0D-3114D18A53F2}"/>
              </a:ext>
            </a:extLst>
          </p:cNvPr>
          <p:cNvCxnSpPr>
            <a:cxnSpLocks/>
            <a:stCxn id="67" idx="3"/>
            <a:endCxn id="15" idx="1"/>
          </p:cNvCxnSpPr>
          <p:nvPr/>
        </p:nvCxnSpPr>
        <p:spPr>
          <a:xfrm flipV="1">
            <a:off x="5943785" y="1904099"/>
            <a:ext cx="109774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1CCBC7F-6449-7B2D-3E48-0F43EC47D8EE}"/>
              </a:ext>
            </a:extLst>
          </p:cNvPr>
          <p:cNvSpPr/>
          <p:nvPr/>
        </p:nvSpPr>
        <p:spPr>
          <a:xfrm>
            <a:off x="7041525" y="2299955"/>
            <a:ext cx="1569813" cy="7534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Exposure to thermal radiation</a:t>
            </a:r>
          </a:p>
        </p:txBody>
      </p:sp>
      <p:cxnSp>
        <p:nvCxnSpPr>
          <p:cNvPr id="22" name="Elbow Connector 72">
            <a:extLst>
              <a:ext uri="{FF2B5EF4-FFF2-40B4-BE49-F238E27FC236}">
                <a16:creationId xmlns:a16="http://schemas.microsoft.com/office/drawing/2014/main" id="{F9865085-AFF8-CCEF-E094-CCA102EF4000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8611338" y="1903922"/>
            <a:ext cx="670862" cy="1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42">
            <a:extLst>
              <a:ext uri="{FF2B5EF4-FFF2-40B4-BE49-F238E27FC236}">
                <a16:creationId xmlns:a16="http://schemas.microsoft.com/office/drawing/2014/main" id="{3DD229D3-E634-BFCE-1F17-59B004DC53F0}"/>
              </a:ext>
            </a:extLst>
          </p:cNvPr>
          <p:cNvSpPr/>
          <p:nvPr/>
        </p:nvSpPr>
        <p:spPr>
          <a:xfrm>
            <a:off x="9282200" y="1508066"/>
            <a:ext cx="1853669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C1D554-EE33-8B42-BBDF-F6DD8CEFDE30}"/>
              </a:ext>
            </a:extLst>
          </p:cNvPr>
          <p:cNvSpPr txBox="1"/>
          <p:nvPr/>
        </p:nvSpPr>
        <p:spPr>
          <a:xfrm>
            <a:off x="1382591" y="1603839"/>
            <a:ext cx="251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Refer to the dust accumulation section if the meteorite/debris hits the ground and launches the lunar regolith in the air.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756C1794-7EBE-0A6F-47C3-F3D9A73C4F69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84E3CDD3-0010-6178-2D79-5DA70628FBEE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9BB82D95-9159-5242-955E-2C05826F1AD7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5" name="Rounded Rectangle 36">
            <a:extLst>
              <a:ext uri="{FF2B5EF4-FFF2-40B4-BE49-F238E27FC236}">
                <a16:creationId xmlns:a16="http://schemas.microsoft.com/office/drawing/2014/main" id="{C8D27619-2DE4-68AE-C511-0527C4A2B8A3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106795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2CA0D9-18DA-3FE8-6274-A8F19926DA13}"/>
              </a:ext>
            </a:extLst>
          </p:cNvPr>
          <p:cNvSpPr/>
          <p:nvPr/>
        </p:nvSpPr>
        <p:spPr>
          <a:xfrm>
            <a:off x="3972849" y="262824"/>
            <a:ext cx="4246302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Meteorite Impact on ECLSS Radiator Panels</a:t>
            </a:r>
          </a:p>
          <a:p>
            <a:pPr algn="ctr"/>
            <a:r>
              <a:rPr lang="en-US" sz="1300" b="1">
                <a:solidFill>
                  <a:schemeClr val="bg1"/>
                </a:solidFill>
              </a:rPr>
              <a:t>(Intensity Level 2, 3, 4, 5)</a:t>
            </a: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</p:txBody>
      </p:sp>
      <p:cxnSp>
        <p:nvCxnSpPr>
          <p:cNvPr id="39" name="Elbow Connector 72">
            <a:extLst>
              <a:ext uri="{FF2B5EF4-FFF2-40B4-BE49-F238E27FC236}">
                <a16:creationId xmlns:a16="http://schemas.microsoft.com/office/drawing/2014/main" id="{E8B0D57C-6B79-7281-0984-72F9C254D1C0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rot="5400000">
            <a:off x="5057783" y="190977"/>
            <a:ext cx="356131" cy="17203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B7B4727D-6B48-B458-43A6-151F341A9963}"/>
              </a:ext>
            </a:extLst>
          </p:cNvPr>
          <p:cNvSpPr/>
          <p:nvPr/>
        </p:nvSpPr>
        <p:spPr>
          <a:xfrm>
            <a:off x="2682268" y="1229195"/>
            <a:ext cx="3386853" cy="81219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ECLSS Radiator Panels Paint Degradation (20%, 40%, 60%, 80% of them)</a:t>
            </a:r>
          </a:p>
        </p:txBody>
      </p:sp>
      <p:sp>
        <p:nvSpPr>
          <p:cNvPr id="14" name="Rounded Rectangle 39">
            <a:extLst>
              <a:ext uri="{FF2B5EF4-FFF2-40B4-BE49-F238E27FC236}">
                <a16:creationId xmlns:a16="http://schemas.microsoft.com/office/drawing/2014/main" id="{9853E342-FB74-7577-8482-BBD8A216C915}"/>
              </a:ext>
            </a:extLst>
          </p:cNvPr>
          <p:cNvSpPr/>
          <p:nvPr/>
        </p:nvSpPr>
        <p:spPr>
          <a:xfrm>
            <a:off x="2868051" y="2082758"/>
            <a:ext cx="2827296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Secondary loop temperature increase</a:t>
            </a:r>
          </a:p>
        </p:txBody>
      </p:sp>
      <p:sp>
        <p:nvSpPr>
          <p:cNvPr id="15" name="Rounded Rectangle 64">
            <a:extLst>
              <a:ext uri="{FF2B5EF4-FFF2-40B4-BE49-F238E27FC236}">
                <a16:creationId xmlns:a16="http://schemas.microsoft.com/office/drawing/2014/main" id="{34D4466D-23BF-4886-CC04-F916BC13DA87}"/>
              </a:ext>
            </a:extLst>
          </p:cNvPr>
          <p:cNvSpPr/>
          <p:nvPr/>
        </p:nvSpPr>
        <p:spPr>
          <a:xfrm>
            <a:off x="2868051" y="3271458"/>
            <a:ext cx="2827296" cy="51399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consumption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890BA-8897-5975-C8D4-599E426F1477}"/>
              </a:ext>
            </a:extLst>
          </p:cNvPr>
          <p:cNvSpPr txBox="1"/>
          <p:nvPr/>
        </p:nvSpPr>
        <p:spPr>
          <a:xfrm>
            <a:off x="3472314" y="2840929"/>
            <a:ext cx="160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Fall in cooling efficiency</a:t>
            </a:r>
          </a:p>
        </p:txBody>
      </p:sp>
      <p:cxnSp>
        <p:nvCxnSpPr>
          <p:cNvPr id="17" name="Elbow Connector 72">
            <a:extLst>
              <a:ext uri="{FF2B5EF4-FFF2-40B4-BE49-F238E27FC236}">
                <a16:creationId xmlns:a16="http://schemas.microsoft.com/office/drawing/2014/main" id="{2F3D4337-38C5-0D59-1417-E5EA23BADF0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4036059" y="3025818"/>
            <a:ext cx="49128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5654766-7102-B894-DAAF-4E057C76702E}"/>
              </a:ext>
            </a:extLst>
          </p:cNvPr>
          <p:cNvSpPr/>
          <p:nvPr/>
        </p:nvSpPr>
        <p:spPr>
          <a:xfrm>
            <a:off x="7083986" y="1258554"/>
            <a:ext cx="1569813" cy="7534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EVA Required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1CED723-73CC-FAF2-F74C-BF112F82B024}"/>
              </a:ext>
            </a:extLst>
          </p:cNvPr>
          <p:cNvCxnSpPr>
            <a:cxnSpLocks/>
            <a:stCxn id="40" idx="3"/>
            <a:endCxn id="29" idx="1"/>
          </p:cNvCxnSpPr>
          <p:nvPr/>
        </p:nvCxnSpPr>
        <p:spPr>
          <a:xfrm flipV="1">
            <a:off x="6069121" y="1635293"/>
            <a:ext cx="101486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42">
            <a:extLst>
              <a:ext uri="{FF2B5EF4-FFF2-40B4-BE49-F238E27FC236}">
                <a16:creationId xmlns:a16="http://schemas.microsoft.com/office/drawing/2014/main" id="{73C2E21C-363F-CD99-84C0-D96A928ACEDD}"/>
              </a:ext>
            </a:extLst>
          </p:cNvPr>
          <p:cNvSpPr/>
          <p:nvPr/>
        </p:nvSpPr>
        <p:spPr>
          <a:xfrm>
            <a:off x="7089394" y="2029174"/>
            <a:ext cx="1564405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C9529A-D3BC-77D1-2B4C-FEBDF57FFC69}"/>
              </a:ext>
            </a:extLst>
          </p:cNvPr>
          <p:cNvSpPr txBox="1"/>
          <p:nvPr/>
        </p:nvSpPr>
        <p:spPr>
          <a:xfrm>
            <a:off x="164743" y="1335210"/>
            <a:ext cx="251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Refer to the dust accumulation section if the meteorite/debris hits the ground and launches the lunar regolith in the air.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EB7479C6-958A-788A-1911-70F49348FE57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1BEAE12D-8157-A28B-8EEC-44617EBCDB29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B91875EF-BCC4-08AD-74A8-2B02B3A5D88F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5" name="Rounded Rectangle 36">
            <a:extLst>
              <a:ext uri="{FF2B5EF4-FFF2-40B4-BE49-F238E27FC236}">
                <a16:creationId xmlns:a16="http://schemas.microsoft.com/office/drawing/2014/main" id="{CEFD7D4A-6890-7A7F-BF38-326364A977A9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2591845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65A7618-86BD-EDB3-6FE6-3FDA8F704BBC}"/>
              </a:ext>
            </a:extLst>
          </p:cNvPr>
          <p:cNvSpPr/>
          <p:nvPr/>
        </p:nvSpPr>
        <p:spPr>
          <a:xfrm>
            <a:off x="4112812" y="297926"/>
            <a:ext cx="3217950" cy="5467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Meteorite Impact on the Dome </a:t>
            </a:r>
          </a:p>
          <a:p>
            <a:pPr algn="ctr"/>
            <a:r>
              <a:rPr lang="en-US" sz="1300" b="1">
                <a:solidFill>
                  <a:schemeClr val="bg1"/>
                </a:solidFill>
              </a:rPr>
              <a:t>(Intensity Level 2, 3)</a:t>
            </a: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392CBF-C701-6B84-2BA9-F8B729B2524F}"/>
              </a:ext>
            </a:extLst>
          </p:cNvPr>
          <p:cNvSpPr/>
          <p:nvPr/>
        </p:nvSpPr>
        <p:spPr>
          <a:xfrm>
            <a:off x="4829999" y="1361273"/>
            <a:ext cx="1783576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Structural Protective Layer Damaged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1D02826-317D-0B78-208B-9B56930878E5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rot="5400000">
            <a:off x="5463484" y="1102969"/>
            <a:ext cx="516607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D6B3A4-AED1-52FA-4F1A-161C4B2B3842}"/>
              </a:ext>
            </a:extLst>
          </p:cNvPr>
          <p:cNvSpPr txBox="1"/>
          <p:nvPr/>
        </p:nvSpPr>
        <p:spPr>
          <a:xfrm>
            <a:off x="2234535" y="1552820"/>
            <a:ext cx="24175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Refer to the dust accumulation section if the meteorite hits the ground and launches the lunar regolith in the air.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D12DC4-4EEC-CCD7-B782-180B05A0500E}"/>
              </a:ext>
            </a:extLst>
          </p:cNvPr>
          <p:cNvSpPr/>
          <p:nvPr/>
        </p:nvSpPr>
        <p:spPr>
          <a:xfrm>
            <a:off x="7786096" y="1367623"/>
            <a:ext cx="1569813" cy="7534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EVA Required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6CAC93A-7583-47BA-E370-FF94446AE72F}"/>
              </a:ext>
            </a:extLst>
          </p:cNvPr>
          <p:cNvCxnSpPr>
            <a:cxnSpLocks/>
            <a:stCxn id="31" idx="3"/>
            <a:endCxn id="16" idx="1"/>
          </p:cNvCxnSpPr>
          <p:nvPr/>
        </p:nvCxnSpPr>
        <p:spPr>
          <a:xfrm flipV="1">
            <a:off x="6613575" y="1744362"/>
            <a:ext cx="1172521" cy="12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42">
            <a:extLst>
              <a:ext uri="{FF2B5EF4-FFF2-40B4-BE49-F238E27FC236}">
                <a16:creationId xmlns:a16="http://schemas.microsoft.com/office/drawing/2014/main" id="{85ECC0A4-00BA-550D-BE95-01E219FCF08F}"/>
              </a:ext>
            </a:extLst>
          </p:cNvPr>
          <p:cNvSpPr/>
          <p:nvPr/>
        </p:nvSpPr>
        <p:spPr>
          <a:xfrm>
            <a:off x="7791504" y="2138243"/>
            <a:ext cx="1564405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A80D40B1-7FDE-515D-E45C-C7A584ACCB2E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40B0C90F-038B-C130-E771-0FD6E56D991D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48A9F357-B24C-18FA-D195-C7079870258E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5" name="Rounded Rectangle 36">
            <a:extLst>
              <a:ext uri="{FF2B5EF4-FFF2-40B4-BE49-F238E27FC236}">
                <a16:creationId xmlns:a16="http://schemas.microsoft.com/office/drawing/2014/main" id="{3389A0E9-3825-D979-2EAE-D701F05FCD2F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42224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64">
            <a:extLst>
              <a:ext uri="{FF2B5EF4-FFF2-40B4-BE49-F238E27FC236}">
                <a16:creationId xmlns:a16="http://schemas.microsoft.com/office/drawing/2014/main" id="{FD0C7316-DD91-4F1A-85C6-109C31BAAEC8}"/>
              </a:ext>
            </a:extLst>
          </p:cNvPr>
          <p:cNvSpPr/>
          <p:nvPr/>
        </p:nvSpPr>
        <p:spPr>
          <a:xfrm>
            <a:off x="4972814" y="4513373"/>
            <a:ext cx="1695576" cy="452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25" name="Rounded Rectangle 53">
            <a:extLst>
              <a:ext uri="{FF2B5EF4-FFF2-40B4-BE49-F238E27FC236}">
                <a16:creationId xmlns:a16="http://schemas.microsoft.com/office/drawing/2014/main" id="{EC9DBAE3-5EA3-4EB9-82A7-BEEA6872BCC7}"/>
              </a:ext>
            </a:extLst>
          </p:cNvPr>
          <p:cNvSpPr/>
          <p:nvPr/>
        </p:nvSpPr>
        <p:spPr>
          <a:xfrm>
            <a:off x="4922882" y="2108592"/>
            <a:ext cx="1762667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ST is breached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2A3E397-838F-B6AF-763D-A44966AA1141}"/>
              </a:ext>
            </a:extLst>
          </p:cNvPr>
          <p:cNvSpPr/>
          <p:nvPr/>
        </p:nvSpPr>
        <p:spPr>
          <a:xfrm>
            <a:off x="4149388" y="244078"/>
            <a:ext cx="3249700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Meteorite Impact on the Dome</a:t>
            </a: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300" b="1">
                <a:solidFill>
                  <a:schemeClr val="bg1"/>
                </a:solidFill>
                <a:ea typeface="Calibri"/>
                <a:cs typeface="Calibri"/>
              </a:rPr>
              <a:t>(Intensity Level 4, 5)</a:t>
            </a:r>
            <a:endParaRPr lang="en-US" sz="13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0DC20B5-786B-9ABC-90B0-071471B71589}"/>
              </a:ext>
            </a:extLst>
          </p:cNvPr>
          <p:cNvSpPr/>
          <p:nvPr/>
        </p:nvSpPr>
        <p:spPr>
          <a:xfrm>
            <a:off x="4922768" y="1266562"/>
            <a:ext cx="1783576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Structural Protective Layer Breached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AF86C14-7764-AA05-EFFD-02DEFAF7EDE9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16200000" flipH="1">
            <a:off x="5588275" y="1040281"/>
            <a:ext cx="412244" cy="4031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36">
            <a:extLst>
              <a:ext uri="{FF2B5EF4-FFF2-40B4-BE49-F238E27FC236}">
                <a16:creationId xmlns:a16="http://schemas.microsoft.com/office/drawing/2014/main" id="{93B165A5-191E-2D75-1BBF-A01C09228F7C}"/>
              </a:ext>
            </a:extLst>
          </p:cNvPr>
          <p:cNvSpPr/>
          <p:nvPr/>
        </p:nvSpPr>
        <p:spPr>
          <a:xfrm>
            <a:off x="6757641" y="3977380"/>
            <a:ext cx="1981326" cy="78146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Habitat agricultural system below nominal temperature</a:t>
            </a:r>
          </a:p>
        </p:txBody>
      </p:sp>
      <p:cxnSp>
        <p:nvCxnSpPr>
          <p:cNvPr id="78" name="Elbow Connector 72">
            <a:extLst>
              <a:ext uri="{FF2B5EF4-FFF2-40B4-BE49-F238E27FC236}">
                <a16:creationId xmlns:a16="http://schemas.microsoft.com/office/drawing/2014/main" id="{8854A1F5-DB1B-5A7E-A849-A08BB2024B8D}"/>
              </a:ext>
            </a:extLst>
          </p:cNvPr>
          <p:cNvCxnSpPr>
            <a:cxnSpLocks/>
            <a:stCxn id="83" idx="3"/>
            <a:endCxn id="76" idx="0"/>
          </p:cNvCxnSpPr>
          <p:nvPr/>
        </p:nvCxnSpPr>
        <p:spPr>
          <a:xfrm>
            <a:off x="6668389" y="3621308"/>
            <a:ext cx="1079915" cy="3560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36">
            <a:extLst>
              <a:ext uri="{FF2B5EF4-FFF2-40B4-BE49-F238E27FC236}">
                <a16:creationId xmlns:a16="http://schemas.microsoft.com/office/drawing/2014/main" id="{691E9D79-A2ED-01DC-60E4-CBBD3866633C}"/>
              </a:ext>
            </a:extLst>
          </p:cNvPr>
          <p:cNvSpPr/>
          <p:nvPr/>
        </p:nvSpPr>
        <p:spPr>
          <a:xfrm>
            <a:off x="4961534" y="3259206"/>
            <a:ext cx="1706855" cy="72420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IE Pressure/ Temperature Drop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F5767AF-FD2D-5AD4-2772-D84CDFEEA12F}"/>
              </a:ext>
            </a:extLst>
          </p:cNvPr>
          <p:cNvSpPr/>
          <p:nvPr/>
        </p:nvSpPr>
        <p:spPr>
          <a:xfrm>
            <a:off x="4981387" y="4012037"/>
            <a:ext cx="1687002" cy="4521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compensation</a:t>
            </a:r>
          </a:p>
        </p:txBody>
      </p:sp>
      <p:sp>
        <p:nvSpPr>
          <p:cNvPr id="5" name="Rounded Rectangle 36">
            <a:extLst>
              <a:ext uri="{FF2B5EF4-FFF2-40B4-BE49-F238E27FC236}">
                <a16:creationId xmlns:a16="http://schemas.microsoft.com/office/drawing/2014/main" id="{11AE882A-E7CA-8BB9-FF8A-25FE8EFCD224}"/>
              </a:ext>
            </a:extLst>
          </p:cNvPr>
          <p:cNvSpPr/>
          <p:nvPr/>
        </p:nvSpPr>
        <p:spPr>
          <a:xfrm>
            <a:off x="1217914" y="4578778"/>
            <a:ext cx="311563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sp>
        <p:nvSpPr>
          <p:cNvPr id="6" name="Rounded Rectangle 36">
            <a:extLst>
              <a:ext uri="{FF2B5EF4-FFF2-40B4-BE49-F238E27FC236}">
                <a16:creationId xmlns:a16="http://schemas.microsoft.com/office/drawing/2014/main" id="{D510C11E-81E6-BAFB-3A51-0D8819BED929}"/>
              </a:ext>
            </a:extLst>
          </p:cNvPr>
          <p:cNvSpPr/>
          <p:nvPr/>
        </p:nvSpPr>
        <p:spPr>
          <a:xfrm>
            <a:off x="1217914" y="4099045"/>
            <a:ext cx="3115630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9AAE73-B80B-630B-BD3B-FE7C2802D904}"/>
              </a:ext>
            </a:extLst>
          </p:cNvPr>
          <p:cNvSpPr/>
          <p:nvPr/>
        </p:nvSpPr>
        <p:spPr>
          <a:xfrm>
            <a:off x="1217914" y="3621309"/>
            <a:ext cx="3115630" cy="448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cxnSp>
        <p:nvCxnSpPr>
          <p:cNvPr id="8" name="Elbow Connector 72">
            <a:extLst>
              <a:ext uri="{FF2B5EF4-FFF2-40B4-BE49-F238E27FC236}">
                <a16:creationId xmlns:a16="http://schemas.microsoft.com/office/drawing/2014/main" id="{F65A6326-9553-AA53-CDE5-42243A0F6D05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rot="10800000">
            <a:off x="4333544" y="3845801"/>
            <a:ext cx="639270" cy="8936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49957B-6E7D-94EE-F015-9CA946677430}"/>
              </a:ext>
            </a:extLst>
          </p:cNvPr>
          <p:cNvSpPr txBox="1"/>
          <p:nvPr/>
        </p:nvSpPr>
        <p:spPr>
          <a:xfrm>
            <a:off x="4812092" y="2801977"/>
            <a:ext cx="2030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Reduced atmospheric insulation and increased thermal load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7339E56-2CE1-28B1-E2C7-4AD921CE4C63}"/>
              </a:ext>
            </a:extLst>
          </p:cNvPr>
          <p:cNvCxnSpPr>
            <a:cxnSpLocks/>
            <a:stCxn id="25" idx="2"/>
            <a:endCxn id="83" idx="0"/>
          </p:cNvCxnSpPr>
          <p:nvPr/>
        </p:nvCxnSpPr>
        <p:spPr>
          <a:xfrm rot="16200000" flipH="1">
            <a:off x="5582992" y="3027236"/>
            <a:ext cx="453194" cy="107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DED34E-185C-5826-F048-E3B95E8A01E2}"/>
              </a:ext>
            </a:extLst>
          </p:cNvPr>
          <p:cNvSpPr txBox="1"/>
          <p:nvPr/>
        </p:nvSpPr>
        <p:spPr>
          <a:xfrm>
            <a:off x="1816017" y="1362335"/>
            <a:ext cx="251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Refer to the dust accumulation section if the meteorite/debris hits the ground and launches the lunar regolith in the air.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5A7FEC3-0560-15AF-C51B-A842CEBC966D}"/>
              </a:ext>
            </a:extLst>
          </p:cNvPr>
          <p:cNvSpPr/>
          <p:nvPr/>
        </p:nvSpPr>
        <p:spPr>
          <a:xfrm>
            <a:off x="7993214" y="1279065"/>
            <a:ext cx="1569813" cy="7534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EVA Required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E0CAB158-5888-F9F1-5921-C701B97F46C7}"/>
              </a:ext>
            </a:extLst>
          </p:cNvPr>
          <p:cNvCxnSpPr>
            <a:cxnSpLocks/>
            <a:stCxn id="25" idx="3"/>
            <a:endCxn id="21" idx="1"/>
          </p:cNvCxnSpPr>
          <p:nvPr/>
        </p:nvCxnSpPr>
        <p:spPr>
          <a:xfrm flipV="1">
            <a:off x="6685549" y="1655804"/>
            <a:ext cx="1307665" cy="8014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42">
            <a:extLst>
              <a:ext uri="{FF2B5EF4-FFF2-40B4-BE49-F238E27FC236}">
                <a16:creationId xmlns:a16="http://schemas.microsoft.com/office/drawing/2014/main" id="{B3F9FA86-A253-4995-D424-6BC368138E50}"/>
              </a:ext>
            </a:extLst>
          </p:cNvPr>
          <p:cNvSpPr/>
          <p:nvPr/>
        </p:nvSpPr>
        <p:spPr>
          <a:xfrm>
            <a:off x="7998622" y="2049685"/>
            <a:ext cx="1564405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8A39693F-BD58-8199-62FD-E3F88EDA90BA}"/>
              </a:ext>
            </a:extLst>
          </p:cNvPr>
          <p:cNvCxnSpPr>
            <a:cxnSpLocks/>
            <a:stCxn id="5" idx="2"/>
            <a:endCxn id="24" idx="3"/>
          </p:cNvCxnSpPr>
          <p:nvPr/>
        </p:nvCxnSpPr>
        <p:spPr>
          <a:xfrm rot="5400000" flipH="1" flipV="1">
            <a:off x="4892546" y="328724"/>
            <a:ext cx="2553664" cy="6787298"/>
          </a:xfrm>
          <a:prstGeom prst="bentConnector4">
            <a:avLst>
              <a:gd name="adj1" fmla="val -8952"/>
              <a:gd name="adj2" fmla="val 1033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5F16B76A-B47E-D8CF-E66A-7AE24DF890CD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AA2397E2-04B5-67EF-30F1-5114849B2DE0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18C1BB97-A16F-F62A-969D-80FCCC5D6952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82D43F40-3D8C-22FE-5484-FB4209F6DB11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169793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Elbow Connector 72">
            <a:extLst>
              <a:ext uri="{FF2B5EF4-FFF2-40B4-BE49-F238E27FC236}">
                <a16:creationId xmlns:a16="http://schemas.microsoft.com/office/drawing/2014/main" id="{A71F1115-7A42-20E5-5758-2BDCCBDCCC7B}"/>
              </a:ext>
            </a:extLst>
          </p:cNvPr>
          <p:cNvCxnSpPr>
            <a:cxnSpLocks/>
            <a:stCxn id="117" idx="2"/>
            <a:endCxn id="3" idx="0"/>
          </p:cNvCxnSpPr>
          <p:nvPr/>
        </p:nvCxnSpPr>
        <p:spPr>
          <a:xfrm rot="16200000" flipH="1">
            <a:off x="6465453" y="3296084"/>
            <a:ext cx="436387" cy="25819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012EF1-8ED2-B612-1DE1-BE41DB0407E8}"/>
              </a:ext>
            </a:extLst>
          </p:cNvPr>
          <p:cNvSpPr/>
          <p:nvPr/>
        </p:nvSpPr>
        <p:spPr>
          <a:xfrm>
            <a:off x="3900797" y="262690"/>
            <a:ext cx="3901518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Meteorite Impact on the Dome Above ECLSS (Intensity Level 4, 5)</a:t>
            </a: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26CA854-0A02-665C-E72A-AB8E842E0241}"/>
              </a:ext>
            </a:extLst>
          </p:cNvPr>
          <p:cNvSpPr/>
          <p:nvPr/>
        </p:nvSpPr>
        <p:spPr>
          <a:xfrm>
            <a:off x="5799792" y="2110395"/>
            <a:ext cx="761426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30% 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Condenser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C4204EC-0B9F-5334-0F0E-37F1AA66AE9C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 rot="16200000" flipH="1">
            <a:off x="6585158" y="139328"/>
            <a:ext cx="383530" cy="18507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42">
            <a:extLst>
              <a:ext uri="{FF2B5EF4-FFF2-40B4-BE49-F238E27FC236}">
                <a16:creationId xmlns:a16="http://schemas.microsoft.com/office/drawing/2014/main" id="{CAA0A845-61AA-F11A-C0B1-630EC953B086}"/>
              </a:ext>
            </a:extLst>
          </p:cNvPr>
          <p:cNvSpPr/>
          <p:nvPr/>
        </p:nvSpPr>
        <p:spPr>
          <a:xfrm>
            <a:off x="5035655" y="2094520"/>
            <a:ext cx="714898" cy="1216930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0%, 100% Pressure supply valve stuck</a:t>
            </a:r>
          </a:p>
        </p:txBody>
      </p:sp>
      <p:sp>
        <p:nvSpPr>
          <p:cNvPr id="38" name="Rounded Rectangle 42">
            <a:extLst>
              <a:ext uri="{FF2B5EF4-FFF2-40B4-BE49-F238E27FC236}">
                <a16:creationId xmlns:a16="http://schemas.microsoft.com/office/drawing/2014/main" id="{56816778-3177-E2A3-1750-EEC2DCD5C696}"/>
              </a:ext>
            </a:extLst>
          </p:cNvPr>
          <p:cNvSpPr/>
          <p:nvPr/>
        </p:nvSpPr>
        <p:spPr>
          <a:xfrm>
            <a:off x="6575291" y="2100129"/>
            <a:ext cx="761426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30% 40% Compressor degradation</a:t>
            </a:r>
          </a:p>
        </p:txBody>
      </p:sp>
      <p:sp>
        <p:nvSpPr>
          <p:cNvPr id="44" name="Rounded Rectangle 42">
            <a:extLst>
              <a:ext uri="{FF2B5EF4-FFF2-40B4-BE49-F238E27FC236}">
                <a16:creationId xmlns:a16="http://schemas.microsoft.com/office/drawing/2014/main" id="{F05796DB-C96C-F29B-D678-B5FDF5C0354C}"/>
              </a:ext>
            </a:extLst>
          </p:cNvPr>
          <p:cNvSpPr/>
          <p:nvPr/>
        </p:nvSpPr>
        <p:spPr>
          <a:xfrm>
            <a:off x="7385955" y="2105164"/>
            <a:ext cx="714898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30% 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Evaporator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deformation</a:t>
            </a:r>
          </a:p>
        </p:txBody>
      </p:sp>
      <p:sp>
        <p:nvSpPr>
          <p:cNvPr id="45" name="Rounded Rectangle 42">
            <a:extLst>
              <a:ext uri="{FF2B5EF4-FFF2-40B4-BE49-F238E27FC236}">
                <a16:creationId xmlns:a16="http://schemas.microsoft.com/office/drawing/2014/main" id="{4DA54D5D-D4A0-BE6C-F333-45D70D74B404}"/>
              </a:ext>
            </a:extLst>
          </p:cNvPr>
          <p:cNvSpPr/>
          <p:nvPr/>
        </p:nvSpPr>
        <p:spPr>
          <a:xfrm>
            <a:off x="8132287" y="2102743"/>
            <a:ext cx="714898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30% 40% heater degradation</a:t>
            </a:r>
          </a:p>
        </p:txBody>
      </p: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BBCC07B7-CFE4-1649-7B98-BD51AB8F3D40}"/>
              </a:ext>
            </a:extLst>
          </p:cNvPr>
          <p:cNvSpPr/>
          <p:nvPr/>
        </p:nvSpPr>
        <p:spPr>
          <a:xfrm>
            <a:off x="4982242" y="1256460"/>
            <a:ext cx="5440095" cy="80243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is damaged directly</a:t>
            </a:r>
          </a:p>
        </p:txBody>
      </p:sp>
      <p:sp>
        <p:nvSpPr>
          <p:cNvPr id="8" name="Rounded Rectangle 42">
            <a:extLst>
              <a:ext uri="{FF2B5EF4-FFF2-40B4-BE49-F238E27FC236}">
                <a16:creationId xmlns:a16="http://schemas.microsoft.com/office/drawing/2014/main" id="{4AE9A6D8-3F66-A850-03E8-27F05F4CE623}"/>
              </a:ext>
            </a:extLst>
          </p:cNvPr>
          <p:cNvSpPr/>
          <p:nvPr/>
        </p:nvSpPr>
        <p:spPr>
          <a:xfrm>
            <a:off x="8896408" y="2102743"/>
            <a:ext cx="714898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30% 40%</a:t>
            </a:r>
          </a:p>
          <a:p>
            <a:pPr algn="ctr"/>
            <a:r>
              <a:rPr lang="en-US" sz="900" b="1" i="1">
                <a:solidFill>
                  <a:schemeClr val="tx1"/>
                </a:solidFill>
              </a:rPr>
              <a:t>Air storage tank leak</a:t>
            </a:r>
          </a:p>
        </p:txBody>
      </p:sp>
      <p:sp>
        <p:nvSpPr>
          <p:cNvPr id="10" name="Rounded Rectangle 42">
            <a:extLst>
              <a:ext uri="{FF2B5EF4-FFF2-40B4-BE49-F238E27FC236}">
                <a16:creationId xmlns:a16="http://schemas.microsoft.com/office/drawing/2014/main" id="{B51B8464-CEA5-BB56-1140-235F9774AB61}"/>
              </a:ext>
            </a:extLst>
          </p:cNvPr>
          <p:cNvSpPr/>
          <p:nvPr/>
        </p:nvSpPr>
        <p:spPr>
          <a:xfrm>
            <a:off x="9658615" y="2089213"/>
            <a:ext cx="714898" cy="1232038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30% 40% fan degradation</a:t>
            </a:r>
          </a:p>
        </p:txBody>
      </p:sp>
      <p:sp>
        <p:nvSpPr>
          <p:cNvPr id="16" name="Rounded Rectangle 64">
            <a:extLst>
              <a:ext uri="{FF2B5EF4-FFF2-40B4-BE49-F238E27FC236}">
                <a16:creationId xmlns:a16="http://schemas.microsoft.com/office/drawing/2014/main" id="{59A6898F-C566-5666-9633-40C09D14A0D5}"/>
              </a:ext>
            </a:extLst>
          </p:cNvPr>
          <p:cNvSpPr/>
          <p:nvPr/>
        </p:nvSpPr>
        <p:spPr>
          <a:xfrm>
            <a:off x="3377858" y="4540337"/>
            <a:ext cx="1563322" cy="452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17" name="Rounded Rectangle 53">
            <a:extLst>
              <a:ext uri="{FF2B5EF4-FFF2-40B4-BE49-F238E27FC236}">
                <a16:creationId xmlns:a16="http://schemas.microsoft.com/office/drawing/2014/main" id="{3FA445A5-B840-B79F-0300-C0EF99D6C5ED}"/>
              </a:ext>
            </a:extLst>
          </p:cNvPr>
          <p:cNvSpPr/>
          <p:nvPr/>
        </p:nvSpPr>
        <p:spPr>
          <a:xfrm>
            <a:off x="3333975" y="2109183"/>
            <a:ext cx="1566749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tx1"/>
                </a:solidFill>
              </a:rPr>
              <a:t>ST is breached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086BEF6-1B75-F769-A331-A147E134FDE0}"/>
              </a:ext>
            </a:extLst>
          </p:cNvPr>
          <p:cNvSpPr/>
          <p:nvPr/>
        </p:nvSpPr>
        <p:spPr>
          <a:xfrm>
            <a:off x="3363239" y="1267186"/>
            <a:ext cx="1585334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Structural Protective Layer Breached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86436ECB-3FC4-2823-8145-DF8180F3B36C}"/>
              </a:ext>
            </a:extLst>
          </p:cNvPr>
          <p:cNvCxnSpPr>
            <a:cxnSpLocks/>
            <a:stCxn id="29" idx="2"/>
            <a:endCxn id="18" idx="0"/>
          </p:cNvCxnSpPr>
          <p:nvPr/>
        </p:nvCxnSpPr>
        <p:spPr>
          <a:xfrm rot="5400000">
            <a:off x="4806603" y="222233"/>
            <a:ext cx="394256" cy="169565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36">
            <a:extLst>
              <a:ext uri="{FF2B5EF4-FFF2-40B4-BE49-F238E27FC236}">
                <a16:creationId xmlns:a16="http://schemas.microsoft.com/office/drawing/2014/main" id="{C4785C31-7AFF-E886-3C71-A8563ACAD5DA}"/>
              </a:ext>
            </a:extLst>
          </p:cNvPr>
          <p:cNvSpPr/>
          <p:nvPr/>
        </p:nvSpPr>
        <p:spPr>
          <a:xfrm>
            <a:off x="5698194" y="4602864"/>
            <a:ext cx="964622" cy="70259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00" b="1" i="1">
                <a:solidFill>
                  <a:schemeClr val="bg1"/>
                </a:solidFill>
              </a:rPr>
              <a:t>Increased condensation on equipment</a:t>
            </a:r>
            <a:endParaRPr lang="en-US" sz="1000" b="1" i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0EC90362-13D8-0D47-A54B-08223DCA289D}"/>
              </a:ext>
            </a:extLst>
          </p:cNvPr>
          <p:cNvSpPr/>
          <p:nvPr/>
        </p:nvSpPr>
        <p:spPr>
          <a:xfrm>
            <a:off x="5815667" y="3357339"/>
            <a:ext cx="761426" cy="1227196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Humidity control system performance decreased</a:t>
            </a:r>
          </a:p>
        </p:txBody>
      </p:sp>
      <p:sp>
        <p:nvSpPr>
          <p:cNvPr id="114" name="Rounded Rectangle 36">
            <a:extLst>
              <a:ext uri="{FF2B5EF4-FFF2-40B4-BE49-F238E27FC236}">
                <a16:creationId xmlns:a16="http://schemas.microsoft.com/office/drawing/2014/main" id="{F266CE4E-10E3-6F42-A60E-E8A00AA978E3}"/>
              </a:ext>
            </a:extLst>
          </p:cNvPr>
          <p:cNvSpPr/>
          <p:nvPr/>
        </p:nvSpPr>
        <p:spPr>
          <a:xfrm>
            <a:off x="3321796" y="3246734"/>
            <a:ext cx="1607000" cy="72420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IE Pressure/ Temperature Drop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B1C603FF-E80A-5CF7-B08F-87E3BBDB0BE1}"/>
              </a:ext>
            </a:extLst>
          </p:cNvPr>
          <p:cNvSpPr/>
          <p:nvPr/>
        </p:nvSpPr>
        <p:spPr>
          <a:xfrm>
            <a:off x="3308251" y="4029585"/>
            <a:ext cx="1620545" cy="4521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ECLSS compensation</a:t>
            </a:r>
          </a:p>
        </p:txBody>
      </p:sp>
      <p:sp>
        <p:nvSpPr>
          <p:cNvPr id="117" name="Rounded Rectangle 36">
            <a:extLst>
              <a:ext uri="{FF2B5EF4-FFF2-40B4-BE49-F238E27FC236}">
                <a16:creationId xmlns:a16="http://schemas.microsoft.com/office/drawing/2014/main" id="{F574716E-C76B-BF9B-DA40-FBE32F9005CD}"/>
              </a:ext>
            </a:extLst>
          </p:cNvPr>
          <p:cNvSpPr/>
          <p:nvPr/>
        </p:nvSpPr>
        <p:spPr>
          <a:xfrm>
            <a:off x="5007947" y="3341114"/>
            <a:ext cx="769469" cy="1027742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 i="1">
                <a:solidFill>
                  <a:schemeClr val="bg1"/>
                </a:solidFill>
              </a:rPr>
              <a:t>Internal pressure too low/ high</a:t>
            </a:r>
            <a:endParaRPr lang="en-US" sz="1100" b="1" i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5A0ADE32-A3CD-E806-A9AA-019B70923D48}"/>
              </a:ext>
            </a:extLst>
          </p:cNvPr>
          <p:cNvSpPr/>
          <p:nvPr/>
        </p:nvSpPr>
        <p:spPr>
          <a:xfrm>
            <a:off x="8134131" y="3357201"/>
            <a:ext cx="718000" cy="8353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IE Temperature Drop</a:t>
            </a:r>
            <a:endParaRPr lang="en-US" sz="1050" b="1" i="1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Rounded Rectangle 110">
            <a:extLst>
              <a:ext uri="{FF2B5EF4-FFF2-40B4-BE49-F238E27FC236}">
                <a16:creationId xmlns:a16="http://schemas.microsoft.com/office/drawing/2014/main" id="{3C868966-DF7E-3E54-1DD1-7950F59ACC41}"/>
              </a:ext>
            </a:extLst>
          </p:cNvPr>
          <p:cNvSpPr/>
          <p:nvPr/>
        </p:nvSpPr>
        <p:spPr>
          <a:xfrm>
            <a:off x="6585605" y="3357340"/>
            <a:ext cx="1539300" cy="671571"/>
          </a:xfrm>
          <a:prstGeom prst="round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b="1" i="1">
                <a:solidFill>
                  <a:schemeClr val="tx1"/>
                </a:solidFill>
              </a:rPr>
              <a:t>Sabatier system performance decreased</a:t>
            </a:r>
            <a:endParaRPr lang="en-US"/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8163F814-18EE-6D7A-267E-ABC64803ABD6}"/>
              </a:ext>
            </a:extLst>
          </p:cNvPr>
          <p:cNvSpPr/>
          <p:nvPr/>
        </p:nvSpPr>
        <p:spPr>
          <a:xfrm>
            <a:off x="6578380" y="4055702"/>
            <a:ext cx="1551437" cy="36701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Limited water supply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ounded Rectangle 36">
            <a:extLst>
              <a:ext uri="{FF2B5EF4-FFF2-40B4-BE49-F238E27FC236}">
                <a16:creationId xmlns:a16="http://schemas.microsoft.com/office/drawing/2014/main" id="{BF95A3C0-D0D3-0335-87E0-6B4A170DAA60}"/>
              </a:ext>
            </a:extLst>
          </p:cNvPr>
          <p:cNvSpPr/>
          <p:nvPr/>
        </p:nvSpPr>
        <p:spPr>
          <a:xfrm>
            <a:off x="9412068" y="3341326"/>
            <a:ext cx="1035499" cy="89088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b="1" i="1">
                <a:solidFill>
                  <a:schemeClr val="bg1"/>
                </a:solidFill>
              </a:rPr>
              <a:t>Habitat oxygen generator performance decreased</a:t>
            </a:r>
            <a:endParaRPr lang="en-US"/>
          </a:p>
        </p:txBody>
      </p:sp>
      <p:cxnSp>
        <p:nvCxnSpPr>
          <p:cNvPr id="5" name="Elbow Connector 72">
            <a:extLst>
              <a:ext uri="{FF2B5EF4-FFF2-40B4-BE49-F238E27FC236}">
                <a16:creationId xmlns:a16="http://schemas.microsoft.com/office/drawing/2014/main" id="{DD9D002D-28BF-6824-22E2-8C0014203DF5}"/>
              </a:ext>
            </a:extLst>
          </p:cNvPr>
          <p:cNvCxnSpPr>
            <a:cxnSpLocks/>
            <a:stCxn id="16" idx="1"/>
            <a:endCxn id="33" idx="3"/>
          </p:cNvCxnSpPr>
          <p:nvPr/>
        </p:nvCxnSpPr>
        <p:spPr>
          <a:xfrm rot="10800000">
            <a:off x="3106972" y="4590061"/>
            <a:ext cx="270886" cy="1763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36">
            <a:extLst>
              <a:ext uri="{FF2B5EF4-FFF2-40B4-BE49-F238E27FC236}">
                <a16:creationId xmlns:a16="http://schemas.microsoft.com/office/drawing/2014/main" id="{5C9201E8-A98A-CC62-DFC3-7D6956E98B07}"/>
              </a:ext>
            </a:extLst>
          </p:cNvPr>
          <p:cNvSpPr/>
          <p:nvPr/>
        </p:nvSpPr>
        <p:spPr>
          <a:xfrm>
            <a:off x="292451" y="5323038"/>
            <a:ext cx="2814521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sp>
        <p:nvSpPr>
          <p:cNvPr id="24" name="Rounded Rectangle 36">
            <a:extLst>
              <a:ext uri="{FF2B5EF4-FFF2-40B4-BE49-F238E27FC236}">
                <a16:creationId xmlns:a16="http://schemas.microsoft.com/office/drawing/2014/main" id="{73BECCA5-C296-591F-0CD2-BBF02FEBB926}"/>
              </a:ext>
            </a:extLst>
          </p:cNvPr>
          <p:cNvSpPr/>
          <p:nvPr/>
        </p:nvSpPr>
        <p:spPr>
          <a:xfrm>
            <a:off x="292451" y="4843305"/>
            <a:ext cx="2814521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617B5EC-0F4D-A32B-7E81-2727DF456E01}"/>
              </a:ext>
            </a:extLst>
          </p:cNvPr>
          <p:cNvSpPr/>
          <p:nvPr/>
        </p:nvSpPr>
        <p:spPr>
          <a:xfrm>
            <a:off x="292451" y="4365569"/>
            <a:ext cx="2814521" cy="448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C69A1-B2DE-3084-CE94-A46056239CDF}"/>
              </a:ext>
            </a:extLst>
          </p:cNvPr>
          <p:cNvSpPr txBox="1"/>
          <p:nvPr/>
        </p:nvSpPr>
        <p:spPr>
          <a:xfrm>
            <a:off x="735036" y="1365089"/>
            <a:ext cx="251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Refer to the dust accumulation section if the meteorite/debris hits the ground and launches the lunar regolith in the air.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19DBFD-4473-4E49-0635-64629469A7EE}"/>
              </a:ext>
            </a:extLst>
          </p:cNvPr>
          <p:cNvSpPr txBox="1"/>
          <p:nvPr/>
        </p:nvSpPr>
        <p:spPr>
          <a:xfrm>
            <a:off x="3117430" y="2801854"/>
            <a:ext cx="2030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Reduced atmospheric insulation and increased thermal load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3E4B701A-FDB6-A8B7-332C-16956736A222}"/>
              </a:ext>
            </a:extLst>
          </p:cNvPr>
          <p:cNvCxnSpPr>
            <a:cxnSpLocks/>
            <a:stCxn id="17" idx="2"/>
            <a:endCxn id="114" idx="0"/>
          </p:cNvCxnSpPr>
          <p:nvPr/>
        </p:nvCxnSpPr>
        <p:spPr>
          <a:xfrm rot="16200000" flipH="1">
            <a:off x="3901258" y="3022695"/>
            <a:ext cx="440131" cy="7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42">
            <a:extLst>
              <a:ext uri="{FF2B5EF4-FFF2-40B4-BE49-F238E27FC236}">
                <a16:creationId xmlns:a16="http://schemas.microsoft.com/office/drawing/2014/main" id="{101DD4D5-D138-ED3F-50DF-7B956DC2EEF6}"/>
              </a:ext>
            </a:extLst>
          </p:cNvPr>
          <p:cNvSpPr/>
          <p:nvPr/>
        </p:nvSpPr>
        <p:spPr>
          <a:xfrm>
            <a:off x="965081" y="2995059"/>
            <a:ext cx="1564405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C622A8-3EF5-F5B2-A7C0-CA3DD7B50425}"/>
              </a:ext>
            </a:extLst>
          </p:cNvPr>
          <p:cNvSpPr/>
          <p:nvPr/>
        </p:nvSpPr>
        <p:spPr>
          <a:xfrm>
            <a:off x="970230" y="2211929"/>
            <a:ext cx="1569813" cy="7534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EVA Required</a:t>
            </a:r>
          </a:p>
        </p:txBody>
      </p:sp>
      <p:cxnSp>
        <p:nvCxnSpPr>
          <p:cNvPr id="27" name="Elbow Connector 72">
            <a:extLst>
              <a:ext uri="{FF2B5EF4-FFF2-40B4-BE49-F238E27FC236}">
                <a16:creationId xmlns:a16="http://schemas.microsoft.com/office/drawing/2014/main" id="{1AFC1F2A-E9B9-DC2A-1488-AE508E68BB40}"/>
              </a:ext>
            </a:extLst>
          </p:cNvPr>
          <p:cNvCxnSpPr>
            <a:cxnSpLocks/>
            <a:stCxn id="17" idx="1"/>
            <a:endCxn id="26" idx="3"/>
          </p:cNvCxnSpPr>
          <p:nvPr/>
        </p:nvCxnSpPr>
        <p:spPr>
          <a:xfrm rot="10800000" flipV="1">
            <a:off x="2540043" y="2457892"/>
            <a:ext cx="793932" cy="1307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72">
            <a:extLst>
              <a:ext uri="{FF2B5EF4-FFF2-40B4-BE49-F238E27FC236}">
                <a16:creationId xmlns:a16="http://schemas.microsoft.com/office/drawing/2014/main" id="{7EFE8365-AF1C-1C37-FAF7-760AE151073C}"/>
              </a:ext>
            </a:extLst>
          </p:cNvPr>
          <p:cNvCxnSpPr>
            <a:cxnSpLocks/>
            <a:stCxn id="15" idx="1"/>
            <a:endCxn id="25" idx="1"/>
          </p:cNvCxnSpPr>
          <p:nvPr/>
        </p:nvCxnSpPr>
        <p:spPr>
          <a:xfrm rot="10800000" flipH="1">
            <a:off x="292451" y="3390916"/>
            <a:ext cx="672630" cy="2142337"/>
          </a:xfrm>
          <a:prstGeom prst="bentConnector3">
            <a:avLst>
              <a:gd name="adj1" fmla="val -339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3154C858-5E99-1B09-BEF5-B64D7BB22A33}"/>
              </a:ext>
            </a:extLst>
          </p:cNvPr>
          <p:cNvSpPr/>
          <p:nvPr/>
        </p:nvSpPr>
        <p:spPr>
          <a:xfrm>
            <a:off x="6956004" y="4805243"/>
            <a:ext cx="2037214" cy="29783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ea typeface="Calibri"/>
                <a:cs typeface="Calibri"/>
              </a:rPr>
              <a:t>IE not suitable for crew</a:t>
            </a:r>
          </a:p>
        </p:txBody>
      </p:sp>
      <p:cxnSp>
        <p:nvCxnSpPr>
          <p:cNvPr id="9" name="Elbow Connector 72">
            <a:extLst>
              <a:ext uri="{FF2B5EF4-FFF2-40B4-BE49-F238E27FC236}">
                <a16:creationId xmlns:a16="http://schemas.microsoft.com/office/drawing/2014/main" id="{18CE22C3-684A-951C-25CA-EA06BAEDE48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7927514" y="4239625"/>
            <a:ext cx="612715" cy="518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72">
            <a:extLst>
              <a:ext uri="{FF2B5EF4-FFF2-40B4-BE49-F238E27FC236}">
                <a16:creationId xmlns:a16="http://schemas.microsoft.com/office/drawing/2014/main" id="{547FC45D-F307-1D67-8D79-0A42C7C44946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rot="5400000">
            <a:off x="8665701" y="3541126"/>
            <a:ext cx="573028" cy="19552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8">
            <a:extLst>
              <a:ext uri="{FF2B5EF4-FFF2-40B4-BE49-F238E27FC236}">
                <a16:creationId xmlns:a16="http://schemas.microsoft.com/office/drawing/2014/main" id="{2FDD6DA5-AE91-120D-CA1D-52E846F970D8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48" name="Rounded Rectangle 9">
            <a:extLst>
              <a:ext uri="{FF2B5EF4-FFF2-40B4-BE49-F238E27FC236}">
                <a16:creationId xmlns:a16="http://schemas.microsoft.com/office/drawing/2014/main" id="{329A3B8A-8BAC-E476-B2E4-1C40BA1E8215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50" name="Rounded Rectangle 7">
            <a:extLst>
              <a:ext uri="{FF2B5EF4-FFF2-40B4-BE49-F238E27FC236}">
                <a16:creationId xmlns:a16="http://schemas.microsoft.com/office/drawing/2014/main" id="{B1036D79-8767-7D7F-FF78-74E9772F8FA9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51" name="Rounded Rectangle 36">
            <a:extLst>
              <a:ext uri="{FF2B5EF4-FFF2-40B4-BE49-F238E27FC236}">
                <a16:creationId xmlns:a16="http://schemas.microsoft.com/office/drawing/2014/main" id="{4F2575DF-8E68-1CD1-E070-23CBF19CEF53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376749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2012EF1-8ED2-B612-1DE1-BE41DB0407E8}"/>
              </a:ext>
            </a:extLst>
          </p:cNvPr>
          <p:cNvSpPr/>
          <p:nvPr/>
        </p:nvSpPr>
        <p:spPr>
          <a:xfrm>
            <a:off x="2762776" y="284240"/>
            <a:ext cx="4307354" cy="61024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>
                <a:solidFill>
                  <a:schemeClr val="bg1"/>
                </a:solidFill>
              </a:rPr>
              <a:t>Meteorite Impact on the Dome Above Power</a:t>
            </a:r>
            <a:endParaRPr lang="en-US" sz="13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/>
            <a:r>
              <a:rPr lang="en-US" sz="1300" b="1">
                <a:solidFill>
                  <a:schemeClr val="bg1"/>
                </a:solidFill>
                <a:ea typeface="Calibri"/>
                <a:cs typeface="Calibri"/>
              </a:rPr>
              <a:t>(Intensity Level 4, 5)</a:t>
            </a:r>
            <a:endParaRPr lang="en-US" sz="1300">
              <a:solidFill>
                <a:schemeClr val="bg1"/>
              </a:solidFill>
              <a:ea typeface="Calibri"/>
              <a:cs typeface="Calibri"/>
            </a:endParaRPr>
          </a:p>
        </p:txBody>
      </p:sp>
      <p:cxnSp>
        <p:nvCxnSpPr>
          <p:cNvPr id="21" name="Elbow Connector 74">
            <a:extLst>
              <a:ext uri="{FF2B5EF4-FFF2-40B4-BE49-F238E27FC236}">
                <a16:creationId xmlns:a16="http://schemas.microsoft.com/office/drawing/2014/main" id="{9CEE7DF3-598A-8318-098D-ACF3659C8468}"/>
              </a:ext>
            </a:extLst>
          </p:cNvPr>
          <p:cNvCxnSpPr>
            <a:cxnSpLocks/>
            <a:stCxn id="29" idx="2"/>
            <a:endCxn id="25" idx="0"/>
          </p:cNvCxnSpPr>
          <p:nvPr/>
        </p:nvCxnSpPr>
        <p:spPr>
          <a:xfrm rot="16200000" flipH="1">
            <a:off x="5186717" y="624215"/>
            <a:ext cx="492290" cy="10328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39">
            <a:extLst>
              <a:ext uri="{FF2B5EF4-FFF2-40B4-BE49-F238E27FC236}">
                <a16:creationId xmlns:a16="http://schemas.microsoft.com/office/drawing/2014/main" id="{DCACB0C1-1313-6C0E-28DB-1B7189A7290A}"/>
              </a:ext>
            </a:extLst>
          </p:cNvPr>
          <p:cNvSpPr/>
          <p:nvPr/>
        </p:nvSpPr>
        <p:spPr>
          <a:xfrm>
            <a:off x="5331972" y="2208047"/>
            <a:ext cx="1254619" cy="879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Up to 3, 5 convertors are damaged</a:t>
            </a:r>
          </a:p>
        </p:txBody>
      </p:sp>
      <p:sp>
        <p:nvSpPr>
          <p:cNvPr id="25" name="Rounded Rectangle 42">
            <a:extLst>
              <a:ext uri="{FF2B5EF4-FFF2-40B4-BE49-F238E27FC236}">
                <a16:creationId xmlns:a16="http://schemas.microsoft.com/office/drawing/2014/main" id="{D5F4D310-CF41-6738-0500-C72B360D782B}"/>
              </a:ext>
            </a:extLst>
          </p:cNvPr>
          <p:cNvSpPr/>
          <p:nvPr/>
        </p:nvSpPr>
        <p:spPr>
          <a:xfrm>
            <a:off x="5321962" y="1386770"/>
            <a:ext cx="1254619" cy="79626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Power Distribution Damaged</a:t>
            </a:r>
          </a:p>
        </p:txBody>
      </p:sp>
      <p:cxnSp>
        <p:nvCxnSpPr>
          <p:cNvPr id="52" name="Elbow Connector 72">
            <a:extLst>
              <a:ext uri="{FF2B5EF4-FFF2-40B4-BE49-F238E27FC236}">
                <a16:creationId xmlns:a16="http://schemas.microsoft.com/office/drawing/2014/main" id="{54591536-B6F2-4071-8CF5-5B5C33C5E459}"/>
              </a:ext>
            </a:extLst>
          </p:cNvPr>
          <p:cNvCxnSpPr>
            <a:cxnSpLocks/>
            <a:stCxn id="29" idx="2"/>
            <a:endCxn id="15" idx="0"/>
          </p:cNvCxnSpPr>
          <p:nvPr/>
        </p:nvCxnSpPr>
        <p:spPr>
          <a:xfrm rot="5400000">
            <a:off x="4496886" y="967203"/>
            <a:ext cx="492290" cy="3468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4">
            <a:extLst>
              <a:ext uri="{FF2B5EF4-FFF2-40B4-BE49-F238E27FC236}">
                <a16:creationId xmlns:a16="http://schemas.microsoft.com/office/drawing/2014/main" id="{C78C1FD0-F2D0-4889-983B-ED4917C4C184}"/>
              </a:ext>
            </a:extLst>
          </p:cNvPr>
          <p:cNvCxnSpPr>
            <a:cxnSpLocks/>
            <a:stCxn id="29" idx="2"/>
            <a:endCxn id="81" idx="0"/>
          </p:cNvCxnSpPr>
          <p:nvPr/>
        </p:nvCxnSpPr>
        <p:spPr>
          <a:xfrm rot="16200000" flipH="1">
            <a:off x="5906077" y="-95144"/>
            <a:ext cx="510160" cy="24894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39">
            <a:extLst>
              <a:ext uri="{FF2B5EF4-FFF2-40B4-BE49-F238E27FC236}">
                <a16:creationId xmlns:a16="http://schemas.microsoft.com/office/drawing/2014/main" id="{E96D2B10-7EF8-4F3B-8FD2-6FE1B00747B2}"/>
              </a:ext>
            </a:extLst>
          </p:cNvPr>
          <p:cNvSpPr/>
          <p:nvPr/>
        </p:nvSpPr>
        <p:spPr>
          <a:xfrm>
            <a:off x="6623203" y="2225918"/>
            <a:ext cx="1585335" cy="8798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70%, 90% decrease in available battery cells</a:t>
            </a:r>
          </a:p>
        </p:txBody>
      </p:sp>
      <p:sp>
        <p:nvSpPr>
          <p:cNvPr id="81" name="Rounded Rectangle 42">
            <a:extLst>
              <a:ext uri="{FF2B5EF4-FFF2-40B4-BE49-F238E27FC236}">
                <a16:creationId xmlns:a16="http://schemas.microsoft.com/office/drawing/2014/main" id="{7B7270D3-8AAF-4DAD-A5BC-7245E1D0265D}"/>
              </a:ext>
            </a:extLst>
          </p:cNvPr>
          <p:cNvSpPr/>
          <p:nvPr/>
        </p:nvSpPr>
        <p:spPr>
          <a:xfrm>
            <a:off x="6613193" y="1404640"/>
            <a:ext cx="1585335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Power Storage Damaged</a:t>
            </a:r>
          </a:p>
        </p:txBody>
      </p:sp>
      <p:sp>
        <p:nvSpPr>
          <p:cNvPr id="13" name="Rounded Rectangle 64">
            <a:extLst>
              <a:ext uri="{FF2B5EF4-FFF2-40B4-BE49-F238E27FC236}">
                <a16:creationId xmlns:a16="http://schemas.microsoft.com/office/drawing/2014/main" id="{D9469097-D005-C158-23EC-0917AAD4B11B}"/>
              </a:ext>
            </a:extLst>
          </p:cNvPr>
          <p:cNvSpPr/>
          <p:nvPr/>
        </p:nvSpPr>
        <p:spPr>
          <a:xfrm>
            <a:off x="3811936" y="4608335"/>
            <a:ext cx="1462211" cy="4521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More Power Demand</a:t>
            </a:r>
          </a:p>
        </p:txBody>
      </p:sp>
      <p:sp>
        <p:nvSpPr>
          <p:cNvPr id="14" name="Rounded Rectangle 53">
            <a:extLst>
              <a:ext uri="{FF2B5EF4-FFF2-40B4-BE49-F238E27FC236}">
                <a16:creationId xmlns:a16="http://schemas.microsoft.com/office/drawing/2014/main" id="{DDF7E5D8-0D62-D459-B9B4-0E81965C30ED}"/>
              </a:ext>
            </a:extLst>
          </p:cNvPr>
          <p:cNvSpPr/>
          <p:nvPr/>
        </p:nvSpPr>
        <p:spPr>
          <a:xfrm>
            <a:off x="3824888" y="2228767"/>
            <a:ext cx="1414140" cy="69742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ST is breached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6D43C64-1BB8-16DD-2F44-64DBD93C7BF0}"/>
              </a:ext>
            </a:extLst>
          </p:cNvPr>
          <p:cNvSpPr/>
          <p:nvPr/>
        </p:nvSpPr>
        <p:spPr>
          <a:xfrm>
            <a:off x="3854151" y="1386770"/>
            <a:ext cx="1430915" cy="7917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Structural Protective Layer Breached</a:t>
            </a:r>
          </a:p>
        </p:txBody>
      </p:sp>
      <p:sp>
        <p:nvSpPr>
          <p:cNvPr id="42" name="Rounded Rectangle 36">
            <a:extLst>
              <a:ext uri="{FF2B5EF4-FFF2-40B4-BE49-F238E27FC236}">
                <a16:creationId xmlns:a16="http://schemas.microsoft.com/office/drawing/2014/main" id="{514B29F4-8115-A6C7-E154-5982C9D50412}"/>
              </a:ext>
            </a:extLst>
          </p:cNvPr>
          <p:cNvSpPr/>
          <p:nvPr/>
        </p:nvSpPr>
        <p:spPr>
          <a:xfrm>
            <a:off x="3811936" y="3370226"/>
            <a:ext cx="1450471" cy="72420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IE Pressure/ Temperature Drop</a:t>
            </a:r>
          </a:p>
        </p:txBody>
      </p:sp>
      <p:sp>
        <p:nvSpPr>
          <p:cNvPr id="61" name="Rounded Rectangle 36">
            <a:extLst>
              <a:ext uri="{FF2B5EF4-FFF2-40B4-BE49-F238E27FC236}">
                <a16:creationId xmlns:a16="http://schemas.microsoft.com/office/drawing/2014/main" id="{FDC1F812-4BD5-6A7B-7DD7-A501B4ADECA2}"/>
              </a:ext>
            </a:extLst>
          </p:cNvPr>
          <p:cNvSpPr/>
          <p:nvPr/>
        </p:nvSpPr>
        <p:spPr>
          <a:xfrm>
            <a:off x="5587372" y="3488701"/>
            <a:ext cx="2965515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no power in storage</a:t>
            </a:r>
          </a:p>
        </p:txBody>
      </p:sp>
      <p:cxnSp>
        <p:nvCxnSpPr>
          <p:cNvPr id="62" name="Elbow Connector 72">
            <a:extLst>
              <a:ext uri="{FF2B5EF4-FFF2-40B4-BE49-F238E27FC236}">
                <a16:creationId xmlns:a16="http://schemas.microsoft.com/office/drawing/2014/main" id="{4286D5FE-EE9C-6310-83C5-B6FF633D0C78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5400000" flipH="1" flipV="1">
            <a:off x="3311421" y="2637242"/>
            <a:ext cx="1214277" cy="3337624"/>
          </a:xfrm>
          <a:prstGeom prst="bentConnector4">
            <a:avLst>
              <a:gd name="adj1" fmla="val -18826"/>
              <a:gd name="adj2" fmla="val 93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2">
            <a:extLst>
              <a:ext uri="{FF2B5EF4-FFF2-40B4-BE49-F238E27FC236}">
                <a16:creationId xmlns:a16="http://schemas.microsoft.com/office/drawing/2014/main" id="{27E3E8F0-34ED-61E5-650D-63533808B4D4}"/>
              </a:ext>
            </a:extLst>
          </p:cNvPr>
          <p:cNvCxnSpPr>
            <a:cxnSpLocks/>
            <a:stCxn id="23" idx="2"/>
            <a:endCxn id="61" idx="0"/>
          </p:cNvCxnSpPr>
          <p:nvPr/>
        </p:nvCxnSpPr>
        <p:spPr>
          <a:xfrm rot="16200000" flipH="1">
            <a:off x="6314280" y="2732851"/>
            <a:ext cx="400852" cy="11108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2">
            <a:extLst>
              <a:ext uri="{FF2B5EF4-FFF2-40B4-BE49-F238E27FC236}">
                <a16:creationId xmlns:a16="http://schemas.microsoft.com/office/drawing/2014/main" id="{C738C174-6553-2DFA-E6DC-368F4D1D67B6}"/>
              </a:ext>
            </a:extLst>
          </p:cNvPr>
          <p:cNvCxnSpPr>
            <a:cxnSpLocks/>
            <a:stCxn id="80" idx="2"/>
            <a:endCxn id="61" idx="0"/>
          </p:cNvCxnSpPr>
          <p:nvPr/>
        </p:nvCxnSpPr>
        <p:spPr>
          <a:xfrm rot="5400000">
            <a:off x="7051511" y="3124340"/>
            <a:ext cx="382981" cy="345741"/>
          </a:xfrm>
          <a:prstGeom prst="bentConnector3">
            <a:avLst>
              <a:gd name="adj1" fmla="val 472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36">
            <a:extLst>
              <a:ext uri="{FF2B5EF4-FFF2-40B4-BE49-F238E27FC236}">
                <a16:creationId xmlns:a16="http://schemas.microsoft.com/office/drawing/2014/main" id="{70EBAB22-702E-C930-C7DB-4EEFB387EBD5}"/>
              </a:ext>
            </a:extLst>
          </p:cNvPr>
          <p:cNvSpPr/>
          <p:nvPr/>
        </p:nvSpPr>
        <p:spPr>
          <a:xfrm>
            <a:off x="5576131" y="4613872"/>
            <a:ext cx="1463938" cy="62805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Temperature Rapidly Decreasing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39EDF48-8B3E-381F-4401-7C62A5B87F2D}"/>
              </a:ext>
            </a:extLst>
          </p:cNvPr>
          <p:cNvSpPr/>
          <p:nvPr/>
        </p:nvSpPr>
        <p:spPr>
          <a:xfrm>
            <a:off x="3828669" y="4124502"/>
            <a:ext cx="1450471" cy="4521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ECLSS compensation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571DAB-A5F0-D861-1F95-27A732ADA29D}"/>
              </a:ext>
            </a:extLst>
          </p:cNvPr>
          <p:cNvSpPr/>
          <p:nvPr/>
        </p:nvSpPr>
        <p:spPr>
          <a:xfrm>
            <a:off x="5606192" y="3928611"/>
            <a:ext cx="2949763" cy="45210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All systems consuming power switch off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9C676FEA-0E00-2B75-8FD7-74ABF03073AB}"/>
              </a:ext>
            </a:extLst>
          </p:cNvPr>
          <p:cNvSpPr/>
          <p:nvPr/>
        </p:nvSpPr>
        <p:spPr>
          <a:xfrm>
            <a:off x="7081073" y="4626989"/>
            <a:ext cx="1727873" cy="6380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Crew cannot communicate with Mission Control</a:t>
            </a:r>
          </a:p>
        </p:txBody>
      </p:sp>
      <p:cxnSp>
        <p:nvCxnSpPr>
          <p:cNvPr id="160" name="Elbow Connector 72">
            <a:extLst>
              <a:ext uri="{FF2B5EF4-FFF2-40B4-BE49-F238E27FC236}">
                <a16:creationId xmlns:a16="http://schemas.microsoft.com/office/drawing/2014/main" id="{0C01D8EE-B1F3-3C12-15DC-D36A82474D8E}"/>
              </a:ext>
            </a:extLst>
          </p:cNvPr>
          <p:cNvCxnSpPr>
            <a:cxnSpLocks/>
            <a:stCxn id="95" idx="2"/>
            <a:endCxn id="87" idx="0"/>
          </p:cNvCxnSpPr>
          <p:nvPr/>
        </p:nvCxnSpPr>
        <p:spPr>
          <a:xfrm rot="5400000">
            <a:off x="6578008" y="4110806"/>
            <a:ext cx="233158" cy="7729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4A7D7220-1920-BFD2-01A9-96E33DC6F54C}"/>
              </a:ext>
            </a:extLst>
          </p:cNvPr>
          <p:cNvSpPr/>
          <p:nvPr/>
        </p:nvSpPr>
        <p:spPr>
          <a:xfrm>
            <a:off x="8851991" y="4613872"/>
            <a:ext cx="1727873" cy="63801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Reduced indoor visibility</a:t>
            </a:r>
          </a:p>
        </p:txBody>
      </p:sp>
      <p:cxnSp>
        <p:nvCxnSpPr>
          <p:cNvPr id="164" name="Elbow Connector 72">
            <a:extLst>
              <a:ext uri="{FF2B5EF4-FFF2-40B4-BE49-F238E27FC236}">
                <a16:creationId xmlns:a16="http://schemas.microsoft.com/office/drawing/2014/main" id="{A8CDE8C6-91E1-8C1B-343F-4146AED10EFC}"/>
              </a:ext>
            </a:extLst>
          </p:cNvPr>
          <p:cNvCxnSpPr>
            <a:cxnSpLocks/>
            <a:stCxn id="95" idx="2"/>
            <a:endCxn id="96" idx="0"/>
          </p:cNvCxnSpPr>
          <p:nvPr/>
        </p:nvCxnSpPr>
        <p:spPr>
          <a:xfrm rot="16200000" flipH="1">
            <a:off x="7389905" y="4071883"/>
            <a:ext cx="246275" cy="8639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72">
            <a:extLst>
              <a:ext uri="{FF2B5EF4-FFF2-40B4-BE49-F238E27FC236}">
                <a16:creationId xmlns:a16="http://schemas.microsoft.com/office/drawing/2014/main" id="{440F771E-91E3-9630-46EC-AEE0F2D7CF80}"/>
              </a:ext>
            </a:extLst>
          </p:cNvPr>
          <p:cNvCxnSpPr>
            <a:cxnSpLocks/>
            <a:stCxn id="95" idx="2"/>
            <a:endCxn id="161" idx="0"/>
          </p:cNvCxnSpPr>
          <p:nvPr/>
        </p:nvCxnSpPr>
        <p:spPr>
          <a:xfrm rot="16200000" flipH="1">
            <a:off x="8281922" y="3179866"/>
            <a:ext cx="233158" cy="26348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6">
            <a:extLst>
              <a:ext uri="{FF2B5EF4-FFF2-40B4-BE49-F238E27FC236}">
                <a16:creationId xmlns:a16="http://schemas.microsoft.com/office/drawing/2014/main" id="{F9269EB9-4E91-4FEF-83EA-BA74B3B4325C}"/>
              </a:ext>
            </a:extLst>
          </p:cNvPr>
          <p:cNvSpPr/>
          <p:nvPr/>
        </p:nvSpPr>
        <p:spPr>
          <a:xfrm>
            <a:off x="866000" y="5371587"/>
            <a:ext cx="2767496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 dirty="0">
                <a:solidFill>
                  <a:schemeClr val="bg1"/>
                </a:solidFill>
              </a:rPr>
              <a:t>Reduced power supply to non-essential systems</a:t>
            </a:r>
          </a:p>
        </p:txBody>
      </p:sp>
      <p:sp>
        <p:nvSpPr>
          <p:cNvPr id="36" name="Rounded Rectangle 36">
            <a:extLst>
              <a:ext uri="{FF2B5EF4-FFF2-40B4-BE49-F238E27FC236}">
                <a16:creationId xmlns:a16="http://schemas.microsoft.com/office/drawing/2014/main" id="{BCFB9D06-236B-066D-4F56-A33CD3AC7A59}"/>
              </a:ext>
            </a:extLst>
          </p:cNvPr>
          <p:cNvSpPr/>
          <p:nvPr/>
        </p:nvSpPr>
        <p:spPr>
          <a:xfrm>
            <a:off x="866000" y="4492765"/>
            <a:ext cx="2767496" cy="42042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bg1"/>
                </a:solidFill>
              </a:rPr>
              <a:t>There may be a power shortage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B290E25-5399-B769-416F-34576A658DAA}"/>
              </a:ext>
            </a:extLst>
          </p:cNvPr>
          <p:cNvSpPr/>
          <p:nvPr/>
        </p:nvSpPr>
        <p:spPr>
          <a:xfrm>
            <a:off x="866000" y="4015029"/>
            <a:ext cx="2767496" cy="44898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Energy may be drawn from storage</a:t>
            </a:r>
          </a:p>
        </p:txBody>
      </p:sp>
      <p:cxnSp>
        <p:nvCxnSpPr>
          <p:cNvPr id="46" name="Elbow Connector 72">
            <a:extLst>
              <a:ext uri="{FF2B5EF4-FFF2-40B4-BE49-F238E27FC236}">
                <a16:creationId xmlns:a16="http://schemas.microsoft.com/office/drawing/2014/main" id="{31E2BBBF-18BA-4EE5-51B4-0B94D172F032}"/>
              </a:ext>
            </a:extLst>
          </p:cNvPr>
          <p:cNvCxnSpPr>
            <a:cxnSpLocks/>
            <a:stCxn id="13" idx="1"/>
            <a:endCxn id="39" idx="3"/>
          </p:cNvCxnSpPr>
          <p:nvPr/>
        </p:nvCxnSpPr>
        <p:spPr>
          <a:xfrm rot="10800000">
            <a:off x="3633496" y="4239521"/>
            <a:ext cx="178440" cy="59486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72">
            <a:extLst>
              <a:ext uri="{FF2B5EF4-FFF2-40B4-BE49-F238E27FC236}">
                <a16:creationId xmlns:a16="http://schemas.microsoft.com/office/drawing/2014/main" id="{EC446B9A-E76D-BC51-285B-39CBC1A5A98C}"/>
              </a:ext>
            </a:extLst>
          </p:cNvPr>
          <p:cNvCxnSpPr>
            <a:cxnSpLocks/>
            <a:stCxn id="36" idx="2"/>
            <a:endCxn id="33" idx="0"/>
          </p:cNvCxnSpPr>
          <p:nvPr/>
        </p:nvCxnSpPr>
        <p:spPr>
          <a:xfrm rot="5400000">
            <a:off x="2020551" y="5142389"/>
            <a:ext cx="45839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CDDD7C-0F48-5948-18EB-45C6916C13F8}"/>
              </a:ext>
            </a:extLst>
          </p:cNvPr>
          <p:cNvSpPr txBox="1"/>
          <p:nvPr/>
        </p:nvSpPr>
        <p:spPr>
          <a:xfrm>
            <a:off x="712669" y="1482543"/>
            <a:ext cx="25175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Refer to the dust accumulation section if the meteorite/debris hits the ground and launches the lunar regolith in the air.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592E68A-A59F-16B9-9ED3-086ED754EAA9}"/>
              </a:ext>
            </a:extLst>
          </p:cNvPr>
          <p:cNvSpPr/>
          <p:nvPr/>
        </p:nvSpPr>
        <p:spPr>
          <a:xfrm>
            <a:off x="1259247" y="2143764"/>
            <a:ext cx="1569813" cy="75347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EVA Required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562A07FD-CA05-A31C-1713-D74420A04617}"/>
              </a:ext>
            </a:extLst>
          </p:cNvPr>
          <p:cNvCxnSpPr>
            <a:cxnSpLocks/>
            <a:stCxn id="14" idx="1"/>
            <a:endCxn id="24" idx="3"/>
          </p:cNvCxnSpPr>
          <p:nvPr/>
        </p:nvCxnSpPr>
        <p:spPr>
          <a:xfrm rot="10800000">
            <a:off x="2829060" y="2520503"/>
            <a:ext cx="995828" cy="569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42">
            <a:extLst>
              <a:ext uri="{FF2B5EF4-FFF2-40B4-BE49-F238E27FC236}">
                <a16:creationId xmlns:a16="http://schemas.microsoft.com/office/drawing/2014/main" id="{3B9555DC-1AA3-0683-F944-4B113CD03984}"/>
              </a:ext>
            </a:extLst>
          </p:cNvPr>
          <p:cNvSpPr/>
          <p:nvPr/>
        </p:nvSpPr>
        <p:spPr>
          <a:xfrm>
            <a:off x="1264655" y="2914384"/>
            <a:ext cx="1564405" cy="7917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Deviation from Scientific Mission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73C318-2E94-47EC-1DED-338528A10DBB}"/>
              </a:ext>
            </a:extLst>
          </p:cNvPr>
          <p:cNvSpPr txBox="1"/>
          <p:nvPr/>
        </p:nvSpPr>
        <p:spPr>
          <a:xfrm>
            <a:off x="3456370" y="2950661"/>
            <a:ext cx="2069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FF0000"/>
                </a:solidFill>
              </a:rPr>
              <a:t>Reduced atmospheric insulation and increased thermal load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3B8D822-FB43-0BE5-2CD4-28A8CEB99556}"/>
              </a:ext>
            </a:extLst>
          </p:cNvPr>
          <p:cNvCxnSpPr>
            <a:cxnSpLocks/>
            <a:stCxn id="14" idx="2"/>
            <a:endCxn id="42" idx="0"/>
          </p:cNvCxnSpPr>
          <p:nvPr/>
        </p:nvCxnSpPr>
        <p:spPr>
          <a:xfrm rot="16200000" flipH="1">
            <a:off x="4312546" y="3145599"/>
            <a:ext cx="444039" cy="52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7727CB5-886A-2FB9-4045-8B1D2031B34A}"/>
              </a:ext>
            </a:extLst>
          </p:cNvPr>
          <p:cNvCxnSpPr>
            <a:cxnSpLocks/>
            <a:stCxn id="33" idx="1"/>
            <a:endCxn id="30" idx="1"/>
          </p:cNvCxnSpPr>
          <p:nvPr/>
        </p:nvCxnSpPr>
        <p:spPr>
          <a:xfrm rot="10800000" flipH="1">
            <a:off x="865999" y="3310241"/>
            <a:ext cx="398655" cy="2271561"/>
          </a:xfrm>
          <a:prstGeom prst="bentConnector3">
            <a:avLst>
              <a:gd name="adj1" fmla="val -573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8">
            <a:extLst>
              <a:ext uri="{FF2B5EF4-FFF2-40B4-BE49-F238E27FC236}">
                <a16:creationId xmlns:a16="http://schemas.microsoft.com/office/drawing/2014/main" id="{02E318F9-334C-F2B5-3699-1B8D4C4934EB}"/>
              </a:ext>
            </a:extLst>
          </p:cNvPr>
          <p:cNvSpPr/>
          <p:nvPr/>
        </p:nvSpPr>
        <p:spPr>
          <a:xfrm>
            <a:off x="10421767" y="5820513"/>
            <a:ext cx="1765562" cy="30577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Habitat</a:t>
            </a: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91478049-CD85-CEDA-3CDE-09D6D96CDBC3}"/>
              </a:ext>
            </a:extLst>
          </p:cNvPr>
          <p:cNvSpPr/>
          <p:nvPr/>
        </p:nvSpPr>
        <p:spPr>
          <a:xfrm>
            <a:off x="8748702" y="5827269"/>
            <a:ext cx="1656784" cy="30089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/>
              <a:t>Impact on Agent</a:t>
            </a: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C53E1ABD-26F4-5876-B752-9305FA8F8C1E}"/>
              </a:ext>
            </a:extLst>
          </p:cNvPr>
          <p:cNvSpPr/>
          <p:nvPr/>
        </p:nvSpPr>
        <p:spPr>
          <a:xfrm>
            <a:off x="8764983" y="5477137"/>
            <a:ext cx="1656784" cy="3057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i="1" dirty="0"/>
              <a:t>Impact on system</a:t>
            </a:r>
          </a:p>
        </p:txBody>
      </p:sp>
      <p:sp>
        <p:nvSpPr>
          <p:cNvPr id="7" name="Rounded Rectangle 36">
            <a:extLst>
              <a:ext uri="{FF2B5EF4-FFF2-40B4-BE49-F238E27FC236}">
                <a16:creationId xmlns:a16="http://schemas.microsoft.com/office/drawing/2014/main" id="{3C5256B8-D85A-3F01-337B-F15CA2D99B47}"/>
              </a:ext>
            </a:extLst>
          </p:cNvPr>
          <p:cNvSpPr/>
          <p:nvPr/>
        </p:nvSpPr>
        <p:spPr>
          <a:xfrm>
            <a:off x="10424092" y="5485018"/>
            <a:ext cx="1767908" cy="2987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i="1">
                <a:solidFill>
                  <a:schemeClr val="tx1"/>
                </a:solidFill>
              </a:rPr>
              <a:t>Impact on subsystem</a:t>
            </a:r>
          </a:p>
        </p:txBody>
      </p:sp>
    </p:spTree>
    <p:extLst>
      <p:ext uri="{BB962C8B-B14F-4D97-AF65-F5344CB8AC3E}">
        <p14:creationId xmlns:p14="http://schemas.microsoft.com/office/powerpoint/2010/main" val="95303156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699</TotalTime>
  <Words>2217</Words>
  <Application>Microsoft Macintosh PowerPoint</Application>
  <PresentationFormat>Widescreen</PresentationFormat>
  <Paragraphs>478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Helvetica Neue</vt:lpstr>
      <vt:lpstr>Slack-Lato</vt:lpstr>
      <vt:lpstr>3_Office Theme</vt:lpstr>
      <vt:lpstr>4_Office Theme</vt:lpstr>
      <vt:lpstr>5_Office Theme</vt:lpstr>
      <vt:lpstr>6_Office Theme</vt:lpstr>
      <vt:lpstr>Summary of All Disruption Scenarios in MCVT v6.3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SJD</dc:creator>
  <cp:lastModifiedBy>Aaryan Sachin Lath</cp:lastModifiedBy>
  <cp:revision>4</cp:revision>
  <cp:lastPrinted>2019-11-20T01:15:48Z</cp:lastPrinted>
  <dcterms:created xsi:type="dcterms:W3CDTF">2019-05-07T11:41:28Z</dcterms:created>
  <dcterms:modified xsi:type="dcterms:W3CDTF">2025-04-23T14:29:33Z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2025-04-23T14:29:32Z</vt:lpwstr>
  </property>
  <property fmtid="{D5CDD505-2E9C-101B-9397-08002B2CF9AE}" pid="4" name="MSIP_Label_f7606f69-b0ae-4874-be30-7d43a3c7be10_Method">
    <vt:lpwstr>Privileged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84b9b868-8ef0-4625-8f3f-86884f07348a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50, 0, 1, 1</vt:lpwstr>
  </property>
</Properties>
</file>