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9850" cx="9144000"/>
  <p:notesSz cx="9144000" cy="5149850"/>
  <p:embeddedFontLst>
    <p:embeddedFont>
      <p:font typeface="Palatino Linotype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03">
          <p15:clr>
            <a:srgbClr val="A4A3A4"/>
          </p15:clr>
        </p15:guide>
        <p15:guide id="2" pos="2114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Nx6TBWuQkbhgpj9v6qfvICWGY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94AB8C-E805-4D4B-87FF-287034038426}">
  <a:tblStyle styleId="{8094AB8C-E805-4D4B-87FF-2870340384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03" orient="horz"/>
        <p:guide pos="21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alatinoLinotype-regular.fntdata"/><Relationship Id="rId16" Type="http://schemas.openxmlformats.org/officeDocument/2006/relationships/slide" Target="slides/slide10.xml"/><Relationship Id="rId19" Type="http://schemas.openxmlformats.org/officeDocument/2006/relationships/font" Target="fonts/PalatinoLinotype-italic.fntdata"/><Relationship Id="rId18" Type="http://schemas.openxmlformats.org/officeDocument/2006/relationships/font" Target="fonts/PalatinoLinotyp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25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91464"/>
            <a:ext cx="3962400" cy="258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4891464"/>
            <a:ext cx="3962400" cy="258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914400" y="2478365"/>
            <a:ext cx="7315200" cy="20277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3027045" y="643731"/>
            <a:ext cx="3089910" cy="173807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817206" y="905827"/>
            <a:ext cx="7652384" cy="3071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333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333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2" type="body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333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333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333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5145405"/>
          </a:xfrm>
          <a:custGeom>
            <a:rect b="b" l="l" r="r" t="t"/>
            <a:pathLst>
              <a:path extrusionOk="0" h="5145405" w="9144000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817206" y="905827"/>
            <a:ext cx="7652384" cy="3071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3334">
              <a:lnSpc>
                <a:spcPct val="100000"/>
              </a:lnSpc>
              <a:spcBef>
                <a:spcPts val="0"/>
              </a:spcBef>
              <a:buNone/>
              <a:defRPr b="0" i="0"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3334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aryanpatel03@gmail.com" TargetMode="External"/><Relationship Id="rId4" Type="http://schemas.openxmlformats.org/officeDocument/2006/relationships/hyperlink" Target="mailto:tirth554patel@gmail.com" TargetMode="External"/><Relationship Id="rId10" Type="http://schemas.openxmlformats.org/officeDocument/2006/relationships/image" Target="../media/image1.jpg"/><Relationship Id="rId9" Type="http://schemas.openxmlformats.org/officeDocument/2006/relationships/image" Target="../media/image7.png"/><Relationship Id="rId5" Type="http://schemas.openxmlformats.org/officeDocument/2006/relationships/hyperlink" Target="mailto:krishpatel15@yahoo.com" TargetMode="External"/><Relationship Id="rId6" Type="http://schemas.openxmlformats.org/officeDocument/2006/relationships/hyperlink" Target="mailto:mrigakshdasani@gmail.com" TargetMode="External"/><Relationship Id="rId7" Type="http://schemas.openxmlformats.org/officeDocument/2006/relationships/image" Target="../media/image19.jp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ink.springer.com/article/10.1007/s44217-025-00397-7?utm_source=chatgpt.com" TargetMode="External"/><Relationship Id="rId4" Type="http://schemas.openxmlformats.org/officeDocument/2006/relationships/hyperlink" Target="https://dzone.com/articles/smarter-university-chatbot-llama2-rag-sagemaker?utm_source=chatgpt.com" TargetMode="External"/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9" Type="http://schemas.openxmlformats.org/officeDocument/2006/relationships/image" Target="../media/image16.png"/><Relationship Id="rId5" Type="http://schemas.openxmlformats.org/officeDocument/2006/relationships/hyperlink" Target="https://www.pinecone.io/learn/retrieval-augmented-generation/" TargetMode="External"/><Relationship Id="rId6" Type="http://schemas.openxmlformats.org/officeDocument/2006/relationships/hyperlink" Target="https://aws.amazon.com/blogs/machine-learning/" TargetMode="External"/><Relationship Id="rId7" Type="http://schemas.openxmlformats.org/officeDocument/2006/relationships/hyperlink" Target="https://huggingface.co/blog/llama2" TargetMode="External"/><Relationship Id="rId8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6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69138"/>
                </a:solidFill>
                <a:latin typeface="Cambria"/>
                <a:ea typeface="Cambria"/>
                <a:cs typeface="Cambria"/>
                <a:sym typeface="Cambria"/>
              </a:rPr>
              <a:t>HACKX 2025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357022" y="1202893"/>
            <a:ext cx="57786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9070" lvl="0" marL="1917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Industry Name - Smart Education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9070" lvl="0" marL="19177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200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Problem Statement Title - Language Agnostic Chatbot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9070" lvl="0" marL="1917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Theme - UniVerse: Breaking Language Barriers in Education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9070" lvl="0" marL="1917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Team Name - Stack Overflowers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9070" lvl="0" marL="19177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200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Institution Name: Ganpat University-Institute of Computer Technology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9070" lvl="0" marL="1917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Team Members: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AutoNum type="arabicPeriod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Aryan Patel – Email: </a:t>
            </a:r>
            <a:r>
              <a:rPr lang="en-US" sz="1200" u="sng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aaryanpatel03@gmail.com</a:t>
            </a:r>
            <a:r>
              <a:rPr lang="en-US" sz="1200">
                <a:solidFill>
                  <a:srgbClr val="0096A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– Phone: 9979844432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AutoNum type="arabicPeriod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Tirth Patel – Email: </a:t>
            </a:r>
            <a:r>
              <a:rPr lang="en-US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tirth554patel@gmail.com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 – Phone: 8160845379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AutoNum type="arabicPeriod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Krish Patel – Email: </a:t>
            </a:r>
            <a:r>
              <a:rPr lang="en-US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krishpatel15@yahoo.com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 – Phone: 9023074811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5461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200"/>
              <a:buFont typeface="Helvetica Neue"/>
              <a:buAutoNum type="arabicPeriod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Mrigaksh Dasani – Email: </a:t>
            </a:r>
            <a:r>
              <a:rPr lang="en-US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mrigakshdasani@gmail.com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 – Phone: 9265870954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" name="Google Shape;5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392" y="115823"/>
            <a:ext cx="1261872" cy="530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1"/>
          <p:cNvGrpSpPr/>
          <p:nvPr/>
        </p:nvGrpSpPr>
        <p:grpSpPr>
          <a:xfrm>
            <a:off x="5062728" y="0"/>
            <a:ext cx="4081272" cy="4412868"/>
            <a:chOff x="5062728" y="0"/>
            <a:chExt cx="4081272" cy="4412868"/>
          </a:xfrm>
        </p:grpSpPr>
        <p:pic>
          <p:nvPicPr>
            <p:cNvPr id="52" name="Google Shape;52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71816" y="0"/>
              <a:ext cx="1456944" cy="816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062728" y="655319"/>
              <a:ext cx="4081272" cy="3757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998464" y="1578863"/>
              <a:ext cx="2910840" cy="19842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2437638" y="121666"/>
            <a:ext cx="42767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RESEARCH	AND REFERENCES</a:t>
            </a:r>
            <a:endParaRPr sz="2200"/>
          </a:p>
        </p:txBody>
      </p:sp>
      <p:sp>
        <p:nvSpPr>
          <p:cNvPr id="223" name="Google Shape;223;p10"/>
          <p:cNvSpPr txBox="1"/>
          <p:nvPr/>
        </p:nvSpPr>
        <p:spPr>
          <a:xfrm>
            <a:off x="513384" y="1088593"/>
            <a:ext cx="5127625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01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AutoNum type="arabicPeriod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Springer – 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Multilingual Conversational AI for Campus Systems.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96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https://link.springer.com/article/10.1007/s44217-025-00397-7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01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AutoNum type="arabicPeriod" startAt="2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DZone – 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Smarter University Chatbot with LLaMA2, RAG &amp; SageMaker.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96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https://dzone.com/articles/smarter-university-chatbot-llama2-rag-sagemaker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01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AutoNum type="arabicPeriod" startAt="3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Pinecone – 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Retrieval-Augmented Generation (RAG) Overview.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96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https://www.pinecone.io/learn/retrieval-augmented-generation/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01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AutoNum type="arabicPeriod" startAt="4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AWS – 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Build Multilingual Chatbots with Amazon SageMaker.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96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https://aws.amazon.com/blogs/machine-learning/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01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AutoNum type="arabicPeriod" startAt="5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Hugging Face – </a:t>
            </a:r>
            <a:r>
              <a:rPr i="1" lang="en-US" sz="1200">
                <a:latin typeface="Arial"/>
                <a:ea typeface="Arial"/>
                <a:cs typeface="Arial"/>
                <a:sym typeface="Arial"/>
              </a:rPr>
              <a:t>Using LLaMA2 and LangChain for Conversational AI.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96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Llama 2 is here - get it on Hugging Face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66304" y="0"/>
            <a:ext cx="1377696" cy="585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10"/>
          <p:cNvGrpSpPr/>
          <p:nvPr/>
        </p:nvGrpSpPr>
        <p:grpSpPr>
          <a:xfrm>
            <a:off x="213360" y="70103"/>
            <a:ext cx="1466215" cy="481965"/>
            <a:chOff x="213360" y="70103"/>
            <a:chExt cx="1466215" cy="481965"/>
          </a:xfrm>
        </p:grpSpPr>
        <p:sp>
          <p:nvSpPr>
            <p:cNvPr id="226" name="Google Shape;226;p10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733044" y="0"/>
                  </a:moveTo>
                  <a:lnTo>
                    <a:pt x="662446" y="1102"/>
                  </a:lnTo>
                  <a:lnTo>
                    <a:pt x="593748" y="4342"/>
                  </a:lnTo>
                  <a:lnTo>
                    <a:pt x="527255" y="9619"/>
                  </a:lnTo>
                  <a:lnTo>
                    <a:pt x="463275" y="16831"/>
                  </a:lnTo>
                  <a:lnTo>
                    <a:pt x="402116" y="25878"/>
                  </a:lnTo>
                  <a:lnTo>
                    <a:pt x="344084" y="36658"/>
                  </a:lnTo>
                  <a:lnTo>
                    <a:pt x="289487" y="49072"/>
                  </a:lnTo>
                  <a:lnTo>
                    <a:pt x="238631" y="63017"/>
                  </a:lnTo>
                  <a:lnTo>
                    <a:pt x="191825" y="78393"/>
                  </a:lnTo>
                  <a:lnTo>
                    <a:pt x="149374" y="95098"/>
                  </a:lnTo>
                  <a:lnTo>
                    <a:pt x="111587" y="113033"/>
                  </a:lnTo>
                  <a:lnTo>
                    <a:pt x="51232" y="152185"/>
                  </a:lnTo>
                  <a:lnTo>
                    <a:pt x="13217" y="195040"/>
                  </a:lnTo>
                  <a:lnTo>
                    <a:pt x="0" y="240792"/>
                  </a:lnTo>
                  <a:lnTo>
                    <a:pt x="3355" y="263979"/>
                  </a:lnTo>
                  <a:lnTo>
                    <a:pt x="29279" y="308383"/>
                  </a:lnTo>
                  <a:lnTo>
                    <a:pt x="78771" y="349488"/>
                  </a:lnTo>
                  <a:lnTo>
                    <a:pt x="149374" y="386485"/>
                  </a:lnTo>
                  <a:lnTo>
                    <a:pt x="191825" y="403190"/>
                  </a:lnTo>
                  <a:lnTo>
                    <a:pt x="238631" y="418566"/>
                  </a:lnTo>
                  <a:lnTo>
                    <a:pt x="289487" y="432511"/>
                  </a:lnTo>
                  <a:lnTo>
                    <a:pt x="344084" y="444925"/>
                  </a:lnTo>
                  <a:lnTo>
                    <a:pt x="402116" y="455705"/>
                  </a:lnTo>
                  <a:lnTo>
                    <a:pt x="463275" y="464752"/>
                  </a:lnTo>
                  <a:lnTo>
                    <a:pt x="527255" y="471964"/>
                  </a:lnTo>
                  <a:lnTo>
                    <a:pt x="593748" y="477241"/>
                  </a:lnTo>
                  <a:lnTo>
                    <a:pt x="662446" y="480481"/>
                  </a:lnTo>
                  <a:lnTo>
                    <a:pt x="733044" y="481584"/>
                  </a:lnTo>
                  <a:lnTo>
                    <a:pt x="803645" y="480481"/>
                  </a:lnTo>
                  <a:lnTo>
                    <a:pt x="872346" y="477241"/>
                  </a:lnTo>
                  <a:lnTo>
                    <a:pt x="938841" y="471964"/>
                  </a:lnTo>
                  <a:lnTo>
                    <a:pt x="1002822" y="464752"/>
                  </a:lnTo>
                  <a:lnTo>
                    <a:pt x="1063982" y="455705"/>
                  </a:lnTo>
                  <a:lnTo>
                    <a:pt x="1122014" y="444925"/>
                  </a:lnTo>
                  <a:lnTo>
                    <a:pt x="1176611" y="432511"/>
                  </a:lnTo>
                  <a:lnTo>
                    <a:pt x="1227466" y="418566"/>
                  </a:lnTo>
                  <a:lnTo>
                    <a:pt x="1274271" y="403190"/>
                  </a:lnTo>
                  <a:lnTo>
                    <a:pt x="1316720" y="386485"/>
                  </a:lnTo>
                  <a:lnTo>
                    <a:pt x="1354506" y="368550"/>
                  </a:lnTo>
                  <a:lnTo>
                    <a:pt x="1414858" y="329398"/>
                  </a:lnTo>
                  <a:lnTo>
                    <a:pt x="1452871" y="286543"/>
                  </a:lnTo>
                  <a:lnTo>
                    <a:pt x="1466088" y="240792"/>
                  </a:lnTo>
                  <a:lnTo>
                    <a:pt x="1462732" y="217604"/>
                  </a:lnTo>
                  <a:lnTo>
                    <a:pt x="1436810" y="173200"/>
                  </a:lnTo>
                  <a:lnTo>
                    <a:pt x="1387321" y="132095"/>
                  </a:lnTo>
                  <a:lnTo>
                    <a:pt x="1316720" y="95098"/>
                  </a:lnTo>
                  <a:lnTo>
                    <a:pt x="1274271" y="78393"/>
                  </a:lnTo>
                  <a:lnTo>
                    <a:pt x="1227466" y="63017"/>
                  </a:lnTo>
                  <a:lnTo>
                    <a:pt x="1176611" y="49072"/>
                  </a:lnTo>
                  <a:lnTo>
                    <a:pt x="1122014" y="36658"/>
                  </a:lnTo>
                  <a:lnTo>
                    <a:pt x="1063982" y="25878"/>
                  </a:lnTo>
                  <a:lnTo>
                    <a:pt x="1002822" y="16831"/>
                  </a:lnTo>
                  <a:lnTo>
                    <a:pt x="938841" y="9619"/>
                  </a:lnTo>
                  <a:lnTo>
                    <a:pt x="872346" y="4342"/>
                  </a:lnTo>
                  <a:lnTo>
                    <a:pt x="803645" y="110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0" y="240792"/>
                  </a:moveTo>
                  <a:lnTo>
                    <a:pt x="13217" y="195040"/>
                  </a:lnTo>
                  <a:lnTo>
                    <a:pt x="51232" y="152185"/>
                  </a:lnTo>
                  <a:lnTo>
                    <a:pt x="111587" y="113033"/>
                  </a:lnTo>
                  <a:lnTo>
                    <a:pt x="149374" y="95098"/>
                  </a:lnTo>
                  <a:lnTo>
                    <a:pt x="191825" y="78393"/>
                  </a:lnTo>
                  <a:lnTo>
                    <a:pt x="238631" y="63017"/>
                  </a:lnTo>
                  <a:lnTo>
                    <a:pt x="289487" y="49072"/>
                  </a:lnTo>
                  <a:lnTo>
                    <a:pt x="344084" y="36658"/>
                  </a:lnTo>
                  <a:lnTo>
                    <a:pt x="402116" y="25878"/>
                  </a:lnTo>
                  <a:lnTo>
                    <a:pt x="463275" y="16831"/>
                  </a:lnTo>
                  <a:lnTo>
                    <a:pt x="527255" y="9619"/>
                  </a:lnTo>
                  <a:lnTo>
                    <a:pt x="593748" y="4342"/>
                  </a:lnTo>
                  <a:lnTo>
                    <a:pt x="662446" y="1102"/>
                  </a:lnTo>
                  <a:lnTo>
                    <a:pt x="733044" y="0"/>
                  </a:lnTo>
                  <a:lnTo>
                    <a:pt x="803645" y="1102"/>
                  </a:lnTo>
                  <a:lnTo>
                    <a:pt x="872346" y="4342"/>
                  </a:lnTo>
                  <a:lnTo>
                    <a:pt x="938841" y="9619"/>
                  </a:lnTo>
                  <a:lnTo>
                    <a:pt x="1002822" y="16831"/>
                  </a:lnTo>
                  <a:lnTo>
                    <a:pt x="1063982" y="25878"/>
                  </a:lnTo>
                  <a:lnTo>
                    <a:pt x="1122014" y="36658"/>
                  </a:lnTo>
                  <a:lnTo>
                    <a:pt x="1176611" y="49072"/>
                  </a:lnTo>
                  <a:lnTo>
                    <a:pt x="1227466" y="63017"/>
                  </a:lnTo>
                  <a:lnTo>
                    <a:pt x="1274271" y="78393"/>
                  </a:lnTo>
                  <a:lnTo>
                    <a:pt x="1316720" y="95098"/>
                  </a:lnTo>
                  <a:lnTo>
                    <a:pt x="1354506" y="113033"/>
                  </a:lnTo>
                  <a:lnTo>
                    <a:pt x="1414858" y="152185"/>
                  </a:lnTo>
                  <a:lnTo>
                    <a:pt x="1452871" y="195040"/>
                  </a:lnTo>
                  <a:lnTo>
                    <a:pt x="1466088" y="240792"/>
                  </a:lnTo>
                  <a:lnTo>
                    <a:pt x="1462732" y="263979"/>
                  </a:lnTo>
                  <a:lnTo>
                    <a:pt x="1436810" y="308383"/>
                  </a:lnTo>
                  <a:lnTo>
                    <a:pt x="1387321" y="349488"/>
                  </a:lnTo>
                  <a:lnTo>
                    <a:pt x="1316720" y="386485"/>
                  </a:lnTo>
                  <a:lnTo>
                    <a:pt x="1274271" y="403190"/>
                  </a:lnTo>
                  <a:lnTo>
                    <a:pt x="1227466" y="418566"/>
                  </a:lnTo>
                  <a:lnTo>
                    <a:pt x="1176611" y="432511"/>
                  </a:lnTo>
                  <a:lnTo>
                    <a:pt x="1122014" y="444925"/>
                  </a:lnTo>
                  <a:lnTo>
                    <a:pt x="1063982" y="455705"/>
                  </a:lnTo>
                  <a:lnTo>
                    <a:pt x="1002822" y="464752"/>
                  </a:lnTo>
                  <a:lnTo>
                    <a:pt x="938841" y="471964"/>
                  </a:lnTo>
                  <a:lnTo>
                    <a:pt x="872346" y="477241"/>
                  </a:lnTo>
                  <a:lnTo>
                    <a:pt x="803645" y="480481"/>
                  </a:lnTo>
                  <a:lnTo>
                    <a:pt x="733044" y="481584"/>
                  </a:lnTo>
                  <a:lnTo>
                    <a:pt x="662446" y="480481"/>
                  </a:lnTo>
                  <a:lnTo>
                    <a:pt x="593748" y="477241"/>
                  </a:lnTo>
                  <a:lnTo>
                    <a:pt x="527255" y="471964"/>
                  </a:lnTo>
                  <a:lnTo>
                    <a:pt x="463275" y="464752"/>
                  </a:lnTo>
                  <a:lnTo>
                    <a:pt x="402116" y="455705"/>
                  </a:lnTo>
                  <a:lnTo>
                    <a:pt x="344084" y="444925"/>
                  </a:lnTo>
                  <a:lnTo>
                    <a:pt x="289487" y="432511"/>
                  </a:lnTo>
                  <a:lnTo>
                    <a:pt x="238631" y="418566"/>
                  </a:lnTo>
                  <a:lnTo>
                    <a:pt x="191825" y="403190"/>
                  </a:lnTo>
                  <a:lnTo>
                    <a:pt x="149374" y="386485"/>
                  </a:lnTo>
                  <a:lnTo>
                    <a:pt x="111587" y="368550"/>
                  </a:lnTo>
                  <a:lnTo>
                    <a:pt x="51232" y="329398"/>
                  </a:lnTo>
                  <a:lnTo>
                    <a:pt x="13217" y="286543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243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0"/>
          <p:cNvSpPr txBox="1"/>
          <p:nvPr/>
        </p:nvSpPr>
        <p:spPr>
          <a:xfrm>
            <a:off x="501802" y="121412"/>
            <a:ext cx="88519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2495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STACK OVERFLOWERS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10"/>
          <p:cNvGrpSpPr/>
          <p:nvPr/>
        </p:nvGrpSpPr>
        <p:grpSpPr>
          <a:xfrm>
            <a:off x="0" y="4767071"/>
            <a:ext cx="9144000" cy="374904"/>
            <a:chOff x="0" y="4767071"/>
            <a:chExt cx="9144000" cy="374904"/>
          </a:xfrm>
        </p:grpSpPr>
        <p:pic>
          <p:nvPicPr>
            <p:cNvPr id="230" name="Google Shape;230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4788401"/>
              <a:ext cx="9139174" cy="35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38600" y="4867657"/>
              <a:ext cx="1065072" cy="24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4767071"/>
              <a:ext cx="9144000" cy="374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10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0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OVERFLOWERS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1061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PROBLEM STATEMENT</a:t>
            </a:r>
            <a:endParaRPr sz="2200"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6304" y="0"/>
            <a:ext cx="1377696" cy="618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2"/>
          <p:cNvGrpSpPr/>
          <p:nvPr/>
        </p:nvGrpSpPr>
        <p:grpSpPr>
          <a:xfrm>
            <a:off x="457200" y="905255"/>
            <a:ext cx="4307205" cy="2468880"/>
            <a:chOff x="457200" y="905255"/>
            <a:chExt cx="4307205" cy="2468880"/>
          </a:xfrm>
        </p:grpSpPr>
        <p:sp>
          <p:nvSpPr>
            <p:cNvPr id="62" name="Google Shape;62;p2"/>
            <p:cNvSpPr/>
            <p:nvPr/>
          </p:nvSpPr>
          <p:spPr>
            <a:xfrm>
              <a:off x="457200" y="905255"/>
              <a:ext cx="4307205" cy="2468880"/>
            </a:xfrm>
            <a:custGeom>
              <a:rect b="b" l="l" r="r" t="t"/>
              <a:pathLst>
                <a:path extrusionOk="0" h="2468879" w="4307205">
                  <a:moveTo>
                    <a:pt x="4282059" y="0"/>
                  </a:moveTo>
                  <a:lnTo>
                    <a:pt x="24765" y="0"/>
                  </a:lnTo>
                  <a:lnTo>
                    <a:pt x="15125" y="1940"/>
                  </a:lnTo>
                  <a:lnTo>
                    <a:pt x="7253" y="7238"/>
                  </a:lnTo>
                  <a:lnTo>
                    <a:pt x="1946" y="15109"/>
                  </a:lnTo>
                  <a:lnTo>
                    <a:pt x="0" y="24764"/>
                  </a:lnTo>
                  <a:lnTo>
                    <a:pt x="0" y="2444115"/>
                  </a:lnTo>
                  <a:lnTo>
                    <a:pt x="1946" y="2453770"/>
                  </a:lnTo>
                  <a:lnTo>
                    <a:pt x="7253" y="2461640"/>
                  </a:lnTo>
                  <a:lnTo>
                    <a:pt x="15125" y="2466939"/>
                  </a:lnTo>
                  <a:lnTo>
                    <a:pt x="24765" y="2468879"/>
                  </a:lnTo>
                  <a:lnTo>
                    <a:pt x="4282059" y="2468879"/>
                  </a:lnTo>
                  <a:lnTo>
                    <a:pt x="4291714" y="2466939"/>
                  </a:lnTo>
                  <a:lnTo>
                    <a:pt x="4299585" y="2461641"/>
                  </a:lnTo>
                  <a:lnTo>
                    <a:pt x="4304883" y="2453770"/>
                  </a:lnTo>
                  <a:lnTo>
                    <a:pt x="4306824" y="2444115"/>
                  </a:lnTo>
                  <a:lnTo>
                    <a:pt x="4306824" y="24764"/>
                  </a:lnTo>
                  <a:lnTo>
                    <a:pt x="4304883" y="15109"/>
                  </a:lnTo>
                  <a:lnTo>
                    <a:pt x="4299585" y="7238"/>
                  </a:lnTo>
                  <a:lnTo>
                    <a:pt x="4291714" y="1940"/>
                  </a:lnTo>
                  <a:lnTo>
                    <a:pt x="42820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2271" y="999743"/>
              <a:ext cx="176784" cy="1432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2"/>
          <p:cNvSpPr txBox="1"/>
          <p:nvPr/>
        </p:nvSpPr>
        <p:spPr>
          <a:xfrm>
            <a:off x="765149" y="986789"/>
            <a:ext cx="350456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92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Palatino Linotype"/>
                <a:ea typeface="Palatino Linotype"/>
                <a:cs typeface="Palatino Linotype"/>
                <a:sym typeface="Palatino Linotype"/>
              </a:rPr>
              <a:t>Problem Statement</a:t>
            </a:r>
            <a:endParaRPr sz="1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04140" lvl="0" marL="116204" marR="508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SzPts val="696"/>
              <a:buFont typeface="Helvetica Neue"/>
              <a:buChar char="●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Campus offices face long queues due to repetitive student queries.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765149" y="1837435"/>
            <a:ext cx="35814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4140" lvl="0" marL="11620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6"/>
              <a:buFont typeface="Helvetica Neue"/>
              <a:buChar char="●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Language barriers (Hindi/regional languages) make access to information difficult.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765149" y="2386329"/>
            <a:ext cx="37661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4140" lvl="0" marL="11620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6"/>
              <a:buFont typeface="Helvetica Neue"/>
              <a:buChar char="●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Important details exist in circulars/PDFs but aren’t in a user-friendly format.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765149" y="2935350"/>
            <a:ext cx="36258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4140" lvl="0" marL="11620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6"/>
              <a:buFont typeface="Helvetica Neue"/>
              <a:buChar char="●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A scalable, multilingual chatbot is needed to provide 24/7 support and reduce staff workload.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8" name="Google Shape;68;p2"/>
          <p:cNvGrpSpPr/>
          <p:nvPr/>
        </p:nvGrpSpPr>
        <p:grpSpPr>
          <a:xfrm>
            <a:off x="4846320" y="923543"/>
            <a:ext cx="3962400" cy="2451100"/>
            <a:chOff x="4846320" y="923543"/>
            <a:chExt cx="3962400" cy="2451100"/>
          </a:xfrm>
        </p:grpSpPr>
        <p:sp>
          <p:nvSpPr>
            <p:cNvPr id="69" name="Google Shape;69;p2"/>
            <p:cNvSpPr/>
            <p:nvPr/>
          </p:nvSpPr>
          <p:spPr>
            <a:xfrm>
              <a:off x="4846320" y="923543"/>
              <a:ext cx="3962400" cy="2451100"/>
            </a:xfrm>
            <a:custGeom>
              <a:rect b="b" l="l" r="r" t="t"/>
              <a:pathLst>
                <a:path extrusionOk="0" h="2451100" w="3962400">
                  <a:moveTo>
                    <a:pt x="3937634" y="0"/>
                  </a:moveTo>
                  <a:lnTo>
                    <a:pt x="24764" y="0"/>
                  </a:ln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0" y="2425827"/>
                  </a:lnTo>
                  <a:lnTo>
                    <a:pt x="1958" y="2435429"/>
                  </a:lnTo>
                  <a:lnTo>
                    <a:pt x="7286" y="2443305"/>
                  </a:lnTo>
                  <a:lnTo>
                    <a:pt x="15162" y="2448633"/>
                  </a:lnTo>
                  <a:lnTo>
                    <a:pt x="24764" y="2450591"/>
                  </a:lnTo>
                  <a:lnTo>
                    <a:pt x="3937634" y="2450591"/>
                  </a:lnTo>
                  <a:lnTo>
                    <a:pt x="3947237" y="2448633"/>
                  </a:lnTo>
                  <a:lnTo>
                    <a:pt x="3955113" y="2443305"/>
                  </a:lnTo>
                  <a:lnTo>
                    <a:pt x="3960441" y="2435429"/>
                  </a:lnTo>
                  <a:lnTo>
                    <a:pt x="3962400" y="2425827"/>
                  </a:lnTo>
                  <a:lnTo>
                    <a:pt x="3962400" y="24764"/>
                  </a:lnTo>
                  <a:lnTo>
                    <a:pt x="3960441" y="15162"/>
                  </a:lnTo>
                  <a:lnTo>
                    <a:pt x="3955113" y="7286"/>
                  </a:lnTo>
                  <a:lnTo>
                    <a:pt x="3947237" y="1958"/>
                  </a:lnTo>
                  <a:lnTo>
                    <a:pt x="3937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0" name="Google Shape;7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13960" y="999743"/>
              <a:ext cx="176784" cy="1432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2"/>
          <p:cNvSpPr txBox="1"/>
          <p:nvPr/>
        </p:nvSpPr>
        <p:spPr>
          <a:xfrm>
            <a:off x="4905883" y="888012"/>
            <a:ext cx="3732529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125">
            <a:spAutoFit/>
          </a:bodyPr>
          <a:lstStyle/>
          <a:p>
            <a:pPr indent="0" lvl="0" marL="3282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Palatino Linotype"/>
                <a:ea typeface="Palatino Linotype"/>
                <a:cs typeface="Palatino Linotype"/>
                <a:sym typeface="Palatino Linotype"/>
              </a:rPr>
              <a:t>Proposed Solution</a:t>
            </a:r>
            <a:endParaRPr sz="1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A RAG-powered conversational AI assistant that offers instant, accurate, and multilingual support (English, Hindi, and regional languages), easing routine inquiries and improving accessibility.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905883" y="2176017"/>
            <a:ext cx="103886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Key Benefits 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905883" y="2541473"/>
            <a:ext cx="3738879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68910" lvl="0" marL="1816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6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Provides: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Fast, accurate, context-aware answers.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8910" lvl="0" marL="18161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996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Ensures: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Equal access across languages.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8910" lvl="0" marL="1816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6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Supports: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Staff efficiency by automating FAQs.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8910" lvl="0" marL="1816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6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Improves: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Student satisfaction with 24/7 availability.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457200" y="3520439"/>
            <a:ext cx="8351520" cy="1073150"/>
            <a:chOff x="457200" y="3520439"/>
            <a:chExt cx="8351520" cy="1073150"/>
          </a:xfrm>
        </p:grpSpPr>
        <p:sp>
          <p:nvSpPr>
            <p:cNvPr id="75" name="Google Shape;75;p2"/>
            <p:cNvSpPr/>
            <p:nvPr/>
          </p:nvSpPr>
          <p:spPr>
            <a:xfrm>
              <a:off x="457200" y="3520439"/>
              <a:ext cx="8351520" cy="1073150"/>
            </a:xfrm>
            <a:custGeom>
              <a:rect b="b" l="l" r="r" t="t"/>
              <a:pathLst>
                <a:path extrusionOk="0" h="1073150" w="8351520">
                  <a:moveTo>
                    <a:pt x="8344281" y="0"/>
                  </a:moveTo>
                  <a:lnTo>
                    <a:pt x="7200" y="0"/>
                  </a:lnTo>
                  <a:lnTo>
                    <a:pt x="0" y="7239"/>
                  </a:lnTo>
                  <a:lnTo>
                    <a:pt x="0" y="16129"/>
                  </a:lnTo>
                  <a:lnTo>
                    <a:pt x="0" y="1065695"/>
                  </a:lnTo>
                  <a:lnTo>
                    <a:pt x="7200" y="1072896"/>
                  </a:lnTo>
                  <a:lnTo>
                    <a:pt x="8344281" y="1072896"/>
                  </a:lnTo>
                  <a:lnTo>
                    <a:pt x="8351520" y="1065695"/>
                  </a:lnTo>
                  <a:lnTo>
                    <a:pt x="8351520" y="7239"/>
                  </a:lnTo>
                  <a:lnTo>
                    <a:pt x="8344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2271" y="3593591"/>
              <a:ext cx="176784" cy="1432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2"/>
          <p:cNvSpPr txBox="1"/>
          <p:nvPr/>
        </p:nvSpPr>
        <p:spPr>
          <a:xfrm>
            <a:off x="844702" y="3581146"/>
            <a:ext cx="4928870" cy="862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Palatino Linotype"/>
                <a:ea typeface="Palatino Linotype"/>
                <a:cs typeface="Palatino Linotype"/>
                <a:sym typeface="Palatino Linotype"/>
              </a:rPr>
              <a:t>Target Audiences</a:t>
            </a:r>
            <a:endParaRPr sz="11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02234" lvl="0" marL="382905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181818"/>
              </a:buClr>
              <a:buSzPts val="1104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Students: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Current and prospective students seeking information.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2234" lvl="0" marL="3829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104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Campus Staff: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Administrative, IT, and academic departments.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2234" lvl="0" marL="38290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81818"/>
              </a:buClr>
              <a:buSzPts val="1104"/>
              <a:buFont typeface="Helvetica Neue"/>
              <a:buChar char="•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Student Volunteers: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For future maintenance and content curation.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8" name="Google Shape;78;p2"/>
          <p:cNvGrpSpPr/>
          <p:nvPr/>
        </p:nvGrpSpPr>
        <p:grpSpPr>
          <a:xfrm>
            <a:off x="213360" y="70103"/>
            <a:ext cx="1466215" cy="481965"/>
            <a:chOff x="213360" y="70103"/>
            <a:chExt cx="1466215" cy="481965"/>
          </a:xfrm>
        </p:grpSpPr>
        <p:sp>
          <p:nvSpPr>
            <p:cNvPr id="79" name="Google Shape;79;p2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733044" y="0"/>
                  </a:moveTo>
                  <a:lnTo>
                    <a:pt x="662446" y="1102"/>
                  </a:lnTo>
                  <a:lnTo>
                    <a:pt x="593748" y="4342"/>
                  </a:lnTo>
                  <a:lnTo>
                    <a:pt x="527255" y="9619"/>
                  </a:lnTo>
                  <a:lnTo>
                    <a:pt x="463275" y="16831"/>
                  </a:lnTo>
                  <a:lnTo>
                    <a:pt x="402116" y="25878"/>
                  </a:lnTo>
                  <a:lnTo>
                    <a:pt x="344084" y="36658"/>
                  </a:lnTo>
                  <a:lnTo>
                    <a:pt x="289487" y="49072"/>
                  </a:lnTo>
                  <a:lnTo>
                    <a:pt x="238631" y="63017"/>
                  </a:lnTo>
                  <a:lnTo>
                    <a:pt x="191825" y="78393"/>
                  </a:lnTo>
                  <a:lnTo>
                    <a:pt x="149374" y="95098"/>
                  </a:lnTo>
                  <a:lnTo>
                    <a:pt x="111587" y="113033"/>
                  </a:lnTo>
                  <a:lnTo>
                    <a:pt x="51232" y="152185"/>
                  </a:lnTo>
                  <a:lnTo>
                    <a:pt x="13217" y="195040"/>
                  </a:lnTo>
                  <a:lnTo>
                    <a:pt x="0" y="240792"/>
                  </a:lnTo>
                  <a:lnTo>
                    <a:pt x="3355" y="263979"/>
                  </a:lnTo>
                  <a:lnTo>
                    <a:pt x="29279" y="308383"/>
                  </a:lnTo>
                  <a:lnTo>
                    <a:pt x="78771" y="349488"/>
                  </a:lnTo>
                  <a:lnTo>
                    <a:pt x="149374" y="386485"/>
                  </a:lnTo>
                  <a:lnTo>
                    <a:pt x="191825" y="403190"/>
                  </a:lnTo>
                  <a:lnTo>
                    <a:pt x="238631" y="418566"/>
                  </a:lnTo>
                  <a:lnTo>
                    <a:pt x="289487" y="432511"/>
                  </a:lnTo>
                  <a:lnTo>
                    <a:pt x="344084" y="444925"/>
                  </a:lnTo>
                  <a:lnTo>
                    <a:pt x="402116" y="455705"/>
                  </a:lnTo>
                  <a:lnTo>
                    <a:pt x="463275" y="464752"/>
                  </a:lnTo>
                  <a:lnTo>
                    <a:pt x="527255" y="471964"/>
                  </a:lnTo>
                  <a:lnTo>
                    <a:pt x="593748" y="477241"/>
                  </a:lnTo>
                  <a:lnTo>
                    <a:pt x="662446" y="480481"/>
                  </a:lnTo>
                  <a:lnTo>
                    <a:pt x="733044" y="481584"/>
                  </a:lnTo>
                  <a:lnTo>
                    <a:pt x="803645" y="480481"/>
                  </a:lnTo>
                  <a:lnTo>
                    <a:pt x="872346" y="477241"/>
                  </a:lnTo>
                  <a:lnTo>
                    <a:pt x="938841" y="471964"/>
                  </a:lnTo>
                  <a:lnTo>
                    <a:pt x="1002822" y="464752"/>
                  </a:lnTo>
                  <a:lnTo>
                    <a:pt x="1063982" y="455705"/>
                  </a:lnTo>
                  <a:lnTo>
                    <a:pt x="1122014" y="444925"/>
                  </a:lnTo>
                  <a:lnTo>
                    <a:pt x="1176611" y="432511"/>
                  </a:lnTo>
                  <a:lnTo>
                    <a:pt x="1227466" y="418566"/>
                  </a:lnTo>
                  <a:lnTo>
                    <a:pt x="1274271" y="403190"/>
                  </a:lnTo>
                  <a:lnTo>
                    <a:pt x="1316720" y="386485"/>
                  </a:lnTo>
                  <a:lnTo>
                    <a:pt x="1354506" y="368550"/>
                  </a:lnTo>
                  <a:lnTo>
                    <a:pt x="1414858" y="329398"/>
                  </a:lnTo>
                  <a:lnTo>
                    <a:pt x="1452871" y="286543"/>
                  </a:lnTo>
                  <a:lnTo>
                    <a:pt x="1466088" y="240792"/>
                  </a:lnTo>
                  <a:lnTo>
                    <a:pt x="1462732" y="217604"/>
                  </a:lnTo>
                  <a:lnTo>
                    <a:pt x="1436810" y="173200"/>
                  </a:lnTo>
                  <a:lnTo>
                    <a:pt x="1387321" y="132095"/>
                  </a:lnTo>
                  <a:lnTo>
                    <a:pt x="1316720" y="95098"/>
                  </a:lnTo>
                  <a:lnTo>
                    <a:pt x="1274271" y="78393"/>
                  </a:lnTo>
                  <a:lnTo>
                    <a:pt x="1227466" y="63017"/>
                  </a:lnTo>
                  <a:lnTo>
                    <a:pt x="1176611" y="49072"/>
                  </a:lnTo>
                  <a:lnTo>
                    <a:pt x="1122014" y="36658"/>
                  </a:lnTo>
                  <a:lnTo>
                    <a:pt x="1063982" y="25878"/>
                  </a:lnTo>
                  <a:lnTo>
                    <a:pt x="1002822" y="16831"/>
                  </a:lnTo>
                  <a:lnTo>
                    <a:pt x="938841" y="9619"/>
                  </a:lnTo>
                  <a:lnTo>
                    <a:pt x="872346" y="4342"/>
                  </a:lnTo>
                  <a:lnTo>
                    <a:pt x="803645" y="110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0" y="240792"/>
                  </a:moveTo>
                  <a:lnTo>
                    <a:pt x="13217" y="195040"/>
                  </a:lnTo>
                  <a:lnTo>
                    <a:pt x="51232" y="152185"/>
                  </a:lnTo>
                  <a:lnTo>
                    <a:pt x="111587" y="113033"/>
                  </a:lnTo>
                  <a:lnTo>
                    <a:pt x="149374" y="95098"/>
                  </a:lnTo>
                  <a:lnTo>
                    <a:pt x="191825" y="78393"/>
                  </a:lnTo>
                  <a:lnTo>
                    <a:pt x="238631" y="63017"/>
                  </a:lnTo>
                  <a:lnTo>
                    <a:pt x="289487" y="49072"/>
                  </a:lnTo>
                  <a:lnTo>
                    <a:pt x="344084" y="36658"/>
                  </a:lnTo>
                  <a:lnTo>
                    <a:pt x="402116" y="25878"/>
                  </a:lnTo>
                  <a:lnTo>
                    <a:pt x="463275" y="16831"/>
                  </a:lnTo>
                  <a:lnTo>
                    <a:pt x="527255" y="9619"/>
                  </a:lnTo>
                  <a:lnTo>
                    <a:pt x="593748" y="4342"/>
                  </a:lnTo>
                  <a:lnTo>
                    <a:pt x="662446" y="1102"/>
                  </a:lnTo>
                  <a:lnTo>
                    <a:pt x="733044" y="0"/>
                  </a:lnTo>
                  <a:lnTo>
                    <a:pt x="803645" y="1102"/>
                  </a:lnTo>
                  <a:lnTo>
                    <a:pt x="872346" y="4342"/>
                  </a:lnTo>
                  <a:lnTo>
                    <a:pt x="938841" y="9619"/>
                  </a:lnTo>
                  <a:lnTo>
                    <a:pt x="1002822" y="16831"/>
                  </a:lnTo>
                  <a:lnTo>
                    <a:pt x="1063982" y="25878"/>
                  </a:lnTo>
                  <a:lnTo>
                    <a:pt x="1122014" y="36658"/>
                  </a:lnTo>
                  <a:lnTo>
                    <a:pt x="1176611" y="49072"/>
                  </a:lnTo>
                  <a:lnTo>
                    <a:pt x="1227466" y="63017"/>
                  </a:lnTo>
                  <a:lnTo>
                    <a:pt x="1274271" y="78393"/>
                  </a:lnTo>
                  <a:lnTo>
                    <a:pt x="1316720" y="95098"/>
                  </a:lnTo>
                  <a:lnTo>
                    <a:pt x="1354506" y="113033"/>
                  </a:lnTo>
                  <a:lnTo>
                    <a:pt x="1414858" y="152185"/>
                  </a:lnTo>
                  <a:lnTo>
                    <a:pt x="1452871" y="195040"/>
                  </a:lnTo>
                  <a:lnTo>
                    <a:pt x="1466088" y="240792"/>
                  </a:lnTo>
                  <a:lnTo>
                    <a:pt x="1462732" y="263979"/>
                  </a:lnTo>
                  <a:lnTo>
                    <a:pt x="1436810" y="308383"/>
                  </a:lnTo>
                  <a:lnTo>
                    <a:pt x="1387321" y="349488"/>
                  </a:lnTo>
                  <a:lnTo>
                    <a:pt x="1316720" y="386485"/>
                  </a:lnTo>
                  <a:lnTo>
                    <a:pt x="1274271" y="403190"/>
                  </a:lnTo>
                  <a:lnTo>
                    <a:pt x="1227466" y="418566"/>
                  </a:lnTo>
                  <a:lnTo>
                    <a:pt x="1176611" y="432511"/>
                  </a:lnTo>
                  <a:lnTo>
                    <a:pt x="1122014" y="444925"/>
                  </a:lnTo>
                  <a:lnTo>
                    <a:pt x="1063982" y="455705"/>
                  </a:lnTo>
                  <a:lnTo>
                    <a:pt x="1002822" y="464752"/>
                  </a:lnTo>
                  <a:lnTo>
                    <a:pt x="938841" y="471964"/>
                  </a:lnTo>
                  <a:lnTo>
                    <a:pt x="872346" y="477241"/>
                  </a:lnTo>
                  <a:lnTo>
                    <a:pt x="803645" y="480481"/>
                  </a:lnTo>
                  <a:lnTo>
                    <a:pt x="733044" y="481584"/>
                  </a:lnTo>
                  <a:lnTo>
                    <a:pt x="662446" y="480481"/>
                  </a:lnTo>
                  <a:lnTo>
                    <a:pt x="593748" y="477241"/>
                  </a:lnTo>
                  <a:lnTo>
                    <a:pt x="527255" y="471964"/>
                  </a:lnTo>
                  <a:lnTo>
                    <a:pt x="463275" y="464752"/>
                  </a:lnTo>
                  <a:lnTo>
                    <a:pt x="402116" y="455705"/>
                  </a:lnTo>
                  <a:lnTo>
                    <a:pt x="344084" y="444925"/>
                  </a:lnTo>
                  <a:lnTo>
                    <a:pt x="289487" y="432511"/>
                  </a:lnTo>
                  <a:lnTo>
                    <a:pt x="238631" y="418566"/>
                  </a:lnTo>
                  <a:lnTo>
                    <a:pt x="191825" y="403190"/>
                  </a:lnTo>
                  <a:lnTo>
                    <a:pt x="149374" y="386485"/>
                  </a:lnTo>
                  <a:lnTo>
                    <a:pt x="111587" y="368550"/>
                  </a:lnTo>
                  <a:lnTo>
                    <a:pt x="51232" y="329398"/>
                  </a:lnTo>
                  <a:lnTo>
                    <a:pt x="13217" y="286543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243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/>
        </p:nvSpPr>
        <p:spPr>
          <a:xfrm>
            <a:off x="501802" y="121412"/>
            <a:ext cx="88519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2495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STACK OVERFLOWERS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0" y="4767071"/>
            <a:ext cx="9144000" cy="374904"/>
            <a:chOff x="0" y="4767071"/>
            <a:chExt cx="9144000" cy="374904"/>
          </a:xfrm>
        </p:grpSpPr>
        <p:pic>
          <p:nvPicPr>
            <p:cNvPr id="83" name="Google Shape;83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4788401"/>
              <a:ext cx="9139174" cy="35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38600" y="4867657"/>
              <a:ext cx="1065072" cy="24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4767071"/>
              <a:ext cx="9144000" cy="374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2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OVERFLOWERS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048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TECHNICAL APPROACH</a:t>
            </a:r>
            <a:endParaRPr sz="2200"/>
          </a:p>
        </p:txBody>
      </p:sp>
      <p:sp>
        <p:nvSpPr>
          <p:cNvPr id="93" name="Google Shape;93;p3"/>
          <p:cNvSpPr txBox="1"/>
          <p:nvPr/>
        </p:nvSpPr>
        <p:spPr>
          <a:xfrm>
            <a:off x="323215" y="958215"/>
            <a:ext cx="8462645" cy="3272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latin typeface="Arial"/>
                <a:ea typeface="Arial"/>
                <a:cs typeface="Arial"/>
                <a:sym typeface="Arial"/>
              </a:rPr>
              <a:t>Technical Approach: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 Retrieval-Augmented Generation (RAG)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Our solution adopts a robust RAG architecture. This combines the generative power of a Large Language Model (LLM) with a custom, up-to-date knowledge base, ensuring factual accuracy and reducing "hallucinations." This method is ideal for domain-specific applications like campus chatbots.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latin typeface="Arial"/>
                <a:ea typeface="Arial"/>
                <a:cs typeface="Arial"/>
                <a:sym typeface="Arial"/>
              </a:rPr>
              <a:t>Technologies Used: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16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LLaMA2: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The foundational Open-Source Large Language Model.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0" marL="469265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LangChain: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For orchestrating the RAG workflow and multi-turn conversations.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0" marL="469265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Vector Database (e.g., Milvus, ChromaDB):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For efficient semantic retrieval of documents.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0" marL="469265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AWS SageMaker: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For scalable model deployment and management.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0" marL="469265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Python: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The primary development language.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ts val="1200"/>
              <a:buFont typeface="Helvetica Neue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200" u="sng">
                <a:latin typeface="Arial"/>
                <a:ea typeface="Arial"/>
                <a:cs typeface="Arial"/>
                <a:sym typeface="Arial"/>
              </a:rPr>
              <a:t>Our Prototype: Inputs &amp; Outputs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16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Inputs: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Multilingual student queries, institutional FAQs, circulars, and PDFs.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0" marL="469265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Outputs: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Contextual, accurate responses; conversation logs for analysis; seamless human handoff.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6304" y="0"/>
            <a:ext cx="1377696" cy="6217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3"/>
          <p:cNvGrpSpPr/>
          <p:nvPr/>
        </p:nvGrpSpPr>
        <p:grpSpPr>
          <a:xfrm>
            <a:off x="0" y="4767071"/>
            <a:ext cx="9144000" cy="374904"/>
            <a:chOff x="0" y="4767071"/>
            <a:chExt cx="9144000" cy="374904"/>
          </a:xfrm>
        </p:grpSpPr>
        <p:pic>
          <p:nvPicPr>
            <p:cNvPr id="96" name="Google Shape;9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4788401"/>
              <a:ext cx="9139174" cy="35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8600" y="4867657"/>
              <a:ext cx="1065072" cy="24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4767071"/>
              <a:ext cx="9144000" cy="3749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3"/>
          <p:cNvGrpSpPr/>
          <p:nvPr/>
        </p:nvGrpSpPr>
        <p:grpSpPr>
          <a:xfrm>
            <a:off x="213360" y="70103"/>
            <a:ext cx="1466215" cy="481965"/>
            <a:chOff x="213360" y="70103"/>
            <a:chExt cx="1466215" cy="481965"/>
          </a:xfrm>
        </p:grpSpPr>
        <p:sp>
          <p:nvSpPr>
            <p:cNvPr id="100" name="Google Shape;100;p3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733044" y="0"/>
                  </a:moveTo>
                  <a:lnTo>
                    <a:pt x="662446" y="1102"/>
                  </a:lnTo>
                  <a:lnTo>
                    <a:pt x="593748" y="4342"/>
                  </a:lnTo>
                  <a:lnTo>
                    <a:pt x="527255" y="9619"/>
                  </a:lnTo>
                  <a:lnTo>
                    <a:pt x="463275" y="16831"/>
                  </a:lnTo>
                  <a:lnTo>
                    <a:pt x="402116" y="25878"/>
                  </a:lnTo>
                  <a:lnTo>
                    <a:pt x="344084" y="36658"/>
                  </a:lnTo>
                  <a:lnTo>
                    <a:pt x="289487" y="49072"/>
                  </a:lnTo>
                  <a:lnTo>
                    <a:pt x="238631" y="63017"/>
                  </a:lnTo>
                  <a:lnTo>
                    <a:pt x="191825" y="78393"/>
                  </a:lnTo>
                  <a:lnTo>
                    <a:pt x="149374" y="95098"/>
                  </a:lnTo>
                  <a:lnTo>
                    <a:pt x="111587" y="113033"/>
                  </a:lnTo>
                  <a:lnTo>
                    <a:pt x="51232" y="152185"/>
                  </a:lnTo>
                  <a:lnTo>
                    <a:pt x="13217" y="195040"/>
                  </a:lnTo>
                  <a:lnTo>
                    <a:pt x="0" y="240792"/>
                  </a:lnTo>
                  <a:lnTo>
                    <a:pt x="3355" y="263979"/>
                  </a:lnTo>
                  <a:lnTo>
                    <a:pt x="29279" y="308383"/>
                  </a:lnTo>
                  <a:lnTo>
                    <a:pt x="78771" y="349488"/>
                  </a:lnTo>
                  <a:lnTo>
                    <a:pt x="149374" y="386485"/>
                  </a:lnTo>
                  <a:lnTo>
                    <a:pt x="191825" y="403190"/>
                  </a:lnTo>
                  <a:lnTo>
                    <a:pt x="238631" y="418566"/>
                  </a:lnTo>
                  <a:lnTo>
                    <a:pt x="289487" y="432511"/>
                  </a:lnTo>
                  <a:lnTo>
                    <a:pt x="344084" y="444925"/>
                  </a:lnTo>
                  <a:lnTo>
                    <a:pt x="402116" y="455705"/>
                  </a:lnTo>
                  <a:lnTo>
                    <a:pt x="463275" y="464752"/>
                  </a:lnTo>
                  <a:lnTo>
                    <a:pt x="527255" y="471964"/>
                  </a:lnTo>
                  <a:lnTo>
                    <a:pt x="593748" y="477241"/>
                  </a:lnTo>
                  <a:lnTo>
                    <a:pt x="662446" y="480481"/>
                  </a:lnTo>
                  <a:lnTo>
                    <a:pt x="733044" y="481584"/>
                  </a:lnTo>
                  <a:lnTo>
                    <a:pt x="803645" y="480481"/>
                  </a:lnTo>
                  <a:lnTo>
                    <a:pt x="872346" y="477241"/>
                  </a:lnTo>
                  <a:lnTo>
                    <a:pt x="938841" y="471964"/>
                  </a:lnTo>
                  <a:lnTo>
                    <a:pt x="1002822" y="464752"/>
                  </a:lnTo>
                  <a:lnTo>
                    <a:pt x="1063982" y="455705"/>
                  </a:lnTo>
                  <a:lnTo>
                    <a:pt x="1122014" y="444925"/>
                  </a:lnTo>
                  <a:lnTo>
                    <a:pt x="1176611" y="432511"/>
                  </a:lnTo>
                  <a:lnTo>
                    <a:pt x="1227466" y="418566"/>
                  </a:lnTo>
                  <a:lnTo>
                    <a:pt x="1274271" y="403190"/>
                  </a:lnTo>
                  <a:lnTo>
                    <a:pt x="1316720" y="386485"/>
                  </a:lnTo>
                  <a:lnTo>
                    <a:pt x="1354506" y="368550"/>
                  </a:lnTo>
                  <a:lnTo>
                    <a:pt x="1414858" y="329398"/>
                  </a:lnTo>
                  <a:lnTo>
                    <a:pt x="1452871" y="286543"/>
                  </a:lnTo>
                  <a:lnTo>
                    <a:pt x="1466088" y="240792"/>
                  </a:lnTo>
                  <a:lnTo>
                    <a:pt x="1462732" y="217604"/>
                  </a:lnTo>
                  <a:lnTo>
                    <a:pt x="1436810" y="173200"/>
                  </a:lnTo>
                  <a:lnTo>
                    <a:pt x="1387321" y="132095"/>
                  </a:lnTo>
                  <a:lnTo>
                    <a:pt x="1316720" y="95098"/>
                  </a:lnTo>
                  <a:lnTo>
                    <a:pt x="1274271" y="78393"/>
                  </a:lnTo>
                  <a:lnTo>
                    <a:pt x="1227466" y="63017"/>
                  </a:lnTo>
                  <a:lnTo>
                    <a:pt x="1176611" y="49072"/>
                  </a:lnTo>
                  <a:lnTo>
                    <a:pt x="1122014" y="36658"/>
                  </a:lnTo>
                  <a:lnTo>
                    <a:pt x="1063982" y="25878"/>
                  </a:lnTo>
                  <a:lnTo>
                    <a:pt x="1002822" y="16831"/>
                  </a:lnTo>
                  <a:lnTo>
                    <a:pt x="938841" y="9619"/>
                  </a:lnTo>
                  <a:lnTo>
                    <a:pt x="872346" y="4342"/>
                  </a:lnTo>
                  <a:lnTo>
                    <a:pt x="803645" y="110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0" y="240792"/>
                  </a:moveTo>
                  <a:lnTo>
                    <a:pt x="13217" y="195040"/>
                  </a:lnTo>
                  <a:lnTo>
                    <a:pt x="51232" y="152185"/>
                  </a:lnTo>
                  <a:lnTo>
                    <a:pt x="111587" y="113033"/>
                  </a:lnTo>
                  <a:lnTo>
                    <a:pt x="149374" y="95098"/>
                  </a:lnTo>
                  <a:lnTo>
                    <a:pt x="191825" y="78393"/>
                  </a:lnTo>
                  <a:lnTo>
                    <a:pt x="238631" y="63017"/>
                  </a:lnTo>
                  <a:lnTo>
                    <a:pt x="289487" y="49072"/>
                  </a:lnTo>
                  <a:lnTo>
                    <a:pt x="344084" y="36658"/>
                  </a:lnTo>
                  <a:lnTo>
                    <a:pt x="402116" y="25878"/>
                  </a:lnTo>
                  <a:lnTo>
                    <a:pt x="463275" y="16831"/>
                  </a:lnTo>
                  <a:lnTo>
                    <a:pt x="527255" y="9619"/>
                  </a:lnTo>
                  <a:lnTo>
                    <a:pt x="593748" y="4342"/>
                  </a:lnTo>
                  <a:lnTo>
                    <a:pt x="662446" y="1102"/>
                  </a:lnTo>
                  <a:lnTo>
                    <a:pt x="733044" y="0"/>
                  </a:lnTo>
                  <a:lnTo>
                    <a:pt x="803645" y="1102"/>
                  </a:lnTo>
                  <a:lnTo>
                    <a:pt x="872346" y="4342"/>
                  </a:lnTo>
                  <a:lnTo>
                    <a:pt x="938841" y="9619"/>
                  </a:lnTo>
                  <a:lnTo>
                    <a:pt x="1002822" y="16831"/>
                  </a:lnTo>
                  <a:lnTo>
                    <a:pt x="1063982" y="25878"/>
                  </a:lnTo>
                  <a:lnTo>
                    <a:pt x="1122014" y="36658"/>
                  </a:lnTo>
                  <a:lnTo>
                    <a:pt x="1176611" y="49072"/>
                  </a:lnTo>
                  <a:lnTo>
                    <a:pt x="1227466" y="63017"/>
                  </a:lnTo>
                  <a:lnTo>
                    <a:pt x="1274271" y="78393"/>
                  </a:lnTo>
                  <a:lnTo>
                    <a:pt x="1316720" y="95098"/>
                  </a:lnTo>
                  <a:lnTo>
                    <a:pt x="1354506" y="113033"/>
                  </a:lnTo>
                  <a:lnTo>
                    <a:pt x="1414858" y="152185"/>
                  </a:lnTo>
                  <a:lnTo>
                    <a:pt x="1452871" y="195040"/>
                  </a:lnTo>
                  <a:lnTo>
                    <a:pt x="1466088" y="240792"/>
                  </a:lnTo>
                  <a:lnTo>
                    <a:pt x="1462732" y="263979"/>
                  </a:lnTo>
                  <a:lnTo>
                    <a:pt x="1436810" y="308383"/>
                  </a:lnTo>
                  <a:lnTo>
                    <a:pt x="1387321" y="349488"/>
                  </a:lnTo>
                  <a:lnTo>
                    <a:pt x="1316720" y="386485"/>
                  </a:lnTo>
                  <a:lnTo>
                    <a:pt x="1274271" y="403190"/>
                  </a:lnTo>
                  <a:lnTo>
                    <a:pt x="1227466" y="418566"/>
                  </a:lnTo>
                  <a:lnTo>
                    <a:pt x="1176611" y="432511"/>
                  </a:lnTo>
                  <a:lnTo>
                    <a:pt x="1122014" y="444925"/>
                  </a:lnTo>
                  <a:lnTo>
                    <a:pt x="1063982" y="455705"/>
                  </a:lnTo>
                  <a:lnTo>
                    <a:pt x="1002822" y="464752"/>
                  </a:lnTo>
                  <a:lnTo>
                    <a:pt x="938841" y="471964"/>
                  </a:lnTo>
                  <a:lnTo>
                    <a:pt x="872346" y="477241"/>
                  </a:lnTo>
                  <a:lnTo>
                    <a:pt x="803645" y="480481"/>
                  </a:lnTo>
                  <a:lnTo>
                    <a:pt x="733044" y="481584"/>
                  </a:lnTo>
                  <a:lnTo>
                    <a:pt x="662446" y="480481"/>
                  </a:lnTo>
                  <a:lnTo>
                    <a:pt x="593748" y="477241"/>
                  </a:lnTo>
                  <a:lnTo>
                    <a:pt x="527255" y="471964"/>
                  </a:lnTo>
                  <a:lnTo>
                    <a:pt x="463275" y="464752"/>
                  </a:lnTo>
                  <a:lnTo>
                    <a:pt x="402116" y="455705"/>
                  </a:lnTo>
                  <a:lnTo>
                    <a:pt x="344084" y="444925"/>
                  </a:lnTo>
                  <a:lnTo>
                    <a:pt x="289487" y="432511"/>
                  </a:lnTo>
                  <a:lnTo>
                    <a:pt x="238631" y="418566"/>
                  </a:lnTo>
                  <a:lnTo>
                    <a:pt x="191825" y="403190"/>
                  </a:lnTo>
                  <a:lnTo>
                    <a:pt x="149374" y="386485"/>
                  </a:lnTo>
                  <a:lnTo>
                    <a:pt x="111587" y="368550"/>
                  </a:lnTo>
                  <a:lnTo>
                    <a:pt x="51232" y="329398"/>
                  </a:lnTo>
                  <a:lnTo>
                    <a:pt x="13217" y="286543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243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3"/>
          <p:cNvSpPr txBox="1"/>
          <p:nvPr/>
        </p:nvSpPr>
        <p:spPr>
          <a:xfrm>
            <a:off x="501802" y="121412"/>
            <a:ext cx="88519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2495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STACK OVERFLOWERS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OVERFLOWERS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1850262" y="117805"/>
            <a:ext cx="5443474" cy="351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188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ARCHITECTURE DIAGRAM</a:t>
            </a:r>
            <a:endParaRPr sz="2200"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6304" y="0"/>
            <a:ext cx="1377696" cy="618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4"/>
          <p:cNvGrpSpPr/>
          <p:nvPr/>
        </p:nvGrpSpPr>
        <p:grpSpPr>
          <a:xfrm>
            <a:off x="213360" y="70103"/>
            <a:ext cx="1466215" cy="481965"/>
            <a:chOff x="213360" y="70103"/>
            <a:chExt cx="1466215" cy="481965"/>
          </a:xfrm>
        </p:grpSpPr>
        <p:sp>
          <p:nvSpPr>
            <p:cNvPr id="112" name="Google Shape;112;p4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733044" y="0"/>
                  </a:moveTo>
                  <a:lnTo>
                    <a:pt x="662446" y="1102"/>
                  </a:lnTo>
                  <a:lnTo>
                    <a:pt x="593748" y="4342"/>
                  </a:lnTo>
                  <a:lnTo>
                    <a:pt x="527255" y="9619"/>
                  </a:lnTo>
                  <a:lnTo>
                    <a:pt x="463275" y="16831"/>
                  </a:lnTo>
                  <a:lnTo>
                    <a:pt x="402116" y="25878"/>
                  </a:lnTo>
                  <a:lnTo>
                    <a:pt x="344084" y="36658"/>
                  </a:lnTo>
                  <a:lnTo>
                    <a:pt x="289487" y="49072"/>
                  </a:lnTo>
                  <a:lnTo>
                    <a:pt x="238631" y="63017"/>
                  </a:lnTo>
                  <a:lnTo>
                    <a:pt x="191825" y="78393"/>
                  </a:lnTo>
                  <a:lnTo>
                    <a:pt x="149374" y="95098"/>
                  </a:lnTo>
                  <a:lnTo>
                    <a:pt x="111587" y="113033"/>
                  </a:lnTo>
                  <a:lnTo>
                    <a:pt x="51232" y="152185"/>
                  </a:lnTo>
                  <a:lnTo>
                    <a:pt x="13217" y="195040"/>
                  </a:lnTo>
                  <a:lnTo>
                    <a:pt x="0" y="240792"/>
                  </a:lnTo>
                  <a:lnTo>
                    <a:pt x="3355" y="263979"/>
                  </a:lnTo>
                  <a:lnTo>
                    <a:pt x="29279" y="308383"/>
                  </a:lnTo>
                  <a:lnTo>
                    <a:pt x="78771" y="349488"/>
                  </a:lnTo>
                  <a:lnTo>
                    <a:pt x="149374" y="386485"/>
                  </a:lnTo>
                  <a:lnTo>
                    <a:pt x="191825" y="403190"/>
                  </a:lnTo>
                  <a:lnTo>
                    <a:pt x="238631" y="418566"/>
                  </a:lnTo>
                  <a:lnTo>
                    <a:pt x="289487" y="432511"/>
                  </a:lnTo>
                  <a:lnTo>
                    <a:pt x="344084" y="444925"/>
                  </a:lnTo>
                  <a:lnTo>
                    <a:pt x="402116" y="455705"/>
                  </a:lnTo>
                  <a:lnTo>
                    <a:pt x="463275" y="464752"/>
                  </a:lnTo>
                  <a:lnTo>
                    <a:pt x="527255" y="471964"/>
                  </a:lnTo>
                  <a:lnTo>
                    <a:pt x="593748" y="477241"/>
                  </a:lnTo>
                  <a:lnTo>
                    <a:pt x="662446" y="480481"/>
                  </a:lnTo>
                  <a:lnTo>
                    <a:pt x="733044" y="481584"/>
                  </a:lnTo>
                  <a:lnTo>
                    <a:pt x="803645" y="480481"/>
                  </a:lnTo>
                  <a:lnTo>
                    <a:pt x="872346" y="477241"/>
                  </a:lnTo>
                  <a:lnTo>
                    <a:pt x="938841" y="471964"/>
                  </a:lnTo>
                  <a:lnTo>
                    <a:pt x="1002822" y="464752"/>
                  </a:lnTo>
                  <a:lnTo>
                    <a:pt x="1063982" y="455705"/>
                  </a:lnTo>
                  <a:lnTo>
                    <a:pt x="1122014" y="444925"/>
                  </a:lnTo>
                  <a:lnTo>
                    <a:pt x="1176611" y="432511"/>
                  </a:lnTo>
                  <a:lnTo>
                    <a:pt x="1227466" y="418566"/>
                  </a:lnTo>
                  <a:lnTo>
                    <a:pt x="1274271" y="403190"/>
                  </a:lnTo>
                  <a:lnTo>
                    <a:pt x="1316720" y="386485"/>
                  </a:lnTo>
                  <a:lnTo>
                    <a:pt x="1354506" y="368550"/>
                  </a:lnTo>
                  <a:lnTo>
                    <a:pt x="1414858" y="329398"/>
                  </a:lnTo>
                  <a:lnTo>
                    <a:pt x="1452871" y="286543"/>
                  </a:lnTo>
                  <a:lnTo>
                    <a:pt x="1466088" y="240792"/>
                  </a:lnTo>
                  <a:lnTo>
                    <a:pt x="1462732" y="217604"/>
                  </a:lnTo>
                  <a:lnTo>
                    <a:pt x="1436810" y="173200"/>
                  </a:lnTo>
                  <a:lnTo>
                    <a:pt x="1387321" y="132095"/>
                  </a:lnTo>
                  <a:lnTo>
                    <a:pt x="1316720" y="95098"/>
                  </a:lnTo>
                  <a:lnTo>
                    <a:pt x="1274271" y="78393"/>
                  </a:lnTo>
                  <a:lnTo>
                    <a:pt x="1227466" y="63017"/>
                  </a:lnTo>
                  <a:lnTo>
                    <a:pt x="1176611" y="49072"/>
                  </a:lnTo>
                  <a:lnTo>
                    <a:pt x="1122014" y="36658"/>
                  </a:lnTo>
                  <a:lnTo>
                    <a:pt x="1063982" y="25878"/>
                  </a:lnTo>
                  <a:lnTo>
                    <a:pt x="1002822" y="16831"/>
                  </a:lnTo>
                  <a:lnTo>
                    <a:pt x="938841" y="9619"/>
                  </a:lnTo>
                  <a:lnTo>
                    <a:pt x="872346" y="4342"/>
                  </a:lnTo>
                  <a:lnTo>
                    <a:pt x="803645" y="110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0" y="240792"/>
                  </a:moveTo>
                  <a:lnTo>
                    <a:pt x="13217" y="195040"/>
                  </a:lnTo>
                  <a:lnTo>
                    <a:pt x="51232" y="152185"/>
                  </a:lnTo>
                  <a:lnTo>
                    <a:pt x="111587" y="113033"/>
                  </a:lnTo>
                  <a:lnTo>
                    <a:pt x="149374" y="95098"/>
                  </a:lnTo>
                  <a:lnTo>
                    <a:pt x="191825" y="78393"/>
                  </a:lnTo>
                  <a:lnTo>
                    <a:pt x="238631" y="63017"/>
                  </a:lnTo>
                  <a:lnTo>
                    <a:pt x="289487" y="49072"/>
                  </a:lnTo>
                  <a:lnTo>
                    <a:pt x="344084" y="36658"/>
                  </a:lnTo>
                  <a:lnTo>
                    <a:pt x="402116" y="25878"/>
                  </a:lnTo>
                  <a:lnTo>
                    <a:pt x="463275" y="16831"/>
                  </a:lnTo>
                  <a:lnTo>
                    <a:pt x="527255" y="9619"/>
                  </a:lnTo>
                  <a:lnTo>
                    <a:pt x="593748" y="4342"/>
                  </a:lnTo>
                  <a:lnTo>
                    <a:pt x="662446" y="1102"/>
                  </a:lnTo>
                  <a:lnTo>
                    <a:pt x="733044" y="0"/>
                  </a:lnTo>
                  <a:lnTo>
                    <a:pt x="803645" y="1102"/>
                  </a:lnTo>
                  <a:lnTo>
                    <a:pt x="872346" y="4342"/>
                  </a:lnTo>
                  <a:lnTo>
                    <a:pt x="938841" y="9619"/>
                  </a:lnTo>
                  <a:lnTo>
                    <a:pt x="1002822" y="16831"/>
                  </a:lnTo>
                  <a:lnTo>
                    <a:pt x="1063982" y="25878"/>
                  </a:lnTo>
                  <a:lnTo>
                    <a:pt x="1122014" y="36658"/>
                  </a:lnTo>
                  <a:lnTo>
                    <a:pt x="1176611" y="49072"/>
                  </a:lnTo>
                  <a:lnTo>
                    <a:pt x="1227466" y="63017"/>
                  </a:lnTo>
                  <a:lnTo>
                    <a:pt x="1274271" y="78393"/>
                  </a:lnTo>
                  <a:lnTo>
                    <a:pt x="1316720" y="95098"/>
                  </a:lnTo>
                  <a:lnTo>
                    <a:pt x="1354506" y="113033"/>
                  </a:lnTo>
                  <a:lnTo>
                    <a:pt x="1414858" y="152185"/>
                  </a:lnTo>
                  <a:lnTo>
                    <a:pt x="1452871" y="195040"/>
                  </a:lnTo>
                  <a:lnTo>
                    <a:pt x="1466088" y="240792"/>
                  </a:lnTo>
                  <a:lnTo>
                    <a:pt x="1462732" y="263979"/>
                  </a:lnTo>
                  <a:lnTo>
                    <a:pt x="1436810" y="308383"/>
                  </a:lnTo>
                  <a:lnTo>
                    <a:pt x="1387321" y="349488"/>
                  </a:lnTo>
                  <a:lnTo>
                    <a:pt x="1316720" y="386485"/>
                  </a:lnTo>
                  <a:lnTo>
                    <a:pt x="1274271" y="403190"/>
                  </a:lnTo>
                  <a:lnTo>
                    <a:pt x="1227466" y="418566"/>
                  </a:lnTo>
                  <a:lnTo>
                    <a:pt x="1176611" y="432511"/>
                  </a:lnTo>
                  <a:lnTo>
                    <a:pt x="1122014" y="444925"/>
                  </a:lnTo>
                  <a:lnTo>
                    <a:pt x="1063982" y="455705"/>
                  </a:lnTo>
                  <a:lnTo>
                    <a:pt x="1002822" y="464752"/>
                  </a:lnTo>
                  <a:lnTo>
                    <a:pt x="938841" y="471964"/>
                  </a:lnTo>
                  <a:lnTo>
                    <a:pt x="872346" y="477241"/>
                  </a:lnTo>
                  <a:lnTo>
                    <a:pt x="803645" y="480481"/>
                  </a:lnTo>
                  <a:lnTo>
                    <a:pt x="733044" y="481584"/>
                  </a:lnTo>
                  <a:lnTo>
                    <a:pt x="662446" y="480481"/>
                  </a:lnTo>
                  <a:lnTo>
                    <a:pt x="593748" y="477241"/>
                  </a:lnTo>
                  <a:lnTo>
                    <a:pt x="527255" y="471964"/>
                  </a:lnTo>
                  <a:lnTo>
                    <a:pt x="463275" y="464752"/>
                  </a:lnTo>
                  <a:lnTo>
                    <a:pt x="402116" y="455705"/>
                  </a:lnTo>
                  <a:lnTo>
                    <a:pt x="344084" y="444925"/>
                  </a:lnTo>
                  <a:lnTo>
                    <a:pt x="289487" y="432511"/>
                  </a:lnTo>
                  <a:lnTo>
                    <a:pt x="238631" y="418566"/>
                  </a:lnTo>
                  <a:lnTo>
                    <a:pt x="191825" y="403190"/>
                  </a:lnTo>
                  <a:lnTo>
                    <a:pt x="149374" y="386485"/>
                  </a:lnTo>
                  <a:lnTo>
                    <a:pt x="111587" y="368550"/>
                  </a:lnTo>
                  <a:lnTo>
                    <a:pt x="51232" y="329398"/>
                  </a:lnTo>
                  <a:lnTo>
                    <a:pt x="13217" y="286543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243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 txBox="1"/>
          <p:nvPr/>
        </p:nvSpPr>
        <p:spPr>
          <a:xfrm>
            <a:off x="501802" y="121412"/>
            <a:ext cx="88519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2495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STACK OVERFLOWERS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4"/>
          <p:cNvGrpSpPr/>
          <p:nvPr/>
        </p:nvGrpSpPr>
        <p:grpSpPr>
          <a:xfrm>
            <a:off x="0" y="4767071"/>
            <a:ext cx="9144000" cy="374904"/>
            <a:chOff x="0" y="4767071"/>
            <a:chExt cx="9144000" cy="374904"/>
          </a:xfrm>
        </p:grpSpPr>
        <p:pic>
          <p:nvPicPr>
            <p:cNvPr id="116" name="Google Shape;11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4788401"/>
              <a:ext cx="9139174" cy="35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8600" y="4867657"/>
              <a:ext cx="1065072" cy="24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4767071"/>
              <a:ext cx="9144000" cy="374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4"/>
          <p:cNvSpPr txBox="1"/>
          <p:nvPr/>
        </p:nvSpPr>
        <p:spPr>
          <a:xfrm>
            <a:off x="304800" y="846455"/>
            <a:ext cx="8518525" cy="381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Our solution is a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RAG-powered campus chatbot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combining a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Large Language Model (LLaMA2)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with a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vector database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to enable accurate, multilingual query resolution.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0195" y="1355725"/>
            <a:ext cx="8518525" cy="322453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OVERFLOWERS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73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FEASIBILITY &amp; SCALABILITY</a:t>
            </a:r>
            <a:endParaRPr sz="2200"/>
          </a:p>
        </p:txBody>
      </p:sp>
      <p:sp>
        <p:nvSpPr>
          <p:cNvPr id="128" name="Google Shape;128;p5"/>
          <p:cNvSpPr txBox="1"/>
          <p:nvPr/>
        </p:nvSpPr>
        <p:spPr>
          <a:xfrm>
            <a:off x="267335" y="898525"/>
            <a:ext cx="3168015" cy="3592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Resources: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Human: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3–4 developers + 1 content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curator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699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Technical: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AWS SageMaker, Vector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DB, LangChain, Python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699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Financial: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₹4K–₹6K per month (AWS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tier + storage)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17970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Feasibility 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Proven RAG architecture with open-source LLMs like LLaMA2 offers cost- efficient accuracy.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Scalability 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AWS auto-scaling supports large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campus deployments.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259715" rtl="0" algn="l">
              <a:lnSpc>
                <a:spcPct val="115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Maintainability 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Volunteer-driven content updates ensure long-term sustainability.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6304" y="0"/>
            <a:ext cx="1377696" cy="6217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5"/>
          <p:cNvGrpSpPr/>
          <p:nvPr/>
        </p:nvGrpSpPr>
        <p:grpSpPr>
          <a:xfrm>
            <a:off x="213360" y="70103"/>
            <a:ext cx="1466215" cy="481965"/>
            <a:chOff x="213360" y="70103"/>
            <a:chExt cx="1466215" cy="481965"/>
          </a:xfrm>
        </p:grpSpPr>
        <p:sp>
          <p:nvSpPr>
            <p:cNvPr id="131" name="Google Shape;131;p5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733044" y="0"/>
                  </a:moveTo>
                  <a:lnTo>
                    <a:pt x="662446" y="1102"/>
                  </a:lnTo>
                  <a:lnTo>
                    <a:pt x="593748" y="4342"/>
                  </a:lnTo>
                  <a:lnTo>
                    <a:pt x="527255" y="9619"/>
                  </a:lnTo>
                  <a:lnTo>
                    <a:pt x="463275" y="16831"/>
                  </a:lnTo>
                  <a:lnTo>
                    <a:pt x="402116" y="25878"/>
                  </a:lnTo>
                  <a:lnTo>
                    <a:pt x="344084" y="36658"/>
                  </a:lnTo>
                  <a:lnTo>
                    <a:pt x="289487" y="49072"/>
                  </a:lnTo>
                  <a:lnTo>
                    <a:pt x="238631" y="63017"/>
                  </a:lnTo>
                  <a:lnTo>
                    <a:pt x="191825" y="78393"/>
                  </a:lnTo>
                  <a:lnTo>
                    <a:pt x="149374" y="95098"/>
                  </a:lnTo>
                  <a:lnTo>
                    <a:pt x="111587" y="113033"/>
                  </a:lnTo>
                  <a:lnTo>
                    <a:pt x="51232" y="152185"/>
                  </a:lnTo>
                  <a:lnTo>
                    <a:pt x="13217" y="195040"/>
                  </a:lnTo>
                  <a:lnTo>
                    <a:pt x="0" y="240792"/>
                  </a:lnTo>
                  <a:lnTo>
                    <a:pt x="3355" y="263979"/>
                  </a:lnTo>
                  <a:lnTo>
                    <a:pt x="29279" y="308383"/>
                  </a:lnTo>
                  <a:lnTo>
                    <a:pt x="78771" y="349488"/>
                  </a:lnTo>
                  <a:lnTo>
                    <a:pt x="149374" y="386485"/>
                  </a:lnTo>
                  <a:lnTo>
                    <a:pt x="191825" y="403190"/>
                  </a:lnTo>
                  <a:lnTo>
                    <a:pt x="238631" y="418566"/>
                  </a:lnTo>
                  <a:lnTo>
                    <a:pt x="289487" y="432511"/>
                  </a:lnTo>
                  <a:lnTo>
                    <a:pt x="344084" y="444925"/>
                  </a:lnTo>
                  <a:lnTo>
                    <a:pt x="402116" y="455705"/>
                  </a:lnTo>
                  <a:lnTo>
                    <a:pt x="463275" y="464752"/>
                  </a:lnTo>
                  <a:lnTo>
                    <a:pt x="527255" y="471964"/>
                  </a:lnTo>
                  <a:lnTo>
                    <a:pt x="593748" y="477241"/>
                  </a:lnTo>
                  <a:lnTo>
                    <a:pt x="662446" y="480481"/>
                  </a:lnTo>
                  <a:lnTo>
                    <a:pt x="733044" y="481584"/>
                  </a:lnTo>
                  <a:lnTo>
                    <a:pt x="803645" y="480481"/>
                  </a:lnTo>
                  <a:lnTo>
                    <a:pt x="872346" y="477241"/>
                  </a:lnTo>
                  <a:lnTo>
                    <a:pt x="938841" y="471964"/>
                  </a:lnTo>
                  <a:lnTo>
                    <a:pt x="1002822" y="464752"/>
                  </a:lnTo>
                  <a:lnTo>
                    <a:pt x="1063982" y="455705"/>
                  </a:lnTo>
                  <a:lnTo>
                    <a:pt x="1122014" y="444925"/>
                  </a:lnTo>
                  <a:lnTo>
                    <a:pt x="1176611" y="432511"/>
                  </a:lnTo>
                  <a:lnTo>
                    <a:pt x="1227466" y="418566"/>
                  </a:lnTo>
                  <a:lnTo>
                    <a:pt x="1274271" y="403190"/>
                  </a:lnTo>
                  <a:lnTo>
                    <a:pt x="1316720" y="386485"/>
                  </a:lnTo>
                  <a:lnTo>
                    <a:pt x="1354506" y="368550"/>
                  </a:lnTo>
                  <a:lnTo>
                    <a:pt x="1414858" y="329398"/>
                  </a:lnTo>
                  <a:lnTo>
                    <a:pt x="1452871" y="286543"/>
                  </a:lnTo>
                  <a:lnTo>
                    <a:pt x="1466088" y="240792"/>
                  </a:lnTo>
                  <a:lnTo>
                    <a:pt x="1462732" y="217604"/>
                  </a:lnTo>
                  <a:lnTo>
                    <a:pt x="1436810" y="173200"/>
                  </a:lnTo>
                  <a:lnTo>
                    <a:pt x="1387321" y="132095"/>
                  </a:lnTo>
                  <a:lnTo>
                    <a:pt x="1316720" y="95098"/>
                  </a:lnTo>
                  <a:lnTo>
                    <a:pt x="1274271" y="78393"/>
                  </a:lnTo>
                  <a:lnTo>
                    <a:pt x="1227466" y="63017"/>
                  </a:lnTo>
                  <a:lnTo>
                    <a:pt x="1176611" y="49072"/>
                  </a:lnTo>
                  <a:lnTo>
                    <a:pt x="1122014" y="36658"/>
                  </a:lnTo>
                  <a:lnTo>
                    <a:pt x="1063982" y="25878"/>
                  </a:lnTo>
                  <a:lnTo>
                    <a:pt x="1002822" y="16831"/>
                  </a:lnTo>
                  <a:lnTo>
                    <a:pt x="938841" y="9619"/>
                  </a:lnTo>
                  <a:lnTo>
                    <a:pt x="872346" y="4342"/>
                  </a:lnTo>
                  <a:lnTo>
                    <a:pt x="803645" y="110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0" y="240792"/>
                  </a:moveTo>
                  <a:lnTo>
                    <a:pt x="13217" y="195040"/>
                  </a:lnTo>
                  <a:lnTo>
                    <a:pt x="51232" y="152185"/>
                  </a:lnTo>
                  <a:lnTo>
                    <a:pt x="111587" y="113033"/>
                  </a:lnTo>
                  <a:lnTo>
                    <a:pt x="149374" y="95098"/>
                  </a:lnTo>
                  <a:lnTo>
                    <a:pt x="191825" y="78393"/>
                  </a:lnTo>
                  <a:lnTo>
                    <a:pt x="238631" y="63017"/>
                  </a:lnTo>
                  <a:lnTo>
                    <a:pt x="289487" y="49072"/>
                  </a:lnTo>
                  <a:lnTo>
                    <a:pt x="344084" y="36658"/>
                  </a:lnTo>
                  <a:lnTo>
                    <a:pt x="402116" y="25878"/>
                  </a:lnTo>
                  <a:lnTo>
                    <a:pt x="463275" y="16831"/>
                  </a:lnTo>
                  <a:lnTo>
                    <a:pt x="527255" y="9619"/>
                  </a:lnTo>
                  <a:lnTo>
                    <a:pt x="593748" y="4342"/>
                  </a:lnTo>
                  <a:lnTo>
                    <a:pt x="662446" y="1102"/>
                  </a:lnTo>
                  <a:lnTo>
                    <a:pt x="733044" y="0"/>
                  </a:lnTo>
                  <a:lnTo>
                    <a:pt x="803645" y="1102"/>
                  </a:lnTo>
                  <a:lnTo>
                    <a:pt x="872346" y="4342"/>
                  </a:lnTo>
                  <a:lnTo>
                    <a:pt x="938841" y="9619"/>
                  </a:lnTo>
                  <a:lnTo>
                    <a:pt x="1002822" y="16831"/>
                  </a:lnTo>
                  <a:lnTo>
                    <a:pt x="1063982" y="25878"/>
                  </a:lnTo>
                  <a:lnTo>
                    <a:pt x="1122014" y="36658"/>
                  </a:lnTo>
                  <a:lnTo>
                    <a:pt x="1176611" y="49072"/>
                  </a:lnTo>
                  <a:lnTo>
                    <a:pt x="1227466" y="63017"/>
                  </a:lnTo>
                  <a:lnTo>
                    <a:pt x="1274271" y="78393"/>
                  </a:lnTo>
                  <a:lnTo>
                    <a:pt x="1316720" y="95098"/>
                  </a:lnTo>
                  <a:lnTo>
                    <a:pt x="1354506" y="113033"/>
                  </a:lnTo>
                  <a:lnTo>
                    <a:pt x="1414858" y="152185"/>
                  </a:lnTo>
                  <a:lnTo>
                    <a:pt x="1452871" y="195040"/>
                  </a:lnTo>
                  <a:lnTo>
                    <a:pt x="1466088" y="240792"/>
                  </a:lnTo>
                  <a:lnTo>
                    <a:pt x="1462732" y="263979"/>
                  </a:lnTo>
                  <a:lnTo>
                    <a:pt x="1436810" y="308383"/>
                  </a:lnTo>
                  <a:lnTo>
                    <a:pt x="1387321" y="349488"/>
                  </a:lnTo>
                  <a:lnTo>
                    <a:pt x="1316720" y="386485"/>
                  </a:lnTo>
                  <a:lnTo>
                    <a:pt x="1274271" y="403190"/>
                  </a:lnTo>
                  <a:lnTo>
                    <a:pt x="1227466" y="418566"/>
                  </a:lnTo>
                  <a:lnTo>
                    <a:pt x="1176611" y="432511"/>
                  </a:lnTo>
                  <a:lnTo>
                    <a:pt x="1122014" y="444925"/>
                  </a:lnTo>
                  <a:lnTo>
                    <a:pt x="1063982" y="455705"/>
                  </a:lnTo>
                  <a:lnTo>
                    <a:pt x="1002822" y="464752"/>
                  </a:lnTo>
                  <a:lnTo>
                    <a:pt x="938841" y="471964"/>
                  </a:lnTo>
                  <a:lnTo>
                    <a:pt x="872346" y="477241"/>
                  </a:lnTo>
                  <a:lnTo>
                    <a:pt x="803645" y="480481"/>
                  </a:lnTo>
                  <a:lnTo>
                    <a:pt x="733044" y="481584"/>
                  </a:lnTo>
                  <a:lnTo>
                    <a:pt x="662446" y="480481"/>
                  </a:lnTo>
                  <a:lnTo>
                    <a:pt x="593748" y="477241"/>
                  </a:lnTo>
                  <a:lnTo>
                    <a:pt x="527255" y="471964"/>
                  </a:lnTo>
                  <a:lnTo>
                    <a:pt x="463275" y="464752"/>
                  </a:lnTo>
                  <a:lnTo>
                    <a:pt x="402116" y="455705"/>
                  </a:lnTo>
                  <a:lnTo>
                    <a:pt x="344084" y="444925"/>
                  </a:lnTo>
                  <a:lnTo>
                    <a:pt x="289487" y="432511"/>
                  </a:lnTo>
                  <a:lnTo>
                    <a:pt x="238631" y="418566"/>
                  </a:lnTo>
                  <a:lnTo>
                    <a:pt x="191825" y="403190"/>
                  </a:lnTo>
                  <a:lnTo>
                    <a:pt x="149374" y="386485"/>
                  </a:lnTo>
                  <a:lnTo>
                    <a:pt x="111587" y="368550"/>
                  </a:lnTo>
                  <a:lnTo>
                    <a:pt x="51232" y="329398"/>
                  </a:lnTo>
                  <a:lnTo>
                    <a:pt x="13217" y="286543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243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5"/>
          <p:cNvSpPr txBox="1"/>
          <p:nvPr/>
        </p:nvSpPr>
        <p:spPr>
          <a:xfrm>
            <a:off x="501802" y="121412"/>
            <a:ext cx="88519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2495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STACK OVERFLOWERS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5"/>
          <p:cNvGrpSpPr/>
          <p:nvPr/>
        </p:nvGrpSpPr>
        <p:grpSpPr>
          <a:xfrm>
            <a:off x="0" y="4767071"/>
            <a:ext cx="9144000" cy="374904"/>
            <a:chOff x="0" y="4767071"/>
            <a:chExt cx="9144000" cy="374904"/>
          </a:xfrm>
        </p:grpSpPr>
        <p:pic>
          <p:nvPicPr>
            <p:cNvPr id="135" name="Google Shape;13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4788401"/>
              <a:ext cx="9139174" cy="35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8600" y="4867657"/>
              <a:ext cx="1065072" cy="24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4767071"/>
              <a:ext cx="9144000" cy="3749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35096" y="1156842"/>
            <a:ext cx="5638800" cy="3096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OVERFLOWERS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581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OBJECTIVES &amp; EXPECTED OUTCOMES</a:t>
            </a:r>
            <a:endParaRPr sz="2100"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6304" y="0"/>
            <a:ext cx="1377696" cy="618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6"/>
          <p:cNvGrpSpPr/>
          <p:nvPr/>
        </p:nvGrpSpPr>
        <p:grpSpPr>
          <a:xfrm>
            <a:off x="213360" y="70103"/>
            <a:ext cx="1466215" cy="481965"/>
            <a:chOff x="213360" y="70103"/>
            <a:chExt cx="1466215" cy="481965"/>
          </a:xfrm>
        </p:grpSpPr>
        <p:sp>
          <p:nvSpPr>
            <p:cNvPr id="148" name="Google Shape;148;p6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733044" y="0"/>
                  </a:moveTo>
                  <a:lnTo>
                    <a:pt x="662446" y="1102"/>
                  </a:lnTo>
                  <a:lnTo>
                    <a:pt x="593748" y="4342"/>
                  </a:lnTo>
                  <a:lnTo>
                    <a:pt x="527255" y="9619"/>
                  </a:lnTo>
                  <a:lnTo>
                    <a:pt x="463275" y="16831"/>
                  </a:lnTo>
                  <a:lnTo>
                    <a:pt x="402116" y="25878"/>
                  </a:lnTo>
                  <a:lnTo>
                    <a:pt x="344084" y="36658"/>
                  </a:lnTo>
                  <a:lnTo>
                    <a:pt x="289487" y="49072"/>
                  </a:lnTo>
                  <a:lnTo>
                    <a:pt x="238631" y="63017"/>
                  </a:lnTo>
                  <a:lnTo>
                    <a:pt x="191825" y="78393"/>
                  </a:lnTo>
                  <a:lnTo>
                    <a:pt x="149374" y="95098"/>
                  </a:lnTo>
                  <a:lnTo>
                    <a:pt x="111587" y="113033"/>
                  </a:lnTo>
                  <a:lnTo>
                    <a:pt x="51232" y="152185"/>
                  </a:lnTo>
                  <a:lnTo>
                    <a:pt x="13217" y="195040"/>
                  </a:lnTo>
                  <a:lnTo>
                    <a:pt x="0" y="240792"/>
                  </a:lnTo>
                  <a:lnTo>
                    <a:pt x="3355" y="263979"/>
                  </a:lnTo>
                  <a:lnTo>
                    <a:pt x="29279" y="308383"/>
                  </a:lnTo>
                  <a:lnTo>
                    <a:pt x="78771" y="349488"/>
                  </a:lnTo>
                  <a:lnTo>
                    <a:pt x="149374" y="386485"/>
                  </a:lnTo>
                  <a:lnTo>
                    <a:pt x="191825" y="403190"/>
                  </a:lnTo>
                  <a:lnTo>
                    <a:pt x="238631" y="418566"/>
                  </a:lnTo>
                  <a:lnTo>
                    <a:pt x="289487" y="432511"/>
                  </a:lnTo>
                  <a:lnTo>
                    <a:pt x="344084" y="444925"/>
                  </a:lnTo>
                  <a:lnTo>
                    <a:pt x="402116" y="455705"/>
                  </a:lnTo>
                  <a:lnTo>
                    <a:pt x="463275" y="464752"/>
                  </a:lnTo>
                  <a:lnTo>
                    <a:pt x="527255" y="471964"/>
                  </a:lnTo>
                  <a:lnTo>
                    <a:pt x="593748" y="477241"/>
                  </a:lnTo>
                  <a:lnTo>
                    <a:pt x="662446" y="480481"/>
                  </a:lnTo>
                  <a:lnTo>
                    <a:pt x="733044" y="481584"/>
                  </a:lnTo>
                  <a:lnTo>
                    <a:pt x="803645" y="480481"/>
                  </a:lnTo>
                  <a:lnTo>
                    <a:pt x="872346" y="477241"/>
                  </a:lnTo>
                  <a:lnTo>
                    <a:pt x="938841" y="471964"/>
                  </a:lnTo>
                  <a:lnTo>
                    <a:pt x="1002822" y="464752"/>
                  </a:lnTo>
                  <a:lnTo>
                    <a:pt x="1063982" y="455705"/>
                  </a:lnTo>
                  <a:lnTo>
                    <a:pt x="1122014" y="444925"/>
                  </a:lnTo>
                  <a:lnTo>
                    <a:pt x="1176611" y="432511"/>
                  </a:lnTo>
                  <a:lnTo>
                    <a:pt x="1227466" y="418566"/>
                  </a:lnTo>
                  <a:lnTo>
                    <a:pt x="1274271" y="403190"/>
                  </a:lnTo>
                  <a:lnTo>
                    <a:pt x="1316720" y="386485"/>
                  </a:lnTo>
                  <a:lnTo>
                    <a:pt x="1354506" y="368550"/>
                  </a:lnTo>
                  <a:lnTo>
                    <a:pt x="1414858" y="329398"/>
                  </a:lnTo>
                  <a:lnTo>
                    <a:pt x="1452871" y="286543"/>
                  </a:lnTo>
                  <a:lnTo>
                    <a:pt x="1466088" y="240792"/>
                  </a:lnTo>
                  <a:lnTo>
                    <a:pt x="1462732" y="217604"/>
                  </a:lnTo>
                  <a:lnTo>
                    <a:pt x="1436810" y="173200"/>
                  </a:lnTo>
                  <a:lnTo>
                    <a:pt x="1387321" y="132095"/>
                  </a:lnTo>
                  <a:lnTo>
                    <a:pt x="1316720" y="95098"/>
                  </a:lnTo>
                  <a:lnTo>
                    <a:pt x="1274271" y="78393"/>
                  </a:lnTo>
                  <a:lnTo>
                    <a:pt x="1227466" y="63017"/>
                  </a:lnTo>
                  <a:lnTo>
                    <a:pt x="1176611" y="49072"/>
                  </a:lnTo>
                  <a:lnTo>
                    <a:pt x="1122014" y="36658"/>
                  </a:lnTo>
                  <a:lnTo>
                    <a:pt x="1063982" y="25878"/>
                  </a:lnTo>
                  <a:lnTo>
                    <a:pt x="1002822" y="16831"/>
                  </a:lnTo>
                  <a:lnTo>
                    <a:pt x="938841" y="9619"/>
                  </a:lnTo>
                  <a:lnTo>
                    <a:pt x="872346" y="4342"/>
                  </a:lnTo>
                  <a:lnTo>
                    <a:pt x="803645" y="110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0" y="240792"/>
                  </a:moveTo>
                  <a:lnTo>
                    <a:pt x="13217" y="195040"/>
                  </a:lnTo>
                  <a:lnTo>
                    <a:pt x="51232" y="152185"/>
                  </a:lnTo>
                  <a:lnTo>
                    <a:pt x="111587" y="113033"/>
                  </a:lnTo>
                  <a:lnTo>
                    <a:pt x="149374" y="95098"/>
                  </a:lnTo>
                  <a:lnTo>
                    <a:pt x="191825" y="78393"/>
                  </a:lnTo>
                  <a:lnTo>
                    <a:pt x="238631" y="63017"/>
                  </a:lnTo>
                  <a:lnTo>
                    <a:pt x="289487" y="49072"/>
                  </a:lnTo>
                  <a:lnTo>
                    <a:pt x="344084" y="36658"/>
                  </a:lnTo>
                  <a:lnTo>
                    <a:pt x="402116" y="25878"/>
                  </a:lnTo>
                  <a:lnTo>
                    <a:pt x="463275" y="16831"/>
                  </a:lnTo>
                  <a:lnTo>
                    <a:pt x="527255" y="9619"/>
                  </a:lnTo>
                  <a:lnTo>
                    <a:pt x="593748" y="4342"/>
                  </a:lnTo>
                  <a:lnTo>
                    <a:pt x="662446" y="1102"/>
                  </a:lnTo>
                  <a:lnTo>
                    <a:pt x="733044" y="0"/>
                  </a:lnTo>
                  <a:lnTo>
                    <a:pt x="803645" y="1102"/>
                  </a:lnTo>
                  <a:lnTo>
                    <a:pt x="872346" y="4342"/>
                  </a:lnTo>
                  <a:lnTo>
                    <a:pt x="938841" y="9619"/>
                  </a:lnTo>
                  <a:lnTo>
                    <a:pt x="1002822" y="16831"/>
                  </a:lnTo>
                  <a:lnTo>
                    <a:pt x="1063982" y="25878"/>
                  </a:lnTo>
                  <a:lnTo>
                    <a:pt x="1122014" y="36658"/>
                  </a:lnTo>
                  <a:lnTo>
                    <a:pt x="1176611" y="49072"/>
                  </a:lnTo>
                  <a:lnTo>
                    <a:pt x="1227466" y="63017"/>
                  </a:lnTo>
                  <a:lnTo>
                    <a:pt x="1274271" y="78393"/>
                  </a:lnTo>
                  <a:lnTo>
                    <a:pt x="1316720" y="95098"/>
                  </a:lnTo>
                  <a:lnTo>
                    <a:pt x="1354506" y="113033"/>
                  </a:lnTo>
                  <a:lnTo>
                    <a:pt x="1414858" y="152185"/>
                  </a:lnTo>
                  <a:lnTo>
                    <a:pt x="1452871" y="195040"/>
                  </a:lnTo>
                  <a:lnTo>
                    <a:pt x="1466088" y="240792"/>
                  </a:lnTo>
                  <a:lnTo>
                    <a:pt x="1462732" y="263979"/>
                  </a:lnTo>
                  <a:lnTo>
                    <a:pt x="1436810" y="308383"/>
                  </a:lnTo>
                  <a:lnTo>
                    <a:pt x="1387321" y="349488"/>
                  </a:lnTo>
                  <a:lnTo>
                    <a:pt x="1316720" y="386485"/>
                  </a:lnTo>
                  <a:lnTo>
                    <a:pt x="1274271" y="403190"/>
                  </a:lnTo>
                  <a:lnTo>
                    <a:pt x="1227466" y="418566"/>
                  </a:lnTo>
                  <a:lnTo>
                    <a:pt x="1176611" y="432511"/>
                  </a:lnTo>
                  <a:lnTo>
                    <a:pt x="1122014" y="444925"/>
                  </a:lnTo>
                  <a:lnTo>
                    <a:pt x="1063982" y="455705"/>
                  </a:lnTo>
                  <a:lnTo>
                    <a:pt x="1002822" y="464752"/>
                  </a:lnTo>
                  <a:lnTo>
                    <a:pt x="938841" y="471964"/>
                  </a:lnTo>
                  <a:lnTo>
                    <a:pt x="872346" y="477241"/>
                  </a:lnTo>
                  <a:lnTo>
                    <a:pt x="803645" y="480481"/>
                  </a:lnTo>
                  <a:lnTo>
                    <a:pt x="733044" y="481584"/>
                  </a:lnTo>
                  <a:lnTo>
                    <a:pt x="662446" y="480481"/>
                  </a:lnTo>
                  <a:lnTo>
                    <a:pt x="593748" y="477241"/>
                  </a:lnTo>
                  <a:lnTo>
                    <a:pt x="527255" y="471964"/>
                  </a:lnTo>
                  <a:lnTo>
                    <a:pt x="463275" y="464752"/>
                  </a:lnTo>
                  <a:lnTo>
                    <a:pt x="402116" y="455705"/>
                  </a:lnTo>
                  <a:lnTo>
                    <a:pt x="344084" y="444925"/>
                  </a:lnTo>
                  <a:lnTo>
                    <a:pt x="289487" y="432511"/>
                  </a:lnTo>
                  <a:lnTo>
                    <a:pt x="238631" y="418566"/>
                  </a:lnTo>
                  <a:lnTo>
                    <a:pt x="191825" y="403190"/>
                  </a:lnTo>
                  <a:lnTo>
                    <a:pt x="149374" y="386485"/>
                  </a:lnTo>
                  <a:lnTo>
                    <a:pt x="111587" y="368550"/>
                  </a:lnTo>
                  <a:lnTo>
                    <a:pt x="51232" y="329398"/>
                  </a:lnTo>
                  <a:lnTo>
                    <a:pt x="13217" y="286543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243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6"/>
          <p:cNvSpPr txBox="1"/>
          <p:nvPr/>
        </p:nvSpPr>
        <p:spPr>
          <a:xfrm>
            <a:off x="501802" y="121412"/>
            <a:ext cx="88519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2495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STACK OVERFLOWERS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6"/>
          <p:cNvGrpSpPr/>
          <p:nvPr/>
        </p:nvGrpSpPr>
        <p:grpSpPr>
          <a:xfrm>
            <a:off x="0" y="4767071"/>
            <a:ext cx="9144000" cy="374904"/>
            <a:chOff x="0" y="4767071"/>
            <a:chExt cx="9144000" cy="374904"/>
          </a:xfrm>
        </p:grpSpPr>
        <p:pic>
          <p:nvPicPr>
            <p:cNvPr id="152" name="Google Shape;15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4788401"/>
              <a:ext cx="9139174" cy="35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8600" y="4867657"/>
              <a:ext cx="1065072" cy="24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4767071"/>
              <a:ext cx="9144000" cy="374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6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OVERFLOWERS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213360" y="890905"/>
            <a:ext cx="5650865" cy="179197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63500" sx="102000" rotWithShape="0" algn="ctr" sy="102000">
              <a:srgbClr val="A5A5A5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8" name="Google Shape;158;p6"/>
          <p:cNvSpPr/>
          <p:nvPr/>
        </p:nvSpPr>
        <p:spPr>
          <a:xfrm>
            <a:off x="213360" y="2748915"/>
            <a:ext cx="5657215" cy="179197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63500" sx="102000" rotWithShape="0" algn="ctr" sy="102000">
              <a:srgbClr val="A5A5A5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9" name="Google Shape;159;p6"/>
          <p:cNvSpPr txBox="1"/>
          <p:nvPr/>
        </p:nvSpPr>
        <p:spPr>
          <a:xfrm>
            <a:off x="304800" y="2940685"/>
            <a:ext cx="5469255" cy="140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Expected Outcomes: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24/7 multilingual student support.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952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60–70% reduction in repetitive staff workload.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952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40% improvement in student satisfaction and response time.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952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Maintainable and scalable solution deployable by volunteers post-hackathon.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304800" y="1066800"/>
            <a:ext cx="5469255" cy="140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Objectives: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Build a multilingual chatbot accessible via web and messaging platforms.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952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Implement context-aware, accurate responses using RAG.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952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Enable seamless human fallback for unresolved queries.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952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336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Log conversations fo analysis and improvement.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7">
            <a:alphaModFix/>
          </a:blip>
          <a:srcRect b="4118" l="0" r="0" t="24689"/>
          <a:stretch/>
        </p:blipFill>
        <p:spPr>
          <a:xfrm>
            <a:off x="6324600" y="974725"/>
            <a:ext cx="2685415" cy="343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1976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IMPACT ASSESSMENT</a:t>
            </a:r>
            <a:endParaRPr sz="2200"/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6304" y="0"/>
            <a:ext cx="1377696" cy="585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7"/>
          <p:cNvGrpSpPr/>
          <p:nvPr/>
        </p:nvGrpSpPr>
        <p:grpSpPr>
          <a:xfrm>
            <a:off x="213360" y="70103"/>
            <a:ext cx="1466215" cy="481965"/>
            <a:chOff x="213360" y="70103"/>
            <a:chExt cx="1466215" cy="481965"/>
          </a:xfrm>
        </p:grpSpPr>
        <p:sp>
          <p:nvSpPr>
            <p:cNvPr id="169" name="Google Shape;169;p7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733044" y="0"/>
                  </a:moveTo>
                  <a:lnTo>
                    <a:pt x="662446" y="1102"/>
                  </a:lnTo>
                  <a:lnTo>
                    <a:pt x="593748" y="4342"/>
                  </a:lnTo>
                  <a:lnTo>
                    <a:pt x="527255" y="9619"/>
                  </a:lnTo>
                  <a:lnTo>
                    <a:pt x="463275" y="16831"/>
                  </a:lnTo>
                  <a:lnTo>
                    <a:pt x="402116" y="25878"/>
                  </a:lnTo>
                  <a:lnTo>
                    <a:pt x="344084" y="36658"/>
                  </a:lnTo>
                  <a:lnTo>
                    <a:pt x="289487" y="49072"/>
                  </a:lnTo>
                  <a:lnTo>
                    <a:pt x="238631" y="63017"/>
                  </a:lnTo>
                  <a:lnTo>
                    <a:pt x="191825" y="78393"/>
                  </a:lnTo>
                  <a:lnTo>
                    <a:pt x="149374" y="95098"/>
                  </a:lnTo>
                  <a:lnTo>
                    <a:pt x="111587" y="113033"/>
                  </a:lnTo>
                  <a:lnTo>
                    <a:pt x="51232" y="152185"/>
                  </a:lnTo>
                  <a:lnTo>
                    <a:pt x="13217" y="195040"/>
                  </a:lnTo>
                  <a:lnTo>
                    <a:pt x="0" y="240792"/>
                  </a:lnTo>
                  <a:lnTo>
                    <a:pt x="3355" y="263979"/>
                  </a:lnTo>
                  <a:lnTo>
                    <a:pt x="29279" y="308383"/>
                  </a:lnTo>
                  <a:lnTo>
                    <a:pt x="78771" y="349488"/>
                  </a:lnTo>
                  <a:lnTo>
                    <a:pt x="149374" y="386485"/>
                  </a:lnTo>
                  <a:lnTo>
                    <a:pt x="191825" y="403190"/>
                  </a:lnTo>
                  <a:lnTo>
                    <a:pt x="238631" y="418566"/>
                  </a:lnTo>
                  <a:lnTo>
                    <a:pt x="289487" y="432511"/>
                  </a:lnTo>
                  <a:lnTo>
                    <a:pt x="344084" y="444925"/>
                  </a:lnTo>
                  <a:lnTo>
                    <a:pt x="402116" y="455705"/>
                  </a:lnTo>
                  <a:lnTo>
                    <a:pt x="463275" y="464752"/>
                  </a:lnTo>
                  <a:lnTo>
                    <a:pt x="527255" y="471964"/>
                  </a:lnTo>
                  <a:lnTo>
                    <a:pt x="593748" y="477241"/>
                  </a:lnTo>
                  <a:lnTo>
                    <a:pt x="662446" y="480481"/>
                  </a:lnTo>
                  <a:lnTo>
                    <a:pt x="733044" y="481584"/>
                  </a:lnTo>
                  <a:lnTo>
                    <a:pt x="803645" y="480481"/>
                  </a:lnTo>
                  <a:lnTo>
                    <a:pt x="872346" y="477241"/>
                  </a:lnTo>
                  <a:lnTo>
                    <a:pt x="938841" y="471964"/>
                  </a:lnTo>
                  <a:lnTo>
                    <a:pt x="1002822" y="464752"/>
                  </a:lnTo>
                  <a:lnTo>
                    <a:pt x="1063982" y="455705"/>
                  </a:lnTo>
                  <a:lnTo>
                    <a:pt x="1122014" y="444925"/>
                  </a:lnTo>
                  <a:lnTo>
                    <a:pt x="1176611" y="432511"/>
                  </a:lnTo>
                  <a:lnTo>
                    <a:pt x="1227466" y="418566"/>
                  </a:lnTo>
                  <a:lnTo>
                    <a:pt x="1274271" y="403190"/>
                  </a:lnTo>
                  <a:lnTo>
                    <a:pt x="1316720" y="386485"/>
                  </a:lnTo>
                  <a:lnTo>
                    <a:pt x="1354506" y="368550"/>
                  </a:lnTo>
                  <a:lnTo>
                    <a:pt x="1414858" y="329398"/>
                  </a:lnTo>
                  <a:lnTo>
                    <a:pt x="1452871" y="286543"/>
                  </a:lnTo>
                  <a:lnTo>
                    <a:pt x="1466088" y="240792"/>
                  </a:lnTo>
                  <a:lnTo>
                    <a:pt x="1462732" y="217604"/>
                  </a:lnTo>
                  <a:lnTo>
                    <a:pt x="1436810" y="173200"/>
                  </a:lnTo>
                  <a:lnTo>
                    <a:pt x="1387321" y="132095"/>
                  </a:lnTo>
                  <a:lnTo>
                    <a:pt x="1316720" y="95098"/>
                  </a:lnTo>
                  <a:lnTo>
                    <a:pt x="1274271" y="78393"/>
                  </a:lnTo>
                  <a:lnTo>
                    <a:pt x="1227466" y="63017"/>
                  </a:lnTo>
                  <a:lnTo>
                    <a:pt x="1176611" y="49072"/>
                  </a:lnTo>
                  <a:lnTo>
                    <a:pt x="1122014" y="36658"/>
                  </a:lnTo>
                  <a:lnTo>
                    <a:pt x="1063982" y="25878"/>
                  </a:lnTo>
                  <a:lnTo>
                    <a:pt x="1002822" y="16831"/>
                  </a:lnTo>
                  <a:lnTo>
                    <a:pt x="938841" y="9619"/>
                  </a:lnTo>
                  <a:lnTo>
                    <a:pt x="872346" y="4342"/>
                  </a:lnTo>
                  <a:lnTo>
                    <a:pt x="803645" y="110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0" y="240792"/>
                  </a:moveTo>
                  <a:lnTo>
                    <a:pt x="13217" y="195040"/>
                  </a:lnTo>
                  <a:lnTo>
                    <a:pt x="51232" y="152185"/>
                  </a:lnTo>
                  <a:lnTo>
                    <a:pt x="111587" y="113033"/>
                  </a:lnTo>
                  <a:lnTo>
                    <a:pt x="149374" y="95098"/>
                  </a:lnTo>
                  <a:lnTo>
                    <a:pt x="191825" y="78393"/>
                  </a:lnTo>
                  <a:lnTo>
                    <a:pt x="238631" y="63017"/>
                  </a:lnTo>
                  <a:lnTo>
                    <a:pt x="289487" y="49072"/>
                  </a:lnTo>
                  <a:lnTo>
                    <a:pt x="344084" y="36658"/>
                  </a:lnTo>
                  <a:lnTo>
                    <a:pt x="402116" y="25878"/>
                  </a:lnTo>
                  <a:lnTo>
                    <a:pt x="463275" y="16831"/>
                  </a:lnTo>
                  <a:lnTo>
                    <a:pt x="527255" y="9619"/>
                  </a:lnTo>
                  <a:lnTo>
                    <a:pt x="593748" y="4342"/>
                  </a:lnTo>
                  <a:lnTo>
                    <a:pt x="662446" y="1102"/>
                  </a:lnTo>
                  <a:lnTo>
                    <a:pt x="733044" y="0"/>
                  </a:lnTo>
                  <a:lnTo>
                    <a:pt x="803645" y="1102"/>
                  </a:lnTo>
                  <a:lnTo>
                    <a:pt x="872346" y="4342"/>
                  </a:lnTo>
                  <a:lnTo>
                    <a:pt x="938841" y="9619"/>
                  </a:lnTo>
                  <a:lnTo>
                    <a:pt x="1002822" y="16831"/>
                  </a:lnTo>
                  <a:lnTo>
                    <a:pt x="1063982" y="25878"/>
                  </a:lnTo>
                  <a:lnTo>
                    <a:pt x="1122014" y="36658"/>
                  </a:lnTo>
                  <a:lnTo>
                    <a:pt x="1176611" y="49072"/>
                  </a:lnTo>
                  <a:lnTo>
                    <a:pt x="1227466" y="63017"/>
                  </a:lnTo>
                  <a:lnTo>
                    <a:pt x="1274271" y="78393"/>
                  </a:lnTo>
                  <a:lnTo>
                    <a:pt x="1316720" y="95098"/>
                  </a:lnTo>
                  <a:lnTo>
                    <a:pt x="1354506" y="113033"/>
                  </a:lnTo>
                  <a:lnTo>
                    <a:pt x="1414858" y="152185"/>
                  </a:lnTo>
                  <a:lnTo>
                    <a:pt x="1452871" y="195040"/>
                  </a:lnTo>
                  <a:lnTo>
                    <a:pt x="1466088" y="240792"/>
                  </a:lnTo>
                  <a:lnTo>
                    <a:pt x="1462732" y="263979"/>
                  </a:lnTo>
                  <a:lnTo>
                    <a:pt x="1436810" y="308383"/>
                  </a:lnTo>
                  <a:lnTo>
                    <a:pt x="1387321" y="349488"/>
                  </a:lnTo>
                  <a:lnTo>
                    <a:pt x="1316720" y="386485"/>
                  </a:lnTo>
                  <a:lnTo>
                    <a:pt x="1274271" y="403190"/>
                  </a:lnTo>
                  <a:lnTo>
                    <a:pt x="1227466" y="418566"/>
                  </a:lnTo>
                  <a:lnTo>
                    <a:pt x="1176611" y="432511"/>
                  </a:lnTo>
                  <a:lnTo>
                    <a:pt x="1122014" y="444925"/>
                  </a:lnTo>
                  <a:lnTo>
                    <a:pt x="1063982" y="455705"/>
                  </a:lnTo>
                  <a:lnTo>
                    <a:pt x="1002822" y="464752"/>
                  </a:lnTo>
                  <a:lnTo>
                    <a:pt x="938841" y="471964"/>
                  </a:lnTo>
                  <a:lnTo>
                    <a:pt x="872346" y="477241"/>
                  </a:lnTo>
                  <a:lnTo>
                    <a:pt x="803645" y="480481"/>
                  </a:lnTo>
                  <a:lnTo>
                    <a:pt x="733044" y="481584"/>
                  </a:lnTo>
                  <a:lnTo>
                    <a:pt x="662446" y="480481"/>
                  </a:lnTo>
                  <a:lnTo>
                    <a:pt x="593748" y="477241"/>
                  </a:lnTo>
                  <a:lnTo>
                    <a:pt x="527255" y="471964"/>
                  </a:lnTo>
                  <a:lnTo>
                    <a:pt x="463275" y="464752"/>
                  </a:lnTo>
                  <a:lnTo>
                    <a:pt x="402116" y="455705"/>
                  </a:lnTo>
                  <a:lnTo>
                    <a:pt x="344084" y="444925"/>
                  </a:lnTo>
                  <a:lnTo>
                    <a:pt x="289487" y="432511"/>
                  </a:lnTo>
                  <a:lnTo>
                    <a:pt x="238631" y="418566"/>
                  </a:lnTo>
                  <a:lnTo>
                    <a:pt x="191825" y="403190"/>
                  </a:lnTo>
                  <a:lnTo>
                    <a:pt x="149374" y="386485"/>
                  </a:lnTo>
                  <a:lnTo>
                    <a:pt x="111587" y="368550"/>
                  </a:lnTo>
                  <a:lnTo>
                    <a:pt x="51232" y="329398"/>
                  </a:lnTo>
                  <a:lnTo>
                    <a:pt x="13217" y="286543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243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7"/>
          <p:cNvSpPr txBox="1"/>
          <p:nvPr/>
        </p:nvSpPr>
        <p:spPr>
          <a:xfrm>
            <a:off x="501802" y="121412"/>
            <a:ext cx="88519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2495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STACK OVERFLOWERS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7"/>
          <p:cNvGrpSpPr/>
          <p:nvPr/>
        </p:nvGrpSpPr>
        <p:grpSpPr>
          <a:xfrm>
            <a:off x="0" y="4767071"/>
            <a:ext cx="9144000" cy="374904"/>
            <a:chOff x="0" y="4767071"/>
            <a:chExt cx="9144000" cy="374904"/>
          </a:xfrm>
        </p:grpSpPr>
        <p:pic>
          <p:nvPicPr>
            <p:cNvPr id="173" name="Google Shape;17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4788401"/>
              <a:ext cx="9139174" cy="35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8600" y="4867657"/>
              <a:ext cx="1065072" cy="24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4767071"/>
              <a:ext cx="9144000" cy="374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7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OVERFLOWERS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234950" y="948055"/>
            <a:ext cx="2809875" cy="335407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63500" sx="102000" rotWithShape="0" algn="ctr" sy="102000">
              <a:srgbClr val="A5A5A5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79" name="Google Shape;179;p7"/>
          <p:cNvSpPr txBox="1"/>
          <p:nvPr/>
        </p:nvSpPr>
        <p:spPr>
          <a:xfrm>
            <a:off x="348615" y="1148715"/>
            <a:ext cx="2557145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150">
            <a:noAutofit/>
          </a:bodyPr>
          <a:lstStyle/>
          <a:p>
            <a:pPr indent="0" lvl="0" marL="1270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Student Experience &amp; Accessibility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1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marR="5080" rtl="0" algn="l">
              <a:lnSpc>
                <a:spcPct val="101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</a:pPr>
            <a:r>
              <a:rPr b="1"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Barrier-Free Information:</a:t>
            </a:r>
            <a:r>
              <a:rPr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accurate, instant support in Hindi and regional languages, ensuring equal access to crucial campus information for all student populations.</a:t>
            </a:r>
            <a:endParaRPr sz="1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marR="5080" rtl="0" algn="l">
              <a:lnSpc>
                <a:spcPct val="101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</a:pPr>
            <a:r>
              <a:rPr b="1"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Zero-Wait Time Clarity:</a:t>
            </a:r>
            <a:r>
              <a:rPr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Students receive immediate, reliable, and source-grounded answers to urgent queries, drastically reducing frustration and minimizing procedural errors compared to long queues.</a:t>
            </a:r>
            <a:endParaRPr sz="1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3175000" y="944245"/>
            <a:ext cx="2809875" cy="335407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63500" sx="102000" rotWithShape="0" algn="ctr" sy="102000">
              <a:srgbClr val="A5A5A5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81" name="Google Shape;181;p7"/>
          <p:cNvSpPr txBox="1"/>
          <p:nvPr/>
        </p:nvSpPr>
        <p:spPr>
          <a:xfrm>
            <a:off x="3322320" y="1148715"/>
            <a:ext cx="2526030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1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Operational Efficiency &amp; Staff Productivity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</a:pPr>
            <a:r>
              <a:rPr b="1"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 Workload Reduction: </a:t>
            </a:r>
            <a:r>
              <a:rPr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Automates up to $80\%$ of repetitive inquiries, enabling administrative staff to shift focus toward complex, high-value student support and policy refinement.</a:t>
            </a:r>
            <a:endParaRPr sz="1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</a:pPr>
            <a:r>
              <a:rPr b="1"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Policy Improvement: </a:t>
            </a:r>
            <a:r>
              <a:rPr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Chatbot logs identify student pain points, providing administrators with the data needed to proactively fix confusing policies and improve official communications.</a:t>
            </a:r>
            <a:endParaRPr sz="1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6125845" y="944245"/>
            <a:ext cx="2809875" cy="335407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63500" sx="102000" rotWithShape="0" algn="ctr" sy="102000">
              <a:srgbClr val="A5A5A5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83" name="Google Shape;183;p7"/>
          <p:cNvSpPr txBox="1"/>
          <p:nvPr/>
        </p:nvSpPr>
        <p:spPr>
          <a:xfrm>
            <a:off x="6264910" y="1172845"/>
            <a:ext cx="2526030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1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Management &amp; Technical Trust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</a:pPr>
            <a:r>
              <a:rPr b="1"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Knowledge Hub: </a:t>
            </a:r>
            <a:r>
              <a:rPr b="0"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Transforms static, inaccessible PDFs and circulars into a single, searchable, and conversational knowledge base, eliminating "hidden information" forever.</a:t>
            </a:r>
            <a:endParaRPr b="1" sz="1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8415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</a:pPr>
            <a:r>
              <a:rPr b="1"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Guaranteed Accuracy (RAG):</a:t>
            </a:r>
            <a:r>
              <a:rPr lang="en-US" sz="1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Retrieval-Augmented Generation approach ensures all answers are grounded in verified campus documents, building trust and providing $\mathbf{99.9\%}$ system availability.</a:t>
            </a:r>
            <a:endParaRPr sz="1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4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&amp; MITIGATION STRATEGIES</a:t>
            </a:r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6304" y="0"/>
            <a:ext cx="1377696" cy="585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8"/>
          <p:cNvGrpSpPr/>
          <p:nvPr/>
        </p:nvGrpSpPr>
        <p:grpSpPr>
          <a:xfrm>
            <a:off x="213360" y="70103"/>
            <a:ext cx="1466215" cy="481965"/>
            <a:chOff x="213360" y="70103"/>
            <a:chExt cx="1466215" cy="481965"/>
          </a:xfrm>
        </p:grpSpPr>
        <p:sp>
          <p:nvSpPr>
            <p:cNvPr id="191" name="Google Shape;191;p8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733044" y="0"/>
                  </a:moveTo>
                  <a:lnTo>
                    <a:pt x="662446" y="1102"/>
                  </a:lnTo>
                  <a:lnTo>
                    <a:pt x="593748" y="4342"/>
                  </a:lnTo>
                  <a:lnTo>
                    <a:pt x="527255" y="9619"/>
                  </a:lnTo>
                  <a:lnTo>
                    <a:pt x="463275" y="16831"/>
                  </a:lnTo>
                  <a:lnTo>
                    <a:pt x="402116" y="25878"/>
                  </a:lnTo>
                  <a:lnTo>
                    <a:pt x="344084" y="36658"/>
                  </a:lnTo>
                  <a:lnTo>
                    <a:pt x="289487" y="49072"/>
                  </a:lnTo>
                  <a:lnTo>
                    <a:pt x="238631" y="63017"/>
                  </a:lnTo>
                  <a:lnTo>
                    <a:pt x="191825" y="78393"/>
                  </a:lnTo>
                  <a:lnTo>
                    <a:pt x="149374" y="95098"/>
                  </a:lnTo>
                  <a:lnTo>
                    <a:pt x="111587" y="113033"/>
                  </a:lnTo>
                  <a:lnTo>
                    <a:pt x="51232" y="152185"/>
                  </a:lnTo>
                  <a:lnTo>
                    <a:pt x="13217" y="195040"/>
                  </a:lnTo>
                  <a:lnTo>
                    <a:pt x="0" y="240792"/>
                  </a:lnTo>
                  <a:lnTo>
                    <a:pt x="3355" y="263979"/>
                  </a:lnTo>
                  <a:lnTo>
                    <a:pt x="29279" y="308383"/>
                  </a:lnTo>
                  <a:lnTo>
                    <a:pt x="78771" y="349488"/>
                  </a:lnTo>
                  <a:lnTo>
                    <a:pt x="149374" y="386485"/>
                  </a:lnTo>
                  <a:lnTo>
                    <a:pt x="191825" y="403190"/>
                  </a:lnTo>
                  <a:lnTo>
                    <a:pt x="238631" y="418566"/>
                  </a:lnTo>
                  <a:lnTo>
                    <a:pt x="289487" y="432511"/>
                  </a:lnTo>
                  <a:lnTo>
                    <a:pt x="344084" y="444925"/>
                  </a:lnTo>
                  <a:lnTo>
                    <a:pt x="402116" y="455705"/>
                  </a:lnTo>
                  <a:lnTo>
                    <a:pt x="463275" y="464752"/>
                  </a:lnTo>
                  <a:lnTo>
                    <a:pt x="527255" y="471964"/>
                  </a:lnTo>
                  <a:lnTo>
                    <a:pt x="593748" y="477241"/>
                  </a:lnTo>
                  <a:lnTo>
                    <a:pt x="662446" y="480481"/>
                  </a:lnTo>
                  <a:lnTo>
                    <a:pt x="733044" y="481584"/>
                  </a:lnTo>
                  <a:lnTo>
                    <a:pt x="803645" y="480481"/>
                  </a:lnTo>
                  <a:lnTo>
                    <a:pt x="872346" y="477241"/>
                  </a:lnTo>
                  <a:lnTo>
                    <a:pt x="938841" y="471964"/>
                  </a:lnTo>
                  <a:lnTo>
                    <a:pt x="1002822" y="464752"/>
                  </a:lnTo>
                  <a:lnTo>
                    <a:pt x="1063982" y="455705"/>
                  </a:lnTo>
                  <a:lnTo>
                    <a:pt x="1122014" y="444925"/>
                  </a:lnTo>
                  <a:lnTo>
                    <a:pt x="1176611" y="432511"/>
                  </a:lnTo>
                  <a:lnTo>
                    <a:pt x="1227466" y="418566"/>
                  </a:lnTo>
                  <a:lnTo>
                    <a:pt x="1274271" y="403190"/>
                  </a:lnTo>
                  <a:lnTo>
                    <a:pt x="1316720" y="386485"/>
                  </a:lnTo>
                  <a:lnTo>
                    <a:pt x="1354506" y="368550"/>
                  </a:lnTo>
                  <a:lnTo>
                    <a:pt x="1414858" y="329398"/>
                  </a:lnTo>
                  <a:lnTo>
                    <a:pt x="1452871" y="286543"/>
                  </a:lnTo>
                  <a:lnTo>
                    <a:pt x="1466088" y="240792"/>
                  </a:lnTo>
                  <a:lnTo>
                    <a:pt x="1462732" y="217604"/>
                  </a:lnTo>
                  <a:lnTo>
                    <a:pt x="1436810" y="173200"/>
                  </a:lnTo>
                  <a:lnTo>
                    <a:pt x="1387321" y="132095"/>
                  </a:lnTo>
                  <a:lnTo>
                    <a:pt x="1316720" y="95098"/>
                  </a:lnTo>
                  <a:lnTo>
                    <a:pt x="1274271" y="78393"/>
                  </a:lnTo>
                  <a:lnTo>
                    <a:pt x="1227466" y="63017"/>
                  </a:lnTo>
                  <a:lnTo>
                    <a:pt x="1176611" y="49072"/>
                  </a:lnTo>
                  <a:lnTo>
                    <a:pt x="1122014" y="36658"/>
                  </a:lnTo>
                  <a:lnTo>
                    <a:pt x="1063982" y="25878"/>
                  </a:lnTo>
                  <a:lnTo>
                    <a:pt x="1002822" y="16831"/>
                  </a:lnTo>
                  <a:lnTo>
                    <a:pt x="938841" y="9619"/>
                  </a:lnTo>
                  <a:lnTo>
                    <a:pt x="872346" y="4342"/>
                  </a:lnTo>
                  <a:lnTo>
                    <a:pt x="803645" y="110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0" y="240792"/>
                  </a:moveTo>
                  <a:lnTo>
                    <a:pt x="13217" y="195040"/>
                  </a:lnTo>
                  <a:lnTo>
                    <a:pt x="51232" y="152185"/>
                  </a:lnTo>
                  <a:lnTo>
                    <a:pt x="111587" y="113033"/>
                  </a:lnTo>
                  <a:lnTo>
                    <a:pt x="149374" y="95098"/>
                  </a:lnTo>
                  <a:lnTo>
                    <a:pt x="191825" y="78393"/>
                  </a:lnTo>
                  <a:lnTo>
                    <a:pt x="238631" y="63017"/>
                  </a:lnTo>
                  <a:lnTo>
                    <a:pt x="289487" y="49072"/>
                  </a:lnTo>
                  <a:lnTo>
                    <a:pt x="344084" y="36658"/>
                  </a:lnTo>
                  <a:lnTo>
                    <a:pt x="402116" y="25878"/>
                  </a:lnTo>
                  <a:lnTo>
                    <a:pt x="463275" y="16831"/>
                  </a:lnTo>
                  <a:lnTo>
                    <a:pt x="527255" y="9619"/>
                  </a:lnTo>
                  <a:lnTo>
                    <a:pt x="593748" y="4342"/>
                  </a:lnTo>
                  <a:lnTo>
                    <a:pt x="662446" y="1102"/>
                  </a:lnTo>
                  <a:lnTo>
                    <a:pt x="733044" y="0"/>
                  </a:lnTo>
                  <a:lnTo>
                    <a:pt x="803645" y="1102"/>
                  </a:lnTo>
                  <a:lnTo>
                    <a:pt x="872346" y="4342"/>
                  </a:lnTo>
                  <a:lnTo>
                    <a:pt x="938841" y="9619"/>
                  </a:lnTo>
                  <a:lnTo>
                    <a:pt x="1002822" y="16831"/>
                  </a:lnTo>
                  <a:lnTo>
                    <a:pt x="1063982" y="25878"/>
                  </a:lnTo>
                  <a:lnTo>
                    <a:pt x="1122014" y="36658"/>
                  </a:lnTo>
                  <a:lnTo>
                    <a:pt x="1176611" y="49072"/>
                  </a:lnTo>
                  <a:lnTo>
                    <a:pt x="1227466" y="63017"/>
                  </a:lnTo>
                  <a:lnTo>
                    <a:pt x="1274271" y="78393"/>
                  </a:lnTo>
                  <a:lnTo>
                    <a:pt x="1316720" y="95098"/>
                  </a:lnTo>
                  <a:lnTo>
                    <a:pt x="1354506" y="113033"/>
                  </a:lnTo>
                  <a:lnTo>
                    <a:pt x="1414858" y="152185"/>
                  </a:lnTo>
                  <a:lnTo>
                    <a:pt x="1452871" y="195040"/>
                  </a:lnTo>
                  <a:lnTo>
                    <a:pt x="1466088" y="240792"/>
                  </a:lnTo>
                  <a:lnTo>
                    <a:pt x="1462732" y="263979"/>
                  </a:lnTo>
                  <a:lnTo>
                    <a:pt x="1436810" y="308383"/>
                  </a:lnTo>
                  <a:lnTo>
                    <a:pt x="1387321" y="349488"/>
                  </a:lnTo>
                  <a:lnTo>
                    <a:pt x="1316720" y="386485"/>
                  </a:lnTo>
                  <a:lnTo>
                    <a:pt x="1274271" y="403190"/>
                  </a:lnTo>
                  <a:lnTo>
                    <a:pt x="1227466" y="418566"/>
                  </a:lnTo>
                  <a:lnTo>
                    <a:pt x="1176611" y="432511"/>
                  </a:lnTo>
                  <a:lnTo>
                    <a:pt x="1122014" y="444925"/>
                  </a:lnTo>
                  <a:lnTo>
                    <a:pt x="1063982" y="455705"/>
                  </a:lnTo>
                  <a:lnTo>
                    <a:pt x="1002822" y="464752"/>
                  </a:lnTo>
                  <a:lnTo>
                    <a:pt x="938841" y="471964"/>
                  </a:lnTo>
                  <a:lnTo>
                    <a:pt x="872346" y="477241"/>
                  </a:lnTo>
                  <a:lnTo>
                    <a:pt x="803645" y="480481"/>
                  </a:lnTo>
                  <a:lnTo>
                    <a:pt x="733044" y="481584"/>
                  </a:lnTo>
                  <a:lnTo>
                    <a:pt x="662446" y="480481"/>
                  </a:lnTo>
                  <a:lnTo>
                    <a:pt x="593748" y="477241"/>
                  </a:lnTo>
                  <a:lnTo>
                    <a:pt x="527255" y="471964"/>
                  </a:lnTo>
                  <a:lnTo>
                    <a:pt x="463275" y="464752"/>
                  </a:lnTo>
                  <a:lnTo>
                    <a:pt x="402116" y="455705"/>
                  </a:lnTo>
                  <a:lnTo>
                    <a:pt x="344084" y="444925"/>
                  </a:lnTo>
                  <a:lnTo>
                    <a:pt x="289487" y="432511"/>
                  </a:lnTo>
                  <a:lnTo>
                    <a:pt x="238631" y="418566"/>
                  </a:lnTo>
                  <a:lnTo>
                    <a:pt x="191825" y="403190"/>
                  </a:lnTo>
                  <a:lnTo>
                    <a:pt x="149374" y="386485"/>
                  </a:lnTo>
                  <a:lnTo>
                    <a:pt x="111587" y="368550"/>
                  </a:lnTo>
                  <a:lnTo>
                    <a:pt x="51232" y="329398"/>
                  </a:lnTo>
                  <a:lnTo>
                    <a:pt x="13217" y="286543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243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93" name="Google Shape;193;p8"/>
          <p:cNvGraphicFramePr/>
          <p:nvPr/>
        </p:nvGraphicFramePr>
        <p:xfrm>
          <a:off x="213360" y="995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{8094AB8C-E805-4D4B-87FF-287034038426}</a:tableStyleId>
              </a:tblPr>
              <a:tblGrid>
                <a:gridCol w="2307600"/>
                <a:gridCol w="4043050"/>
                <a:gridCol w="2352675"/>
              </a:tblGrid>
              <a:tr h="54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Challenge (The Risk)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Mitigation (The Action)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 Benefit (The Result)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Risk of incorrect responses (hallucinations)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 RAG (Retrieval-Augmented Generation) to ground output in verified documents.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Increased Trust &amp; Accuracy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54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Multilingual Nuances (Inaccurate translations)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Involve native speakers for fine-tuning the model.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Improved Global Usability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 Cloud Costs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Optimize with serverless or on-demand instances.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Reduced Operational Expense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542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 Updates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Automate the FAQ ingestion pipeline.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Guaranteed Data Freshness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Privacy &amp; Security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 role-based access and encrypted data storage.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Enhanced Data Protection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8"/>
          <p:cNvSpPr txBox="1"/>
          <p:nvPr/>
        </p:nvSpPr>
        <p:spPr>
          <a:xfrm>
            <a:off x="501802" y="121412"/>
            <a:ext cx="88519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2495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STACK OVERFLOWERS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8"/>
          <p:cNvGrpSpPr/>
          <p:nvPr/>
        </p:nvGrpSpPr>
        <p:grpSpPr>
          <a:xfrm>
            <a:off x="0" y="4767071"/>
            <a:ext cx="9144000" cy="374904"/>
            <a:chOff x="0" y="4767071"/>
            <a:chExt cx="9144000" cy="374904"/>
          </a:xfrm>
        </p:grpSpPr>
        <p:pic>
          <p:nvPicPr>
            <p:cNvPr id="196" name="Google Shape;19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4788401"/>
              <a:ext cx="9139174" cy="35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8600" y="4867657"/>
              <a:ext cx="1065072" cy="24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4767071"/>
              <a:ext cx="9144000" cy="374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8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8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OVERFLOWERS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1850262" y="117805"/>
            <a:ext cx="5443474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864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6304" y="0"/>
            <a:ext cx="1377696" cy="585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9"/>
          <p:cNvGrpSpPr/>
          <p:nvPr/>
        </p:nvGrpSpPr>
        <p:grpSpPr>
          <a:xfrm>
            <a:off x="213360" y="70103"/>
            <a:ext cx="1466215" cy="481965"/>
            <a:chOff x="213360" y="70103"/>
            <a:chExt cx="1466215" cy="481965"/>
          </a:xfrm>
        </p:grpSpPr>
        <p:sp>
          <p:nvSpPr>
            <p:cNvPr id="208" name="Google Shape;208;p9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733044" y="0"/>
                  </a:moveTo>
                  <a:lnTo>
                    <a:pt x="662446" y="1102"/>
                  </a:lnTo>
                  <a:lnTo>
                    <a:pt x="593748" y="4342"/>
                  </a:lnTo>
                  <a:lnTo>
                    <a:pt x="527255" y="9619"/>
                  </a:lnTo>
                  <a:lnTo>
                    <a:pt x="463275" y="16831"/>
                  </a:lnTo>
                  <a:lnTo>
                    <a:pt x="402116" y="25878"/>
                  </a:lnTo>
                  <a:lnTo>
                    <a:pt x="344084" y="36658"/>
                  </a:lnTo>
                  <a:lnTo>
                    <a:pt x="289487" y="49072"/>
                  </a:lnTo>
                  <a:lnTo>
                    <a:pt x="238631" y="63017"/>
                  </a:lnTo>
                  <a:lnTo>
                    <a:pt x="191825" y="78393"/>
                  </a:lnTo>
                  <a:lnTo>
                    <a:pt x="149374" y="95098"/>
                  </a:lnTo>
                  <a:lnTo>
                    <a:pt x="111587" y="113033"/>
                  </a:lnTo>
                  <a:lnTo>
                    <a:pt x="51232" y="152185"/>
                  </a:lnTo>
                  <a:lnTo>
                    <a:pt x="13217" y="195040"/>
                  </a:lnTo>
                  <a:lnTo>
                    <a:pt x="0" y="240792"/>
                  </a:lnTo>
                  <a:lnTo>
                    <a:pt x="3355" y="263979"/>
                  </a:lnTo>
                  <a:lnTo>
                    <a:pt x="29279" y="308383"/>
                  </a:lnTo>
                  <a:lnTo>
                    <a:pt x="78771" y="349488"/>
                  </a:lnTo>
                  <a:lnTo>
                    <a:pt x="149374" y="386485"/>
                  </a:lnTo>
                  <a:lnTo>
                    <a:pt x="191825" y="403190"/>
                  </a:lnTo>
                  <a:lnTo>
                    <a:pt x="238631" y="418566"/>
                  </a:lnTo>
                  <a:lnTo>
                    <a:pt x="289487" y="432511"/>
                  </a:lnTo>
                  <a:lnTo>
                    <a:pt x="344084" y="444925"/>
                  </a:lnTo>
                  <a:lnTo>
                    <a:pt x="402116" y="455705"/>
                  </a:lnTo>
                  <a:lnTo>
                    <a:pt x="463275" y="464752"/>
                  </a:lnTo>
                  <a:lnTo>
                    <a:pt x="527255" y="471964"/>
                  </a:lnTo>
                  <a:lnTo>
                    <a:pt x="593748" y="477241"/>
                  </a:lnTo>
                  <a:lnTo>
                    <a:pt x="662446" y="480481"/>
                  </a:lnTo>
                  <a:lnTo>
                    <a:pt x="733044" y="481584"/>
                  </a:lnTo>
                  <a:lnTo>
                    <a:pt x="803645" y="480481"/>
                  </a:lnTo>
                  <a:lnTo>
                    <a:pt x="872346" y="477241"/>
                  </a:lnTo>
                  <a:lnTo>
                    <a:pt x="938841" y="471964"/>
                  </a:lnTo>
                  <a:lnTo>
                    <a:pt x="1002822" y="464752"/>
                  </a:lnTo>
                  <a:lnTo>
                    <a:pt x="1063982" y="455705"/>
                  </a:lnTo>
                  <a:lnTo>
                    <a:pt x="1122014" y="444925"/>
                  </a:lnTo>
                  <a:lnTo>
                    <a:pt x="1176611" y="432511"/>
                  </a:lnTo>
                  <a:lnTo>
                    <a:pt x="1227466" y="418566"/>
                  </a:lnTo>
                  <a:lnTo>
                    <a:pt x="1274271" y="403190"/>
                  </a:lnTo>
                  <a:lnTo>
                    <a:pt x="1316720" y="386485"/>
                  </a:lnTo>
                  <a:lnTo>
                    <a:pt x="1354506" y="368550"/>
                  </a:lnTo>
                  <a:lnTo>
                    <a:pt x="1414858" y="329398"/>
                  </a:lnTo>
                  <a:lnTo>
                    <a:pt x="1452871" y="286543"/>
                  </a:lnTo>
                  <a:lnTo>
                    <a:pt x="1466088" y="240792"/>
                  </a:lnTo>
                  <a:lnTo>
                    <a:pt x="1462732" y="217604"/>
                  </a:lnTo>
                  <a:lnTo>
                    <a:pt x="1436810" y="173200"/>
                  </a:lnTo>
                  <a:lnTo>
                    <a:pt x="1387321" y="132095"/>
                  </a:lnTo>
                  <a:lnTo>
                    <a:pt x="1316720" y="95098"/>
                  </a:lnTo>
                  <a:lnTo>
                    <a:pt x="1274271" y="78393"/>
                  </a:lnTo>
                  <a:lnTo>
                    <a:pt x="1227466" y="63017"/>
                  </a:lnTo>
                  <a:lnTo>
                    <a:pt x="1176611" y="49072"/>
                  </a:lnTo>
                  <a:lnTo>
                    <a:pt x="1122014" y="36658"/>
                  </a:lnTo>
                  <a:lnTo>
                    <a:pt x="1063982" y="25878"/>
                  </a:lnTo>
                  <a:lnTo>
                    <a:pt x="1002822" y="16831"/>
                  </a:lnTo>
                  <a:lnTo>
                    <a:pt x="938841" y="9619"/>
                  </a:lnTo>
                  <a:lnTo>
                    <a:pt x="872346" y="4342"/>
                  </a:lnTo>
                  <a:lnTo>
                    <a:pt x="803645" y="1102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13360" y="70103"/>
              <a:ext cx="1466215" cy="481965"/>
            </a:xfrm>
            <a:custGeom>
              <a:rect b="b" l="l" r="r" t="t"/>
              <a:pathLst>
                <a:path extrusionOk="0" h="481965" w="1466214">
                  <a:moveTo>
                    <a:pt x="0" y="240792"/>
                  </a:moveTo>
                  <a:lnTo>
                    <a:pt x="13217" y="195040"/>
                  </a:lnTo>
                  <a:lnTo>
                    <a:pt x="51232" y="152185"/>
                  </a:lnTo>
                  <a:lnTo>
                    <a:pt x="111587" y="113033"/>
                  </a:lnTo>
                  <a:lnTo>
                    <a:pt x="149374" y="95098"/>
                  </a:lnTo>
                  <a:lnTo>
                    <a:pt x="191825" y="78393"/>
                  </a:lnTo>
                  <a:lnTo>
                    <a:pt x="238631" y="63017"/>
                  </a:lnTo>
                  <a:lnTo>
                    <a:pt x="289487" y="49072"/>
                  </a:lnTo>
                  <a:lnTo>
                    <a:pt x="344084" y="36658"/>
                  </a:lnTo>
                  <a:lnTo>
                    <a:pt x="402116" y="25878"/>
                  </a:lnTo>
                  <a:lnTo>
                    <a:pt x="463275" y="16831"/>
                  </a:lnTo>
                  <a:lnTo>
                    <a:pt x="527255" y="9619"/>
                  </a:lnTo>
                  <a:lnTo>
                    <a:pt x="593748" y="4342"/>
                  </a:lnTo>
                  <a:lnTo>
                    <a:pt x="662446" y="1102"/>
                  </a:lnTo>
                  <a:lnTo>
                    <a:pt x="733044" y="0"/>
                  </a:lnTo>
                  <a:lnTo>
                    <a:pt x="803645" y="1102"/>
                  </a:lnTo>
                  <a:lnTo>
                    <a:pt x="872346" y="4342"/>
                  </a:lnTo>
                  <a:lnTo>
                    <a:pt x="938841" y="9619"/>
                  </a:lnTo>
                  <a:lnTo>
                    <a:pt x="1002822" y="16831"/>
                  </a:lnTo>
                  <a:lnTo>
                    <a:pt x="1063982" y="25878"/>
                  </a:lnTo>
                  <a:lnTo>
                    <a:pt x="1122014" y="36658"/>
                  </a:lnTo>
                  <a:lnTo>
                    <a:pt x="1176611" y="49072"/>
                  </a:lnTo>
                  <a:lnTo>
                    <a:pt x="1227466" y="63017"/>
                  </a:lnTo>
                  <a:lnTo>
                    <a:pt x="1274271" y="78393"/>
                  </a:lnTo>
                  <a:lnTo>
                    <a:pt x="1316720" y="95098"/>
                  </a:lnTo>
                  <a:lnTo>
                    <a:pt x="1354506" y="113033"/>
                  </a:lnTo>
                  <a:lnTo>
                    <a:pt x="1414858" y="152185"/>
                  </a:lnTo>
                  <a:lnTo>
                    <a:pt x="1452871" y="195040"/>
                  </a:lnTo>
                  <a:lnTo>
                    <a:pt x="1466088" y="240792"/>
                  </a:lnTo>
                  <a:lnTo>
                    <a:pt x="1462732" y="263979"/>
                  </a:lnTo>
                  <a:lnTo>
                    <a:pt x="1436810" y="308383"/>
                  </a:lnTo>
                  <a:lnTo>
                    <a:pt x="1387321" y="349488"/>
                  </a:lnTo>
                  <a:lnTo>
                    <a:pt x="1316720" y="386485"/>
                  </a:lnTo>
                  <a:lnTo>
                    <a:pt x="1274271" y="403190"/>
                  </a:lnTo>
                  <a:lnTo>
                    <a:pt x="1227466" y="418566"/>
                  </a:lnTo>
                  <a:lnTo>
                    <a:pt x="1176611" y="432511"/>
                  </a:lnTo>
                  <a:lnTo>
                    <a:pt x="1122014" y="444925"/>
                  </a:lnTo>
                  <a:lnTo>
                    <a:pt x="1063982" y="455705"/>
                  </a:lnTo>
                  <a:lnTo>
                    <a:pt x="1002822" y="464752"/>
                  </a:lnTo>
                  <a:lnTo>
                    <a:pt x="938841" y="471964"/>
                  </a:lnTo>
                  <a:lnTo>
                    <a:pt x="872346" y="477241"/>
                  </a:lnTo>
                  <a:lnTo>
                    <a:pt x="803645" y="480481"/>
                  </a:lnTo>
                  <a:lnTo>
                    <a:pt x="733044" y="481584"/>
                  </a:lnTo>
                  <a:lnTo>
                    <a:pt x="662446" y="480481"/>
                  </a:lnTo>
                  <a:lnTo>
                    <a:pt x="593748" y="477241"/>
                  </a:lnTo>
                  <a:lnTo>
                    <a:pt x="527255" y="471964"/>
                  </a:lnTo>
                  <a:lnTo>
                    <a:pt x="463275" y="464752"/>
                  </a:lnTo>
                  <a:lnTo>
                    <a:pt x="402116" y="455705"/>
                  </a:lnTo>
                  <a:lnTo>
                    <a:pt x="344084" y="444925"/>
                  </a:lnTo>
                  <a:lnTo>
                    <a:pt x="289487" y="432511"/>
                  </a:lnTo>
                  <a:lnTo>
                    <a:pt x="238631" y="418566"/>
                  </a:lnTo>
                  <a:lnTo>
                    <a:pt x="191825" y="403190"/>
                  </a:lnTo>
                  <a:lnTo>
                    <a:pt x="149374" y="386485"/>
                  </a:lnTo>
                  <a:lnTo>
                    <a:pt x="111587" y="368550"/>
                  </a:lnTo>
                  <a:lnTo>
                    <a:pt x="51232" y="329398"/>
                  </a:lnTo>
                  <a:lnTo>
                    <a:pt x="13217" y="286543"/>
                  </a:lnTo>
                  <a:lnTo>
                    <a:pt x="0" y="240792"/>
                  </a:lnTo>
                  <a:close/>
                </a:path>
              </a:pathLst>
            </a:custGeom>
            <a:noFill/>
            <a:ln cap="flat" cmpd="sng" w="243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9"/>
          <p:cNvSpPr txBox="1"/>
          <p:nvPr/>
        </p:nvSpPr>
        <p:spPr>
          <a:xfrm>
            <a:off x="501802" y="121412"/>
            <a:ext cx="88519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2495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STACK OVERFLOWERS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9"/>
          <p:cNvGrpSpPr/>
          <p:nvPr/>
        </p:nvGrpSpPr>
        <p:grpSpPr>
          <a:xfrm>
            <a:off x="0" y="4767071"/>
            <a:ext cx="9144000" cy="374904"/>
            <a:chOff x="0" y="4767071"/>
            <a:chExt cx="9144000" cy="374904"/>
          </a:xfrm>
        </p:grpSpPr>
        <p:pic>
          <p:nvPicPr>
            <p:cNvPr id="212" name="Google Shape;2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4788401"/>
              <a:ext cx="9139174" cy="351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8600" y="4867657"/>
              <a:ext cx="1065072" cy="248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4767071"/>
              <a:ext cx="9144000" cy="374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9"/>
          <p:cNvSpPr txBox="1"/>
          <p:nvPr/>
        </p:nvSpPr>
        <p:spPr>
          <a:xfrm>
            <a:off x="536244" y="948308"/>
            <a:ext cx="8002905" cy="313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Language Agnostic Chatbot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redefines campus communication by merging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LLMs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retrieval intelligence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. It provides scalable, inclusive, and accurate multilingual assistance.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Uniqueness: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Combines an open-source LLM (LLaMA2) with the RAG technique to deliver high-accuracy,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multilingual, and fact-grounded responses, unlike generic, rule-based chatbots.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16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Feasibility: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The use of established, scalable cloud technologies (AWS, Vector DB) ensures it is practically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implementable and deployable in a real-world campus setting.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69900" marR="14732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Long-Term Value: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The architecture is built for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sustainability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and easy maintenance by student volunteers. It delivers clear, measurable economic and social benefits by enhancing administrative efficiency and promoting equal access to education.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Post-hackathon, the system can be maintained by students — aligning with the </a:t>
            </a: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Smart Education vision </a:t>
            </a: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of accessible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and sustainable innovation.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9"/>
          <p:cNvSpPr txBox="1"/>
          <p:nvPr>
            <p:ph idx="12" type="sldNum"/>
          </p:nvPr>
        </p:nvSpPr>
        <p:spPr>
          <a:xfrm>
            <a:off x="8522843" y="4846563"/>
            <a:ext cx="16637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9"/>
          <p:cNvSpPr txBox="1"/>
          <p:nvPr>
            <p:ph idx="11" type="ftr"/>
          </p:nvPr>
        </p:nvSpPr>
        <p:spPr>
          <a:xfrm>
            <a:off x="4099305" y="4848087"/>
            <a:ext cx="948689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OVERFLOWERS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2025-11-01T11:41:56Z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2025-10-25T05:30:00Z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2025-11-01T05:30:00Z</vt:filetime>
  </property>
  <property fmtid="{D5CDD505-2E9C-101B-9397-08002B2CF9AE}" pid="5" name="Producer">
    <vt:lpwstr>www.ilovepdf.com</vt:lpwstr>
  </property>
  <property fmtid="{D5CDD505-2E9C-101B-9397-08002B2CF9AE}" pid="6" name="ICV">
    <vt:lpwstr>004908AACEFB41D2AF729CB21A766588_13</vt:lpwstr>
  </property>
  <property fmtid="{D5CDD505-2E9C-101B-9397-08002B2CF9AE}" pid="7" name="KSOProductBuildVer">
    <vt:lpwstr>1033-12.2.0.23131</vt:lpwstr>
  </property>
</Properties>
</file>