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media/image9.jpeg" ContentType="image/jpeg"/>
  <Override PartName="/ppt/media/image13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1.png" ContentType="image/png"/>
  <Override PartName="/ppt/media/image12.jpeg" ContentType="image/jpeg"/>
  <Override PartName="/ppt/media/image10.jpeg" ContentType="image/jpeg"/>
  <Override PartName="/ppt/media/image8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/>
  <p:notesSz cx="7086600" cy="9372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move the slide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ED9DBBB-080A-4348-9E08-2039778611B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Num" idx="4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1AAA5E-C910-4386-B523-FDD9552E58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Num" idx="12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59BCD2-B6AB-4054-BD5F-91A2A9D4CB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Num" idx="13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FA6C6E-56F6-44B3-909A-E3CCE7239D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Num" idx="14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037F3A-F20C-47CA-878D-ACDC3692A2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Num" idx="15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E0CF95-7344-44D9-8BE4-7C17B06C1F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Num" idx="16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10BBF-A309-45FB-A77A-2C837E7E1E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Num" idx="17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A8CC9B-BF15-40A5-881A-FA723C9ED9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Num" idx="18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8B3621-E3ED-4DE9-8279-6BC92FABD7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Num" idx="19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F71D3A-0A74-4B36-B2B9-46E99FD1DF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Num" idx="20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F935FD-AAEA-4CD1-B39F-BECABB6E5C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Num" idx="5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905582-135E-40A0-BF51-83316CA305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Num" idx="21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B703F9-949D-47D1-BAF0-ACEA00BBA1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 idx="22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1412BA-E797-4201-8300-B245796321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Num" idx="23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0F31EE-AF37-4F30-933F-E02BB09B9E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Num" idx="24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C8E671-CAAD-4C81-A555-9EE47F8FFC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25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B1CC74-67DB-4B23-8B64-EF10D90AC2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Num" idx="26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CAC199-0E2B-4840-A1BA-E230B7D02B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Num" idx="27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BBF5B3-43D6-4BE0-AF74-71B05E9B99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Num" idx="28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E5B958-20AD-466A-85F9-77542DD806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Num" idx="29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8EA53D-24D2-4A86-B44A-F728622D2C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Num" idx="30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7B062-4E50-418E-AAAC-79C0F963CD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Num" idx="6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F931D4-2971-40DA-90BB-45853BE3A9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Num" idx="31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C97927-B6F0-4A62-BE16-33A4DD319D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Num" idx="32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AB2F3D-89F2-4445-9CDB-322F723A5F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Num" idx="33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7DAABB-8668-432E-9C7E-B18F788C68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Num" idx="34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FC6F1-69F6-4164-8FB8-F90A7A940A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Num" idx="35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898A1C-557A-4B74-A3E5-2CC326B312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Num" idx="36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D1CCAA-32F7-4D5B-996B-072B44E6A7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Num" idx="37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D63C76-F7C9-4533-B326-D87FFEE0DA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Num" idx="38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DB659E-27A2-4974-9D85-4D54B3C834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Num" idx="39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70FC46-2B76-4BF6-A881-29F1647BE5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Num" idx="40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5A2BE9-4012-49F0-9A47-70E94F547B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Num" idx="7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FD9EC-BD78-4DFC-AD22-579ABA9A44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Num" idx="41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B81980-2EBF-4039-8249-082F0CA0CC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Num" idx="42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564D0F-C709-499D-A871-C158A6CAF8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Num" idx="43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21960-F6B0-4473-B49D-728A5D41E5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Num" idx="44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6087FB-6799-4B0F-A8D4-A36E2F3DF6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Num" idx="8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E81C4F-A40A-4488-886A-FF85A47D35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Num" idx="9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DF4FFB-4736-480C-8677-7597988EE1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Num" idx="10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D83D44-65A9-4A26-B6E4-68AB9511F0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11"/>
          </p:nvPr>
        </p:nvSpPr>
        <p:spPr>
          <a:xfrm>
            <a:off x="4016520" y="8906040"/>
            <a:ext cx="3069720" cy="46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24C9E2-51B2-4C08-BD3B-A021C5843F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Img"/>
          </p:nvPr>
        </p:nvSpPr>
        <p:spPr>
          <a:xfrm>
            <a:off x="1200240" y="704880"/>
            <a:ext cx="4687560" cy="35143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944640" y="4452840"/>
            <a:ext cx="51969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3960" rIns="93960" tIns="47160" bIns="47160" anchor="ctr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7772040" cy="98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7772040" cy="98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85800" y="685800"/>
            <a:ext cx="7772040" cy="986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dino_3"/>
          <p:cNvPicPr/>
          <p:nvPr/>
        </p:nvPicPr>
        <p:blipFill>
          <a:blip r:embed="rId2"/>
          <a:stretch/>
        </p:blipFill>
        <p:spPr>
          <a:xfrm>
            <a:off x="285840" y="0"/>
            <a:ext cx="1195200" cy="907560"/>
          </a:xfrm>
          <a:prstGeom prst="rect">
            <a:avLst/>
          </a:prstGeom>
          <a:ln w="0">
            <a:noFill/>
          </a:ln>
        </p:spPr>
      </p:pic>
      <p:sp>
        <p:nvSpPr>
          <p:cNvPr id="1" name="Rectangle 5" hidden="1"/>
          <p:cNvSpPr/>
          <p:nvPr/>
        </p:nvSpPr>
        <p:spPr>
          <a:xfrm>
            <a:off x="0" y="0"/>
            <a:ext cx="228240" cy="228564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6"/>
          <p:cNvSpPr/>
          <p:nvPr/>
        </p:nvSpPr>
        <p:spPr>
          <a:xfrm>
            <a:off x="457200" y="860400"/>
            <a:ext cx="8076960" cy="360"/>
          </a:xfrm>
          <a:prstGeom prst="line">
            <a:avLst/>
          </a:prstGeom>
          <a:ln w="19050">
            <a:solidFill>
              <a:srgbClr val="33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7" hidden="1"/>
          <p:cNvSpPr/>
          <p:nvPr/>
        </p:nvSpPr>
        <p:spPr>
          <a:xfrm>
            <a:off x="0" y="2286000"/>
            <a:ext cx="228240" cy="2285640"/>
          </a:xfrm>
          <a:prstGeom prst="rect">
            <a:avLst/>
          </a:prstGeom>
          <a:solidFill>
            <a:srgbClr val="99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Rectangle 8" hidden="1"/>
          <p:cNvSpPr/>
          <p:nvPr/>
        </p:nvSpPr>
        <p:spPr>
          <a:xfrm>
            <a:off x="0" y="4572000"/>
            <a:ext cx="228240" cy="228564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Text Box 9" hidden="1"/>
          <p:cNvSpPr/>
          <p:nvPr/>
        </p:nvSpPr>
        <p:spPr>
          <a:xfrm>
            <a:off x="4031640" y="6613560"/>
            <a:ext cx="896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8.</a:t>
            </a:r>
            <a:fld id="{E5C38F29-DD7B-40C3-8482-B7B04624DF94}" type="slidenum"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6" name="Text Box 10" hidden="1"/>
          <p:cNvSpPr/>
          <p:nvPr/>
        </p:nvSpPr>
        <p:spPr>
          <a:xfrm>
            <a:off x="6489720" y="6588000"/>
            <a:ext cx="27126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Silberschatz, Galvin and Gagne ©2018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7" name="Text Box 11" hidden="1"/>
          <p:cNvSpPr/>
          <p:nvPr/>
        </p:nvSpPr>
        <p:spPr>
          <a:xfrm>
            <a:off x="208080" y="6603840"/>
            <a:ext cx="2685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Operating System Concepts – 10</a:t>
            </a:r>
            <a:r>
              <a:rPr b="1" lang="en-US" sz="1000" spc="-1" strike="noStrike" baseline="30000">
                <a:solidFill>
                  <a:srgbClr val="006699"/>
                </a:solidFill>
                <a:latin typeface="Arial"/>
                <a:ea typeface="MS PGothic"/>
              </a:rPr>
              <a:t>th</a:t>
            </a: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8" name="Picture 12" descr="dino_6"/>
          <p:cNvPicPr/>
          <p:nvPr/>
        </p:nvPicPr>
        <p:blipFill>
          <a:blip r:embed="rId3"/>
          <a:stretch/>
        </p:blipFill>
        <p:spPr>
          <a:xfrm>
            <a:off x="7773840" y="5850000"/>
            <a:ext cx="1283760" cy="791640"/>
          </a:xfrm>
          <a:prstGeom prst="rect">
            <a:avLst/>
          </a:prstGeom>
          <a:ln w="0">
            <a:noFill/>
          </a:ln>
        </p:spPr>
      </p:pic>
      <p:grpSp>
        <p:nvGrpSpPr>
          <p:cNvPr id="9" name="Group 3"/>
          <p:cNvGrpSpPr/>
          <p:nvPr/>
        </p:nvGrpSpPr>
        <p:grpSpPr>
          <a:xfrm>
            <a:off x="198360" y="2960640"/>
            <a:ext cx="8610480" cy="201240"/>
            <a:chOff x="198360" y="2960640"/>
            <a:chExt cx="8610480" cy="201240"/>
          </a:xfrm>
        </p:grpSpPr>
        <p:sp>
          <p:nvSpPr>
            <p:cNvPr id="10" name="Rectangle 4"/>
            <p:cNvSpPr/>
            <p:nvPr/>
          </p:nvSpPr>
          <p:spPr>
            <a:xfrm>
              <a:off x="198360" y="2960640"/>
              <a:ext cx="2869920" cy="201240"/>
            </a:xfrm>
            <a:prstGeom prst="rect">
              <a:avLst/>
            </a:prstGeom>
            <a:solidFill>
              <a:srgbClr val="3366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Rectangle 5"/>
            <p:cNvSpPr/>
            <p:nvPr/>
          </p:nvSpPr>
          <p:spPr>
            <a:xfrm>
              <a:off x="3068640" y="2960640"/>
              <a:ext cx="2869920" cy="201240"/>
            </a:xfrm>
            <a:prstGeom prst="rect">
              <a:avLst/>
            </a:prstGeom>
            <a:solidFill>
              <a:srgbClr val="99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Rectangle 6"/>
            <p:cNvSpPr/>
            <p:nvPr/>
          </p:nvSpPr>
          <p:spPr>
            <a:xfrm>
              <a:off x="5938920" y="2960640"/>
              <a:ext cx="2869920" cy="201240"/>
            </a:xfrm>
            <a:prstGeom prst="rect">
              <a:avLst/>
            </a:prstGeom>
            <a:solidFill>
              <a:srgbClr val="3366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" name="Text Box 7"/>
          <p:cNvSpPr/>
          <p:nvPr/>
        </p:nvSpPr>
        <p:spPr>
          <a:xfrm>
            <a:off x="6489720" y="6588000"/>
            <a:ext cx="27126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336699"/>
                </a:solidFill>
                <a:latin typeface="Arial"/>
                <a:ea typeface="MS PGothic"/>
              </a:rPr>
              <a:t>Silberschatz, Galvin and Gagne ©2018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" name="Text Box 8"/>
          <p:cNvSpPr/>
          <p:nvPr/>
        </p:nvSpPr>
        <p:spPr>
          <a:xfrm>
            <a:off x="49320" y="6613560"/>
            <a:ext cx="2685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336699"/>
                </a:solidFill>
                <a:latin typeface="Arial"/>
                <a:ea typeface="MS PGothic"/>
              </a:rPr>
              <a:t>Operating System Concepts – 10</a:t>
            </a:r>
            <a:r>
              <a:rPr b="1" lang="en-US" sz="1000" spc="-1" strike="noStrike" baseline="30000">
                <a:solidFill>
                  <a:srgbClr val="336699"/>
                </a:solidFill>
                <a:latin typeface="Arial"/>
                <a:ea typeface="MS PGothic"/>
              </a:rPr>
              <a:t>th</a:t>
            </a:r>
            <a:r>
              <a:rPr b="1" lang="en-US" sz="1000" spc="-1" strike="noStrike">
                <a:solidFill>
                  <a:srgbClr val="336699"/>
                </a:solidFill>
                <a:latin typeface="Arial"/>
                <a:ea typeface="MS PGothic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5" name="Picture 9" descr="dino_4"/>
          <p:cNvPicPr/>
          <p:nvPr/>
        </p:nvPicPr>
        <p:blipFill>
          <a:blip r:embed="rId4"/>
          <a:stretch/>
        </p:blipFill>
        <p:spPr>
          <a:xfrm>
            <a:off x="3360600" y="4157640"/>
            <a:ext cx="2061720" cy="1593360"/>
          </a:xfrm>
          <a:prstGeom prst="rect">
            <a:avLst/>
          </a:prstGeom>
          <a:ln w="76200">
            <a:solidFill>
              <a:srgbClr val="336699"/>
            </a:solidFill>
            <a:miter/>
          </a:ln>
        </p:spPr>
      </p:pic>
      <p:sp>
        <p:nvSpPr>
          <p:cNvPr id="16" name="Rectangle 10"/>
          <p:cNvSpPr/>
          <p:nvPr/>
        </p:nvSpPr>
        <p:spPr>
          <a:xfrm>
            <a:off x="3224160" y="4006800"/>
            <a:ext cx="2336400" cy="1887120"/>
          </a:xfrm>
          <a:prstGeom prst="rect">
            <a:avLst/>
          </a:prstGeom>
          <a:noFill/>
          <a:ln w="57150">
            <a:solidFill>
              <a:srgbClr val="66cc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300" spc="-1" strike="noStrike">
                <a:solidFill>
                  <a:srgbClr val="006699"/>
                </a:solidFill>
                <a:latin typeface="Arial"/>
                <a:ea typeface="MS PGothic"/>
              </a:rPr>
              <a:t>Click to edit Master title style</a:t>
            </a:r>
            <a:endParaRPr b="0" lang="en-US" sz="43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dino_3"/>
          <p:cNvPicPr/>
          <p:nvPr/>
        </p:nvPicPr>
        <p:blipFill>
          <a:blip r:embed="rId2"/>
          <a:stretch/>
        </p:blipFill>
        <p:spPr>
          <a:xfrm>
            <a:off x="285840" y="0"/>
            <a:ext cx="1195200" cy="90756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5"/>
          <p:cNvSpPr/>
          <p:nvPr/>
        </p:nvSpPr>
        <p:spPr>
          <a:xfrm>
            <a:off x="0" y="0"/>
            <a:ext cx="228240" cy="228564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6"/>
          <p:cNvSpPr/>
          <p:nvPr/>
        </p:nvSpPr>
        <p:spPr>
          <a:xfrm>
            <a:off x="457200" y="860400"/>
            <a:ext cx="8076960" cy="360"/>
          </a:xfrm>
          <a:prstGeom prst="line">
            <a:avLst/>
          </a:prstGeom>
          <a:ln w="19050">
            <a:solidFill>
              <a:srgbClr val="33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Rectangle 7"/>
          <p:cNvSpPr/>
          <p:nvPr/>
        </p:nvSpPr>
        <p:spPr>
          <a:xfrm>
            <a:off x="0" y="2286000"/>
            <a:ext cx="228240" cy="2285640"/>
          </a:xfrm>
          <a:prstGeom prst="rect">
            <a:avLst/>
          </a:prstGeom>
          <a:solidFill>
            <a:srgbClr val="99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Rectangle 8"/>
          <p:cNvSpPr/>
          <p:nvPr/>
        </p:nvSpPr>
        <p:spPr>
          <a:xfrm>
            <a:off x="0" y="4572000"/>
            <a:ext cx="228240" cy="228564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Text Box 9"/>
          <p:cNvSpPr/>
          <p:nvPr/>
        </p:nvSpPr>
        <p:spPr>
          <a:xfrm>
            <a:off x="4031640" y="6613560"/>
            <a:ext cx="896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8.</a:t>
            </a:r>
            <a:fld id="{0B500747-6E69-4E92-A8B7-691D34C3B83E}" type="slidenum"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61" name="Text Box 10"/>
          <p:cNvSpPr/>
          <p:nvPr/>
        </p:nvSpPr>
        <p:spPr>
          <a:xfrm>
            <a:off x="6489720" y="6588000"/>
            <a:ext cx="27126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Silberschatz, Galvin and Gagne ©2018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62" name="Text Box 11"/>
          <p:cNvSpPr/>
          <p:nvPr/>
        </p:nvSpPr>
        <p:spPr>
          <a:xfrm>
            <a:off x="208080" y="6603840"/>
            <a:ext cx="2685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Operating System Concepts – 10</a:t>
            </a:r>
            <a:r>
              <a:rPr b="1" lang="en-US" sz="1000" spc="-1" strike="noStrike" baseline="30000">
                <a:solidFill>
                  <a:srgbClr val="006699"/>
                </a:solidFill>
                <a:latin typeface="Arial"/>
                <a:ea typeface="MS PGothic"/>
              </a:rPr>
              <a:t>th</a:t>
            </a: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63" name="Picture 12" descr="dino_6"/>
          <p:cNvPicPr/>
          <p:nvPr/>
        </p:nvPicPr>
        <p:blipFill>
          <a:blip r:embed="rId3"/>
          <a:stretch/>
        </p:blipFill>
        <p:spPr>
          <a:xfrm>
            <a:off x="7773840" y="5850000"/>
            <a:ext cx="1283760" cy="79164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4264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772776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009900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428840" indent="-228600">
              <a:lnSpc>
                <a:spcPct val="100000"/>
              </a:lnSpc>
              <a:spcBef>
                <a:spcPts val="629"/>
              </a:spcBef>
              <a:buClr>
                <a:srgbClr val="ffcc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771560" indent="-228600">
              <a:lnSpc>
                <a:spcPct val="100000"/>
              </a:lnSpc>
              <a:spcBef>
                <a:spcPts val="629"/>
              </a:spcBef>
              <a:buClr>
                <a:srgbClr val="ff0066"/>
              </a:buClr>
              <a:buSzPct val="75000"/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dino_3"/>
          <p:cNvPicPr/>
          <p:nvPr/>
        </p:nvPicPr>
        <p:blipFill>
          <a:blip r:embed="rId2"/>
          <a:stretch/>
        </p:blipFill>
        <p:spPr>
          <a:xfrm>
            <a:off x="285840" y="0"/>
            <a:ext cx="1195200" cy="90756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5"/>
          <p:cNvSpPr/>
          <p:nvPr/>
        </p:nvSpPr>
        <p:spPr>
          <a:xfrm>
            <a:off x="0" y="0"/>
            <a:ext cx="228240" cy="228564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6"/>
          <p:cNvSpPr/>
          <p:nvPr/>
        </p:nvSpPr>
        <p:spPr>
          <a:xfrm>
            <a:off x="457200" y="860400"/>
            <a:ext cx="8076960" cy="360"/>
          </a:xfrm>
          <a:prstGeom prst="line">
            <a:avLst/>
          </a:prstGeom>
          <a:ln w="19050">
            <a:solidFill>
              <a:srgbClr val="3366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Rectangle 7"/>
          <p:cNvSpPr/>
          <p:nvPr/>
        </p:nvSpPr>
        <p:spPr>
          <a:xfrm>
            <a:off x="0" y="2286000"/>
            <a:ext cx="228240" cy="2285640"/>
          </a:xfrm>
          <a:prstGeom prst="rect">
            <a:avLst/>
          </a:prstGeom>
          <a:solidFill>
            <a:srgbClr val="99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Rectangle 8"/>
          <p:cNvSpPr/>
          <p:nvPr/>
        </p:nvSpPr>
        <p:spPr>
          <a:xfrm>
            <a:off x="0" y="4572000"/>
            <a:ext cx="228240" cy="2285640"/>
          </a:xfrm>
          <a:prstGeom prst="rect">
            <a:avLst/>
          </a:prstGeom>
          <a:solidFill>
            <a:srgbClr val="3366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 Box 9"/>
          <p:cNvSpPr/>
          <p:nvPr/>
        </p:nvSpPr>
        <p:spPr>
          <a:xfrm>
            <a:off x="4031640" y="6613560"/>
            <a:ext cx="8960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8.</a:t>
            </a:r>
            <a:fld id="{29711B39-B6C5-4596-AFCF-81658FA30F02}" type="slidenum"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&lt;number&gt;</a:t>
            </a:fld>
            <a:endParaRPr b="0" lang="en-IN" sz="1000" spc="-1" strike="noStrike">
              <a:latin typeface="Arial"/>
            </a:endParaRPr>
          </a:p>
        </p:txBody>
      </p:sp>
      <p:sp>
        <p:nvSpPr>
          <p:cNvPr id="108" name="Text Box 10"/>
          <p:cNvSpPr/>
          <p:nvPr/>
        </p:nvSpPr>
        <p:spPr>
          <a:xfrm>
            <a:off x="6489720" y="6588000"/>
            <a:ext cx="27126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Silberschatz, Galvin and Gagne ©2018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9" name="Text Box 11"/>
          <p:cNvSpPr/>
          <p:nvPr/>
        </p:nvSpPr>
        <p:spPr>
          <a:xfrm>
            <a:off x="208080" y="6603840"/>
            <a:ext cx="26852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buNone/>
            </a:pP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Operating System Concepts – 10</a:t>
            </a:r>
            <a:r>
              <a:rPr b="1" lang="en-US" sz="1000" spc="-1" strike="noStrike" baseline="30000">
                <a:solidFill>
                  <a:srgbClr val="006699"/>
                </a:solidFill>
                <a:latin typeface="Arial"/>
                <a:ea typeface="MS PGothic"/>
              </a:rPr>
              <a:t>th</a:t>
            </a:r>
            <a:r>
              <a:rPr b="1" lang="en-US" sz="1000" spc="-1" strike="noStrike">
                <a:solidFill>
                  <a:srgbClr val="006699"/>
                </a:solidFill>
                <a:latin typeface="Arial"/>
                <a:ea typeface="MS PGothic"/>
              </a:rPr>
              <a:t> Edition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110" name="Picture 12" descr="dino_6"/>
          <p:cNvPicPr/>
          <p:nvPr/>
        </p:nvPicPr>
        <p:blipFill>
          <a:blip r:embed="rId3"/>
          <a:stretch/>
        </p:blipFill>
        <p:spPr>
          <a:xfrm>
            <a:off x="7773840" y="5850000"/>
            <a:ext cx="1283760" cy="79164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4264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85800" y="86832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300" spc="-1" strike="noStrike">
                <a:solidFill>
                  <a:srgbClr val="006699"/>
                </a:solidFill>
                <a:latin typeface="Arial"/>
                <a:ea typeface="MS PGothic"/>
              </a:rPr>
              <a:t>Chapter 8:  Deadlocks</a:t>
            </a:r>
            <a:endParaRPr b="0" lang="en-US" sz="43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45720" y="346680"/>
            <a:ext cx="79131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Graph with a Cycle But no Deadlock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3171240" y="1423080"/>
            <a:ext cx="3248280" cy="414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3652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Basic Facts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65080" y="1217520"/>
            <a:ext cx="7634520" cy="440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graph contains no cycles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no deadlock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graph contains a cycle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only one instance per resource type, then deadlock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several instances per resource type, possibility of deadlock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09520" y="214200"/>
            <a:ext cx="75769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Methods for Handling Deadlocks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82720" y="1198440"/>
            <a:ext cx="7576920" cy="329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Ensure that the system will </a:t>
            </a: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never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enter a deadlock state: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prevention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avoidance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Allow the system to enter a deadlock state and then recover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Ignore the problem and pretend that deadlocks never occur in the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85960" y="226440"/>
            <a:ext cx="780048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Deadlock Prevention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253880" y="1717560"/>
            <a:ext cx="7236720" cy="38224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Mutual Exclusion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– not required for sharable resources (e.g., read-only files); must hold for non-sharable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Hold and Wait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– must guarantee that whenever a thread requests a resource, it does not hold any other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Require threads to request and be allocated all its resources before it begins execution or allow thread to request resources only when the thread has none allocated to it.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Low resource utilization; starvation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1028"/>
          <p:cNvSpPr/>
          <p:nvPr/>
        </p:nvSpPr>
        <p:spPr>
          <a:xfrm>
            <a:off x="885960" y="1199160"/>
            <a:ext cx="78004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Invalidate one of the four necessary conditions for deadlock: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003320" y="231840"/>
            <a:ext cx="76831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Deadlock Prevention (Cont.)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085760"/>
            <a:ext cx="7683120" cy="4446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No Preemption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a process that is holding some resources requests another resource that cannot be immediately allocated to it, then all resources currently being held are released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Preempted resources are added to the list of resources for which the thread is waiting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Thread will be restarted only when it can regain its old resources, as well as the new ones that it is requesting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Circular Wait: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Impose a total ordering of all resource types, and require that each thread requests resources in an increasing order of enumeration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4264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Circular Wait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06400" y="1233360"/>
            <a:ext cx="8229240" cy="48096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Invalidating the circular wait condition is most common.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Simply assign each resource (i.e., mutex locks) a unique number.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Resources must be acquired in order.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If:</a:t>
            </a:r>
            <a:br>
              <a:rPr sz="1800"/>
            </a:b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first_mutex = 1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second_mutex = 5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code for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thread_two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could not be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written as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Content Placeholder 4" descr=""/>
          <p:cNvPicPr/>
          <p:nvPr/>
        </p:nvPicPr>
        <p:blipFill>
          <a:blip r:embed="rId1"/>
          <a:stretch/>
        </p:blipFill>
        <p:spPr>
          <a:xfrm>
            <a:off x="5378400" y="2011320"/>
            <a:ext cx="3098520" cy="3917520"/>
          </a:xfrm>
          <a:prstGeom prst="rect">
            <a:avLst/>
          </a:prstGeom>
          <a:ln w="0">
            <a:noFill/>
          </a:ln>
        </p:spPr>
      </p:pic>
      <p:sp>
        <p:nvSpPr>
          <p:cNvPr id="189" name="Straight Arrow Connector 5"/>
          <p:cNvSpPr/>
          <p:nvPr/>
        </p:nvSpPr>
        <p:spPr>
          <a:xfrm>
            <a:off x="3164040" y="4160880"/>
            <a:ext cx="2214360" cy="5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23760" y="226440"/>
            <a:ext cx="776268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Deadlock Avoidance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240920" y="1814400"/>
            <a:ext cx="7296120" cy="3782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Simplest and most useful model requires that each thread declare the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maximum number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of resources of each type that it may need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The deadlock-avoidance algorithm dynamically examines the resource-allocation state to ensure that there can never be a circular-wait condition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Resource-allocation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state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defined by the number of available and allocated resources, and the maximum demands of the processes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4"/>
          <p:cNvSpPr/>
          <p:nvPr/>
        </p:nvSpPr>
        <p:spPr>
          <a:xfrm>
            <a:off x="858240" y="1100160"/>
            <a:ext cx="767880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Requires that the system has some additional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priori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information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2968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Safe State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919080" y="1165320"/>
            <a:ext cx="7310160" cy="4914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 a thread requests an available resource, system must decide if immediate allocation leaves the system in a safe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System is in </a:t>
            </a: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safe state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there exists a sequence &lt;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…, 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&gt; of ALL the threads  in the systems such that  for each 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 resources that 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can still request can be satisfied by currently available resources + resources held by all the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with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j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&lt;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That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resource needs are not immediately available, then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can wait until all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have finished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finished,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can obtain needed resources, execute, return allocated resources, and terminate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terminates,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+1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can obtain its needed resources, and so 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3652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Basic Facts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922320" y="1190520"/>
            <a:ext cx="7652160" cy="4414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a system is in safe state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no deadlocks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a system is in unsafe state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possibility of deadlock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Avoidance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ensure that a system will never enter an unsafe state.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46000" y="225360"/>
            <a:ext cx="78404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Safe, Unsafe, Deadlock State 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98" name="Picture 1" descr=""/>
          <p:cNvPicPr/>
          <p:nvPr/>
        </p:nvPicPr>
        <p:blipFill>
          <a:blip r:embed="rId1"/>
          <a:stretch/>
        </p:blipFill>
        <p:spPr>
          <a:xfrm>
            <a:off x="2743200" y="1461960"/>
            <a:ext cx="4352400" cy="43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06400" y="225360"/>
            <a:ext cx="78800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Outline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06400" y="1309320"/>
            <a:ext cx="758772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System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Characterization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Methods for Handling Deadlocks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Prevention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Avoidance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Detection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Recovery from Deadlock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41480" y="241200"/>
            <a:ext cx="764496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Avoidance Algorithms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906480" y="1171440"/>
            <a:ext cx="6659280" cy="4482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Single instance of a resource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Use a resource-allocation graph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Multiple instances of a resource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Use the Banker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’s Algorithm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83880" y="235800"/>
            <a:ext cx="78307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Resource-Allocation Graph Scheme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858960" y="1155600"/>
            <a:ext cx="7457400" cy="4482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Claim edge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indicated that process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may request resource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 represented by a dashed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Claim edge converts to request edge when a thread requests a resource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 edge converted to an assignment edge when the  resource is allocated to the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 a resource is released by a thread, assignment edge reconverts to a claim 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Resources must be claimed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priori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64120" y="355680"/>
            <a:ext cx="82245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Resource-Allocation Graph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04" name="Picture 1" descr=""/>
          <p:cNvPicPr/>
          <p:nvPr/>
        </p:nvPicPr>
        <p:blipFill>
          <a:blip r:embed="rId1"/>
          <a:stretch/>
        </p:blipFill>
        <p:spPr>
          <a:xfrm>
            <a:off x="2527920" y="1423800"/>
            <a:ext cx="3661920" cy="369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07920" y="353520"/>
            <a:ext cx="82436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699"/>
                </a:solidFill>
                <a:latin typeface="Arial"/>
                <a:ea typeface="MS PGothic"/>
              </a:rPr>
              <a:t>Unsafe State In Resource-Allocation Graph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06" name="Picture 1" descr=""/>
          <p:cNvPicPr/>
          <p:nvPr/>
        </p:nvPicPr>
        <p:blipFill>
          <a:blip r:embed="rId1"/>
          <a:stretch/>
        </p:blipFill>
        <p:spPr>
          <a:xfrm>
            <a:off x="2809800" y="1438200"/>
            <a:ext cx="3901680" cy="39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032840" y="234720"/>
            <a:ext cx="76561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Resource-Allocation Graph Algorithm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25120" y="1187280"/>
            <a:ext cx="7656120" cy="4303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Suppose that thread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requests a resource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The request can be granted only if converting the request edge to an assignment edge does not result in the formation of a cycle in the resource allocation graph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14400" y="238680"/>
            <a:ext cx="77720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Banker’s Algorithm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858960" y="1128600"/>
            <a:ext cx="7706160" cy="4441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Multiple instances of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Each thread must apriori claim maximum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 a thread requests a resource, it may have to wait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 a thread gets all its resources it must return them in a finite amount of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64160" y="383040"/>
            <a:ext cx="7586280" cy="431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699"/>
                </a:solidFill>
                <a:latin typeface="Arial"/>
                <a:ea typeface="MS PGothic"/>
              </a:rPr>
              <a:t>Data Structures for the Banker</a:t>
            </a:r>
            <a:r>
              <a:rPr b="1" lang="en-US" sz="2800" spc="-1" strike="noStrike">
                <a:solidFill>
                  <a:srgbClr val="006699"/>
                </a:solidFill>
                <a:latin typeface="Arial"/>
                <a:ea typeface="MS PGothic"/>
              </a:rPr>
              <a:t>’s Algorithm 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1192320" y="1654200"/>
            <a:ext cx="7370280" cy="4387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Vector of length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. If available 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there are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instances of resource type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Max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 n x 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matrix.  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Max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i,j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 process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may request at most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instances of resource type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  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matrix.  If Allocation[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i,j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then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currently allocated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  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matrix. If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i,j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may need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more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to complete its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5760" indent="-2286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br>
              <a:rPr sz="1800"/>
            </a:b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i,j]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i,j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–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[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i,j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Box 4"/>
          <p:cNvSpPr/>
          <p:nvPr/>
        </p:nvSpPr>
        <p:spPr>
          <a:xfrm>
            <a:off x="952920" y="1109520"/>
            <a:ext cx="69292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Let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number of processes, 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= number of resources types.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3184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Safety Algorithm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85960" y="1157400"/>
            <a:ext cx="7372080" cy="4943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Let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and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be vectors of length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and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respectively.  Initialize: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542960" indent="-343080">
              <a:lnSpc>
                <a:spcPct val="9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542960" indent="-343080">
              <a:lnSpc>
                <a:spcPct val="9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false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for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0, 1, …,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n-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542960" indent="-34308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Find an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such that both: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9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(a)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9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(b)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&lt;=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9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no such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exists, go to step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00280" indent="-343080">
              <a:lnSpc>
                <a:spcPct val="9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+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true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go to step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244"/>
              </a:spcBef>
              <a:buNone/>
              <a:tabLst>
                <a:tab algn="l" pos="0"/>
              </a:tabLst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true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for all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 the system is in a safe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00000" y="353160"/>
            <a:ext cx="79243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699"/>
                </a:solidFill>
                <a:latin typeface="Arial"/>
                <a:ea typeface="MS PGothic"/>
              </a:rPr>
              <a:t>Resource-Request Algorithm for Process </a:t>
            </a:r>
            <a:r>
              <a:rPr b="1" i="1" lang="en-US" sz="2800" spc="-1" strike="noStrike">
                <a:solidFill>
                  <a:srgbClr val="006699"/>
                </a:solidFill>
                <a:latin typeface="Arial"/>
                <a:ea typeface="MS PGothic"/>
              </a:rPr>
              <a:t>P</a:t>
            </a:r>
            <a:r>
              <a:rPr b="1" i="1" lang="en-US" sz="2800" spc="-1" strike="noStrike" baseline="-25000">
                <a:solidFill>
                  <a:srgbClr val="006699"/>
                </a:solidFill>
                <a:latin typeface="Arial"/>
                <a:ea typeface="MS PGothic"/>
              </a:rPr>
              <a:t>i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22240" y="1114560"/>
            <a:ext cx="7641720" cy="4686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request vector for process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.  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then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process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wants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instances of resource type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go to step 2.  Otherwise, raise error condition,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since process has exceeded its maximum claim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go to step 3.  Otherwise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must wait,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since resources are not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Pretend to allocate requested resources to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by modifying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state as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428840" indent="-2286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–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428840" indent="-2286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+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428840" indent="-22860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=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Need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–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safe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the resources are allocated to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unsafe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must wait, and the old resource-allocation state 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restored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022400" y="236520"/>
            <a:ext cx="76640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Example of Banker</a:t>
            </a: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’s Algorithm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52480" y="1360440"/>
            <a:ext cx="7922880" cy="4539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371600"/>
                <a:tab algn="ctr" pos="2395440"/>
                <a:tab algn="ctr" pos="3594240"/>
                <a:tab algn="ctr" pos="4805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5 threads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through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3 resource types: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(10 instances),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(5instances), 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(7 instances)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371600"/>
                <a:tab algn="ctr" pos="2395440"/>
                <a:tab algn="ctr" pos="3594240"/>
                <a:tab algn="ctr" pos="4805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Snapshot at time 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Allocation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Max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A B C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0 1 0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7 5 3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3 3 2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2 0 0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3 2 2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3 0 2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9 0 2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2 1 1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2 2 2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4 3 3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2896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Chapter Objectives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02440" y="1308240"/>
            <a:ext cx="7772040" cy="4500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Illustrate how deadlock can occur when mutex locks are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Define the four necessary conditions that characterize deadlock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Identify a deadlock situation in a resource allocation graph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Evaluate the four different approaches for preventing deadlocks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Apply the banker’s algorithm for deadlock avoidance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Apply the deadlock detection algorithm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Evaluate approaches for recovering from deadlock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3328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Example (Cont.)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02440" y="1136520"/>
            <a:ext cx="7853760" cy="4640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2452680"/>
                <a:tab algn="ctr" pos="3492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The content of the matrix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Need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defined to be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Max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–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Need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7 4 3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1 2 2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6 0 0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0 1 1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4 3 1 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2452680"/>
                <a:tab algn="ctr" pos="3492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The system is in a safe state since the sequence &lt;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&gt; satisfies safety criteria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17560" y="214200"/>
            <a:ext cx="786888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Example:  </a:t>
            </a:r>
            <a:r>
              <a:rPr b="1" i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P</a:t>
            </a:r>
            <a:r>
              <a:rPr b="1" lang="en-US" sz="3200" spc="-1" strike="noStrike" baseline="-25000">
                <a:solidFill>
                  <a:srgbClr val="006699"/>
                </a:solidFill>
                <a:latin typeface="Arial"/>
                <a:ea typeface="MS PGothic"/>
              </a:rPr>
              <a:t>1</a:t>
            </a: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 Request (1,0,2)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12520" y="1103400"/>
            <a:ext cx="7868880" cy="5103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544760"/>
                <a:tab algn="ctr" pos="2452680"/>
                <a:tab algn="ctr" pos="3767040"/>
                <a:tab algn="ctr" pos="50227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Check that Request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Available (that is, (1,0,2)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(3,3,2)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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Allocation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Need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 B C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0 1 0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7 4 3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2 3 0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3 0 2             0 2 0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3 0 2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6 0 0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2 1 1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0 1 1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4 3 1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544760"/>
                <a:tab algn="ctr" pos="2452680"/>
                <a:tab algn="ctr" pos="3767040"/>
                <a:tab algn="ctr" pos="50227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Executing safety algorithm shows that sequence &lt;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&gt; satisfies safety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1544760"/>
                <a:tab algn="ctr" pos="2452680"/>
                <a:tab algn="ctr" pos="3767040"/>
                <a:tab algn="ctr" pos="502272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544760"/>
                <a:tab algn="ctr" pos="2452680"/>
                <a:tab algn="ctr" pos="3767040"/>
                <a:tab algn="ctr" pos="50227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Can request for (3,3,0) by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be granted?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  <a:tabLst>
                <a:tab algn="l" pos="1544760"/>
                <a:tab algn="ctr" pos="2452680"/>
                <a:tab algn="ctr" pos="3767040"/>
                <a:tab algn="ctr" pos="502272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544760"/>
                <a:tab algn="ctr" pos="2452680"/>
                <a:tab algn="ctr" pos="3767040"/>
                <a:tab algn="ctr" pos="50227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Can request for (0,2,0) by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be granted?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141560" y="235800"/>
            <a:ext cx="74210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Deadlock Detection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11800" y="1233360"/>
            <a:ext cx="752760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Allow system to enter deadlock state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Detection algorithm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Recovery scheme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077840" y="-20160"/>
            <a:ext cx="7772040" cy="844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Single Instance of Each Resource Type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26920" y="1173240"/>
            <a:ext cx="7584840" cy="4511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Maintain </a:t>
            </a: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wait-for</a:t>
            </a:r>
            <a:r>
              <a:rPr b="1" lang="en-US" sz="1800" spc="-1" strike="noStrike">
                <a:solidFill>
                  <a:srgbClr val="3366ff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graph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Nodes are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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is waiting for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br>
              <a:rPr sz="1800"/>
            </a:b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Periodically invoke an algorithm that searches for a cycle in the graph. If there is a cycle, there exists a deadlock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An algorithm to detect a cycle in a graph requires an order of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1" lang="en-US" sz="1800" spc="-1" strike="noStrike" baseline="30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operations, where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the number of vertices in the graph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58160" y="270000"/>
            <a:ext cx="828828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6699"/>
                </a:solidFill>
                <a:latin typeface="Arial"/>
                <a:ea typeface="MS PGothic"/>
              </a:rPr>
              <a:t>Resource-Allocation Graph and  Wait-for Graph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9" name="Text Box 5"/>
          <p:cNvSpPr/>
          <p:nvPr/>
        </p:nvSpPr>
        <p:spPr>
          <a:xfrm>
            <a:off x="1653480" y="5295600"/>
            <a:ext cx="29152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Resource-Allocation Graph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Text Box 6"/>
          <p:cNvSpPr/>
          <p:nvPr/>
        </p:nvSpPr>
        <p:spPr>
          <a:xfrm>
            <a:off x="4824000" y="5295600"/>
            <a:ext cx="31147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Corresponding wait-for graph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1" name="Picture 1" descr=""/>
          <p:cNvPicPr/>
          <p:nvPr/>
        </p:nvPicPr>
        <p:blipFill>
          <a:blip r:embed="rId1"/>
          <a:stretch/>
        </p:blipFill>
        <p:spPr>
          <a:xfrm>
            <a:off x="1830240" y="1252440"/>
            <a:ext cx="5740200" cy="37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216440" y="132120"/>
            <a:ext cx="7772040" cy="628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Several Instances of a Resource Type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82720" y="1187280"/>
            <a:ext cx="7579800" cy="3850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A vector of length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indicates the number of available resources of each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An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matrix defines the number of resources of each type currently allocated to each thread.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An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x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matrix indicates the current request  of each thread.  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 thread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requesting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more instances of resource type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236520"/>
            <a:ext cx="78991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Detection Algorithm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995400" y="1233360"/>
            <a:ext cx="775296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Let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be vectors of length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respectively Initialize: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93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lphaLcParenR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93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lphaLcParenR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For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1,2, …,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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[i]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= false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 otherwise,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[i]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1040" indent="-393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Find an index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such that both: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93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lphaLcParenR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51040" indent="-393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lphaLcParenR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br>
              <a:rPr sz="1800"/>
            </a:b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51040" indent="-393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no such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exists, go to step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28600" y="214200"/>
            <a:ext cx="75578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Detection Algorithm (Cont.)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947880" y="1171440"/>
            <a:ext cx="7218000" cy="22968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AutoNum type="arabicPeriod" startAt="3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Work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+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Allocation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true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go to step 2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AutoNum type="arabicPeriod" startAt="3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Finish[i] == false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for some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1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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 the system is in   deadlock state. Moreover, if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[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] ==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false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then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deadlocked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 Box 4"/>
          <p:cNvSpPr/>
          <p:nvPr/>
        </p:nvSpPr>
        <p:spPr>
          <a:xfrm>
            <a:off x="852480" y="3859920"/>
            <a:ext cx="769428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66"/>
                </a:solidFill>
                <a:latin typeface="Arial"/>
                <a:ea typeface="MS PGothic"/>
              </a:rPr>
              <a:t>Algorithm requires an order of O(</a:t>
            </a:r>
            <a:r>
              <a:rPr b="1" i="1" lang="en-US" sz="1800" spc="-1" strike="noStrike">
                <a:solidFill>
                  <a:srgbClr val="ff0066"/>
                </a:solidFill>
                <a:latin typeface="Arial"/>
                <a:ea typeface="MS PGothic"/>
              </a:rPr>
              <a:t>m </a:t>
            </a:r>
            <a:r>
              <a:rPr b="1" lang="en-US" sz="1800" spc="-1" strike="noStrike">
                <a:solidFill>
                  <a:srgbClr val="ff0066"/>
                </a:solidFill>
                <a:latin typeface="Arial"/>
                <a:ea typeface="MS PGothic"/>
              </a:rPr>
              <a:t>x</a:t>
            </a:r>
            <a:r>
              <a:rPr b="1" i="1" lang="en-US" sz="1800" spc="-1" strike="noStrike">
                <a:solidFill>
                  <a:srgbClr val="ff0066"/>
                </a:solidFill>
                <a:latin typeface="Arial"/>
                <a:ea typeface="MS PGothic"/>
              </a:rPr>
              <a:t> n</a:t>
            </a:r>
            <a:r>
              <a:rPr b="1" lang="en-US" sz="1800" spc="-1" strike="noStrike" baseline="30000">
                <a:solidFill>
                  <a:srgbClr val="ff0066"/>
                </a:solidFill>
                <a:latin typeface="Arial"/>
                <a:ea typeface="MS PGothic"/>
              </a:rPr>
              <a:t>2</a:t>
            </a:r>
            <a:r>
              <a:rPr b="1" lang="en-US" sz="1800" spc="-1" strike="noStrike">
                <a:solidFill>
                  <a:srgbClr val="ff0066"/>
                </a:solidFill>
                <a:latin typeface="Arial"/>
                <a:ea typeface="MS PGothic"/>
              </a:rPr>
              <a:t>) operations to detect whether the system is in deadlocked state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22400" y="214200"/>
            <a:ext cx="76640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Example of Detection Algorithm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901800" y="1108080"/>
            <a:ext cx="8037000" cy="5121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428840"/>
                <a:tab algn="ctr" pos="2338560"/>
                <a:tab algn="ctr" pos="3594240"/>
                <a:tab algn="ctr" pos="49212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Five threads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through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;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three resource types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(7 instances),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B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(2 instances), 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(6 instances)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428840"/>
                <a:tab algn="ctr" pos="2338560"/>
                <a:tab algn="ctr" pos="3594240"/>
                <a:tab algn="ctr" pos="49212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Snapshot at time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Allocation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Request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A B C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0 1 0             0 0 0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2 0 0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2 0 2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3 0 3             0 0 0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2 1 1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1 0 0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     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0 0 2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 0 0 2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1428840"/>
                <a:tab algn="ctr" pos="2338560"/>
                <a:tab algn="ctr" pos="3594240"/>
                <a:tab algn="ctr" pos="49212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Sequence &lt;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&gt; will result in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Finish[i] = true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for all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1420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Example (Cont.)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806400" y="1233360"/>
            <a:ext cx="7781400" cy="503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2800440"/>
                <a:tab algn="ctr" pos="370836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requests an additional instance of type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Request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B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2 0 2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1 0 0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0 0 2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2800440"/>
                <a:tab algn="ctr" pos="3708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State of system?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  <a:tabLst>
                <a:tab algn="l" pos="2800440"/>
                <a:tab algn="ctr" pos="3708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Can reclaim resources held by thread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but insufficient resources to fulfill other processes;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  <a:tabLst>
                <a:tab algn="l" pos="2800440"/>
                <a:tab algn="ctr" pos="370836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exists, consisting of processes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and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System Model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02800" y="1354680"/>
            <a:ext cx="7351200" cy="4482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System consists of resources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 types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. . .,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CPU cycles, memory space, I/O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Each resource type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has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instances.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Each process utilizes a resource as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request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use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00160" y="230040"/>
            <a:ext cx="758628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Detection-Algorithm Usage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70120" y="1122480"/>
            <a:ext cx="774180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When, and how often, to invoke depends 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How often a deadlock is likely to occur?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How many processes will need to be rolled back?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085760" indent="-228600">
              <a:lnSpc>
                <a:spcPct val="100000"/>
              </a:lnSpc>
              <a:spcBef>
                <a:spcPts val="629"/>
              </a:spcBef>
              <a:buClr>
                <a:srgbClr val="009900"/>
              </a:buClr>
              <a:buSzPct val="75000"/>
              <a:buFont typeface="Webdings" charset="2"/>
              <a:buChar char="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one for each disjoint cycle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If detection algorithm is invoked arbitrarily, there may be many cycles in the resource graph and so we would not be able to tell which of the many deadlocked threads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“caused” the deadlock.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16600" y="359280"/>
            <a:ext cx="85881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6699"/>
                </a:solidFill>
                <a:latin typeface="Arial"/>
                <a:ea typeface="MS PGothic"/>
              </a:rPr>
              <a:t>Recovery from Deadlock:  Process Termination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963720" y="1108080"/>
            <a:ext cx="769428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Abort all deadlocked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Abort one process at a time until the deadlock cycle is eliminated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 which order should we choose to abort?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Priority of the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How long has the thread computed, and how much longer to completion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Resources that the thread has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Resources that the thread needs to complete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How many threads will need to be terminated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Is the thread interactive or batch?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62400" y="348840"/>
            <a:ext cx="80197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6699"/>
                </a:solidFill>
                <a:latin typeface="Arial"/>
                <a:ea typeface="MS PGothic"/>
              </a:rPr>
              <a:t>Recovery from Deadlock:  Resource Preemption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58960" y="1150920"/>
            <a:ext cx="6802200" cy="4482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Selecting a victim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– minimize cost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Rollback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– return to some safe state, restart the thread for that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Starvation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–  same thread may always be picked as victim, include number of rollback in cost factor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5800" y="814320"/>
            <a:ext cx="7772040" cy="2126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300" spc="-1" strike="noStrike">
                <a:solidFill>
                  <a:srgbClr val="006699"/>
                </a:solidFill>
                <a:latin typeface="Arial"/>
                <a:ea typeface="MS PGothic"/>
              </a:rPr>
              <a:t>End of Chapter 8</a:t>
            </a:r>
            <a:endParaRPr b="0" lang="en-US" sz="43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23760" y="176040"/>
            <a:ext cx="776268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Deadlock with Semaphores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17200" y="1331280"/>
            <a:ext cx="6959160" cy="4860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Data: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semaphore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initialized to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semaphore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S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initialized to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Two threads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wait(s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wait(s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T</a:t>
            </a:r>
            <a:r>
              <a:rPr b="1" i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wait(s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2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wait(s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Courier New"/>
                <a:ea typeface="MS PGothic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MS PGothic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49160" y="150840"/>
            <a:ext cx="793728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Deadlock Characterization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193400" y="1685160"/>
            <a:ext cx="6757200" cy="46684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Mutual exclusion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only one thread at a time can use a resource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Hold and wait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a thread holding at least one resource is waiting to acquire additional resources held by other threads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No preemption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a resource can be released only voluntarily by the thread holding it, after that thread has completed its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Circular wait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 there exists a set {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…,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} of waiting threads such that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is waiting for a resource that is held by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waiting for a resource that is held by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…,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–1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waiting for a resource that is held by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and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waiting for a resource that is held by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Box 5"/>
          <p:cNvSpPr/>
          <p:nvPr/>
        </p:nvSpPr>
        <p:spPr>
          <a:xfrm>
            <a:off x="749160" y="1227960"/>
            <a:ext cx="64850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Deadlock can arise if four conditions hold simultaneously.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53920" y="231840"/>
            <a:ext cx="7683120" cy="576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Resource-Allocation Graph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418400" y="1771920"/>
            <a:ext cx="6574320" cy="40190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V is partitioned into two types: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{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…,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}, the set consisting of all the threads in the system.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29"/>
              </a:spcBef>
              <a:buClr>
                <a:srgbClr val="cc6600"/>
              </a:buClr>
              <a:buSzPct val="110000"/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= {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…,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}, the set consisting of all resource types in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request edge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– directed edge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6699"/>
                </a:solidFill>
                <a:latin typeface="Arial"/>
                <a:ea typeface="MS PGothic"/>
              </a:rPr>
              <a:t>assignment edge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– directed edge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R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j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MS PGothic"/>
              </a:rPr>
              <a:t>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4"/>
          <p:cNvSpPr/>
          <p:nvPr/>
        </p:nvSpPr>
        <p:spPr>
          <a:xfrm>
            <a:off x="1036440" y="1303200"/>
            <a:ext cx="424548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 set of vertices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and a set of edges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27520" y="213840"/>
            <a:ext cx="7880040" cy="53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6699"/>
                </a:solidFill>
                <a:latin typeface="Arial"/>
                <a:ea typeface="MS PGothic"/>
              </a:rPr>
              <a:t>Resource Allocation Graph Example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06400" y="1233360"/>
            <a:ext cx="4524120" cy="453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One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Two instances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One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Three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holds one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and is waiting for an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holds one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one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, and is waiting for an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629"/>
              </a:spcBef>
              <a:buClr>
                <a:srgbClr val="993300"/>
              </a:buClr>
              <a:buSzPct val="11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T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is holds one instance of R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/>
        </p:blipFill>
        <p:spPr>
          <a:xfrm>
            <a:off x="5872320" y="1500120"/>
            <a:ext cx="2496600" cy="36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65000" y="273600"/>
            <a:ext cx="8378640" cy="469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6699"/>
                </a:solidFill>
                <a:latin typeface="Arial"/>
                <a:ea typeface="MS PGothic"/>
              </a:rPr>
              <a:t>Resource Allocation Graph with a Deadlock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74" name="Picture 1" descr=""/>
          <p:cNvPicPr/>
          <p:nvPr/>
        </p:nvPicPr>
        <p:blipFill>
          <a:blip r:embed="rId1"/>
          <a:stretch/>
        </p:blipFill>
        <p:spPr>
          <a:xfrm>
            <a:off x="3156120" y="1089000"/>
            <a:ext cx="3354120" cy="49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14839</TotalTime>
  <Application>LibreOffice/7.3.7.2$Linux_X86_64 LibreOffice_project/30$Build-2</Application>
  <AppVersion>15.0000</AppVersion>
  <Words>2843</Words>
  <Paragraphs>321</Paragraphs>
  <Company>Lucent Technologies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  <dc:description/>
  <dc:language>en-IN</dc:language>
  <cp:lastModifiedBy/>
  <cp:lastPrinted>2013-09-10T17:57:57Z</cp:lastPrinted>
  <dcterms:modified xsi:type="dcterms:W3CDTF">2023-04-03T15:10:52Z</dcterms:modified>
  <cp:revision>233</cp:revision>
  <dc:subject/>
  <dc:title>2.01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41</vt:i4>
  </property>
  <property fmtid="{D5CDD505-2E9C-101B-9397-08002B2CF9AE}" pid="3" name="PresentationFormat">
    <vt:lpwstr>On-screen Show (4:3)</vt:lpwstr>
  </property>
  <property fmtid="{D5CDD505-2E9C-101B-9397-08002B2CF9AE}" pid="4" name="Slides">
    <vt:i4>43</vt:i4>
  </property>
</Properties>
</file>