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3" r:id="rId6"/>
    <p:sldId id="274" r:id="rId7"/>
    <p:sldId id="270" r:id="rId8"/>
    <p:sldId id="271" r:id="rId9"/>
    <p:sldId id="272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20B0604020202020204" charset="0"/>
      <p:regular r:id="rId15"/>
    </p:embeddedFont>
    <p:embeddedFont>
      <p:font typeface="Montserrat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-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420649" y="728783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2A8E3">
                    <a:alpha val="0"/>
                  </a:srgbClr>
                </a:gs>
                <a:gs pos="100000">
                  <a:srgbClr val="3B27C6">
                    <a:alpha val="72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975673"/>
            <a:ext cx="13716000" cy="2432116"/>
            <a:chOff x="0" y="0"/>
            <a:chExt cx="18288000" cy="32428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288000" cy="3242822"/>
            </a:xfrm>
            <a:custGeom>
              <a:avLst/>
              <a:gdLst/>
              <a:ahLst/>
              <a:cxnLst/>
              <a:rect l="l" t="t" r="r" b="b"/>
              <a:pathLst>
                <a:path w="18288000" h="3242822">
                  <a:moveTo>
                    <a:pt x="0" y="0"/>
                  </a:moveTo>
                  <a:lnTo>
                    <a:pt x="18288000" y="0"/>
                  </a:lnTo>
                  <a:lnTo>
                    <a:pt x="18288000" y="3242822"/>
                  </a:lnTo>
                  <a:lnTo>
                    <a:pt x="0" y="32428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18288000" cy="3242822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9720"/>
                </a:lnSpc>
              </a:pPr>
              <a:r>
                <a:rPr lang="en-US" sz="8100" b="1" u="sng" dirty="0" smtClean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Table booking system</a:t>
              </a:r>
              <a:endParaRPr lang="en-US" sz="8100" b="1" u="sng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286000" y="5403057"/>
            <a:ext cx="13716000" cy="3349731"/>
            <a:chOff x="0" y="0"/>
            <a:chExt cx="18288000" cy="446630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8288000" cy="4466308"/>
            </a:xfrm>
            <a:custGeom>
              <a:avLst/>
              <a:gdLst/>
              <a:ahLst/>
              <a:cxnLst/>
              <a:rect l="l" t="t" r="r" b="b"/>
              <a:pathLst>
                <a:path w="18288000" h="4466308">
                  <a:moveTo>
                    <a:pt x="0" y="0"/>
                  </a:moveTo>
                  <a:lnTo>
                    <a:pt x="18288000" y="0"/>
                  </a:lnTo>
                  <a:lnTo>
                    <a:pt x="18288000" y="4466308"/>
                  </a:lnTo>
                  <a:lnTo>
                    <a:pt x="0" y="44663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18288000" cy="44663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r">
                <a:lnSpc>
                  <a:spcPts val="4284"/>
                </a:lnSpc>
              </a:pPr>
              <a:r>
                <a:rPr lang="en-US" sz="3570" dirty="0" smtClean="0">
                  <a:solidFill>
                    <a:srgbClr val="B7E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Developed </a:t>
              </a:r>
              <a:r>
                <a:rPr lang="en-US" sz="3570" dirty="0">
                  <a:solidFill>
                    <a:srgbClr val="B7E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by</a:t>
              </a:r>
              <a:r>
                <a:rPr lang="en-US" sz="3570" dirty="0" smtClean="0">
                  <a:solidFill>
                    <a:srgbClr val="B7E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:</a:t>
              </a:r>
            </a:p>
            <a:p>
              <a:pPr algn="r">
                <a:lnSpc>
                  <a:spcPts val="4284"/>
                </a:lnSpc>
              </a:pPr>
              <a:r>
                <a:rPr lang="en-US" sz="3570" dirty="0" err="1" smtClean="0">
                  <a:solidFill>
                    <a:srgbClr val="B7E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Aaryan</a:t>
              </a:r>
              <a:r>
                <a:rPr lang="en-US" sz="3570" dirty="0" smtClean="0">
                  <a:solidFill>
                    <a:srgbClr val="B7E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dubey-16010123011</a:t>
              </a:r>
            </a:p>
            <a:p>
              <a:pPr algn="r">
                <a:lnSpc>
                  <a:spcPts val="4284"/>
                </a:lnSpc>
              </a:pPr>
              <a:r>
                <a:rPr lang="en-US" sz="3570" dirty="0" err="1" smtClean="0">
                  <a:solidFill>
                    <a:srgbClr val="B7E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Aarya</a:t>
              </a:r>
              <a:r>
                <a:rPr lang="en-US" sz="3570" dirty="0" smtClean="0">
                  <a:solidFill>
                    <a:srgbClr val="B7E6F3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shevale-16010123009</a:t>
              </a:r>
              <a:endParaRPr lang="en-US" sz="3570" dirty="0">
                <a:solidFill>
                  <a:srgbClr val="B7E6F3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420649" y="728783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2A8E3">
                    <a:alpha val="0"/>
                  </a:srgbClr>
                </a:gs>
                <a:gs pos="100000">
                  <a:srgbClr val="3B27C6">
                    <a:alpha val="72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15000" y="670782"/>
            <a:ext cx="15857997" cy="1455675"/>
            <a:chOff x="0" y="0"/>
            <a:chExt cx="21143996" cy="19409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143996" cy="1940900"/>
            </a:xfrm>
            <a:custGeom>
              <a:avLst/>
              <a:gdLst/>
              <a:ahLst/>
              <a:cxnLst/>
              <a:rect l="l" t="t" r="r" b="b"/>
              <a:pathLst>
                <a:path w="21143996" h="1940900">
                  <a:moveTo>
                    <a:pt x="0" y="0"/>
                  </a:moveTo>
                  <a:lnTo>
                    <a:pt x="21143996" y="0"/>
                  </a:lnTo>
                  <a:lnTo>
                    <a:pt x="21143996" y="1940900"/>
                  </a:lnTo>
                  <a:lnTo>
                    <a:pt x="0" y="1940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21143996" cy="194090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7200"/>
                </a:lnSpc>
              </a:pPr>
              <a:r>
                <a:rPr lang="en-US" sz="6000" b="1" u="sng">
                  <a:solidFill>
                    <a:srgbClr val="FEFEF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Project Overview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5000" y="2690207"/>
            <a:ext cx="15831861" cy="6282788"/>
            <a:chOff x="0" y="0"/>
            <a:chExt cx="21109148" cy="83770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109149" cy="8377050"/>
            </a:xfrm>
            <a:custGeom>
              <a:avLst/>
              <a:gdLst/>
              <a:ahLst/>
              <a:cxnLst/>
              <a:rect l="l" t="t" r="r" b="b"/>
              <a:pathLst>
                <a:path w="21109149" h="8377050">
                  <a:moveTo>
                    <a:pt x="0" y="0"/>
                  </a:moveTo>
                  <a:lnTo>
                    <a:pt x="21109149" y="0"/>
                  </a:lnTo>
                  <a:lnTo>
                    <a:pt x="21109149" y="8377050"/>
                  </a:lnTo>
                  <a:lnTo>
                    <a:pt x="0" y="83770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21109148" cy="83770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Problem Statement:</a:t>
              </a:r>
              <a:r>
                <a:rPr lang="en-US" sz="4800" dirty="0">
                  <a:solidFill>
                    <a:schemeClr val="bg1"/>
                  </a:solidFill>
                </a:rPr>
                <a:t> Managing restaurant reservations efficiently is difficult due to increasing customer demands and limited seating.</a:t>
              </a:r>
            </a:p>
            <a:p>
              <a:r>
                <a:rPr lang="en-US" sz="4800" b="1" dirty="0">
                  <a:solidFill>
                    <a:schemeClr val="bg1"/>
                  </a:solidFill>
                </a:rPr>
                <a:t>Solution:</a:t>
              </a:r>
              <a:r>
                <a:rPr lang="en-US" sz="4800" dirty="0">
                  <a:solidFill>
                    <a:schemeClr val="bg1"/>
                  </a:solidFill>
                </a:rPr>
                <a:t> A web-based table booking system that allows users to:</a:t>
              </a:r>
            </a:p>
            <a:p>
              <a:r>
                <a:rPr lang="en-US" sz="4800" dirty="0">
                  <a:solidFill>
                    <a:schemeClr val="bg1"/>
                  </a:solidFill>
                </a:rPr>
                <a:t>Reserve tables in real-time with </a:t>
              </a:r>
              <a:r>
                <a:rPr lang="en-US" sz="4800" dirty="0" smtClean="0">
                  <a:solidFill>
                    <a:schemeClr val="bg1"/>
                  </a:solidFill>
                </a:rPr>
                <a:t>ease</a:t>
              </a:r>
              <a:endParaRPr lang="en-US" sz="4800" dirty="0">
                <a:solidFill>
                  <a:schemeClr val="bg1"/>
                </a:solidFill>
              </a:endParaRPr>
            </a:p>
            <a:p>
              <a:r>
                <a:rPr lang="en-US" sz="4800" dirty="0">
                  <a:solidFill>
                    <a:schemeClr val="bg1"/>
                  </a:solidFill>
                </a:rPr>
                <a:t>Receive booking confirmations and reminders securely</a:t>
              </a:r>
            </a:p>
            <a:p>
              <a:pPr marL="651510" lvl="1" indent="-325755" algn="l">
                <a:lnSpc>
                  <a:spcPts val="4320"/>
                </a:lnSpc>
                <a:buFont typeface="Arial"/>
                <a:buChar char="•"/>
              </a:pPr>
              <a:endParaRPr lang="en-US" sz="4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420649" y="728783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2A8E3">
                    <a:alpha val="0"/>
                  </a:srgbClr>
                </a:gs>
                <a:gs pos="100000">
                  <a:srgbClr val="3B27C6">
                    <a:alpha val="72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57300" y="282806"/>
            <a:ext cx="15773400" cy="1824087"/>
            <a:chOff x="0" y="0"/>
            <a:chExt cx="21031200" cy="24321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31200" cy="2432116"/>
            </a:xfrm>
            <a:custGeom>
              <a:avLst/>
              <a:gdLst/>
              <a:ahLst/>
              <a:cxnLst/>
              <a:rect l="l" t="t" r="r" b="b"/>
              <a:pathLst>
                <a:path w="21031200" h="2432116">
                  <a:moveTo>
                    <a:pt x="0" y="0"/>
                  </a:moveTo>
                  <a:lnTo>
                    <a:pt x="21031200" y="0"/>
                  </a:lnTo>
                  <a:lnTo>
                    <a:pt x="21031200" y="2432116"/>
                  </a:lnTo>
                  <a:lnTo>
                    <a:pt x="0" y="24321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21031200" cy="2432116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7200"/>
                </a:lnSpc>
              </a:pPr>
              <a:r>
                <a:rPr lang="en-US" sz="6000" b="1" u="sng">
                  <a:solidFill>
                    <a:srgbClr val="FEFEF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Technology Stack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2271833"/>
            <a:ext cx="7628784" cy="7210240"/>
            <a:chOff x="0" y="0"/>
            <a:chExt cx="9305756" cy="87952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305755" cy="8795206"/>
            </a:xfrm>
            <a:custGeom>
              <a:avLst/>
              <a:gdLst/>
              <a:ahLst/>
              <a:cxnLst/>
              <a:rect l="l" t="t" r="r" b="b"/>
              <a:pathLst>
                <a:path w="9305755" h="8795206">
                  <a:moveTo>
                    <a:pt x="0" y="0"/>
                  </a:moveTo>
                  <a:lnTo>
                    <a:pt x="9305755" y="0"/>
                  </a:lnTo>
                  <a:lnTo>
                    <a:pt x="9305755" y="8795206"/>
                  </a:lnTo>
                  <a:lnTo>
                    <a:pt x="0" y="87952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9305756" cy="879520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597215" lvl="1" indent="-298607" algn="l">
                <a:lnSpc>
                  <a:spcPts val="3959"/>
                </a:lnSpc>
                <a:buFont typeface="Arial"/>
                <a:buChar char="•"/>
              </a:pPr>
              <a:r>
                <a:rPr lang="en-US" sz="32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Frontend:</a:t>
              </a:r>
            </a:p>
            <a:p>
              <a:pPr marL="1424934" lvl="2" indent="-474978" algn="l">
                <a:lnSpc>
                  <a:spcPts val="3959"/>
                </a:lnSpc>
                <a:buFont typeface="Arial"/>
                <a:buChar char="⚬"/>
              </a:pPr>
              <a:r>
                <a:rPr lang="en-US" sz="32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HTML5, </a:t>
              </a:r>
              <a:r>
                <a:rPr lang="en-US" sz="3299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CSS, </a:t>
              </a:r>
              <a:r>
                <a:rPr lang="en-US" sz="32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Bootstrap </a:t>
              </a:r>
              <a:r>
                <a:rPr lang="en-US" sz="3299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lang="en-US" sz="329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424934" lvl="2" indent="-474978" algn="l">
                <a:lnSpc>
                  <a:spcPts val="3959"/>
                </a:lnSpc>
                <a:buFont typeface="Arial"/>
                <a:buChar char="⚬"/>
              </a:pPr>
              <a:r>
                <a:rPr lang="en-US" sz="3299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JavaScript</a:t>
              </a:r>
              <a:endParaRPr lang="en-US" sz="329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949956" lvl="2" algn="l">
                <a:lnSpc>
                  <a:spcPts val="3959"/>
                </a:lnSpc>
              </a:pPr>
              <a:endParaRPr lang="en-US" sz="329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597215" lvl="1" indent="-298607" algn="l">
                <a:lnSpc>
                  <a:spcPts val="3959"/>
                </a:lnSpc>
                <a:buFont typeface="Arial"/>
                <a:buChar char="•"/>
              </a:pPr>
              <a:r>
                <a:rPr lang="en-US" sz="32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Backend:</a:t>
              </a:r>
            </a:p>
            <a:p>
              <a:pPr marL="1424934" lvl="2" indent="-474978" algn="l">
                <a:lnSpc>
                  <a:spcPts val="3959"/>
                </a:lnSpc>
                <a:buFont typeface="Arial"/>
                <a:buChar char="⚬"/>
              </a:pPr>
              <a:r>
                <a:rPr lang="en-US" sz="32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PHP </a:t>
              </a:r>
            </a:p>
            <a:p>
              <a:pPr marL="1424934" lvl="2" indent="-474978" algn="l">
                <a:lnSpc>
                  <a:spcPts val="3959"/>
                </a:lnSpc>
                <a:buFont typeface="Arial"/>
                <a:buChar char="⚬"/>
              </a:pPr>
              <a:r>
                <a:rPr lang="en-US" sz="32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MySQL Database </a:t>
              </a:r>
            </a:p>
            <a:p>
              <a:pPr marL="1424934" lvl="2" indent="-474978" algn="l">
                <a:lnSpc>
                  <a:spcPts val="3959"/>
                </a:lnSpc>
                <a:buFont typeface="Arial"/>
                <a:buChar char="⚬"/>
              </a:pPr>
              <a:r>
                <a:rPr lang="en-US" sz="32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XAMPP as development </a:t>
              </a:r>
              <a:r>
                <a:rPr lang="en-US" sz="3299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environment</a:t>
              </a:r>
            </a:p>
            <a:p>
              <a:pPr marL="1424934" lvl="2" indent="-474978" algn="l">
                <a:lnSpc>
                  <a:spcPts val="3959"/>
                </a:lnSpc>
                <a:buFont typeface="Arial"/>
                <a:buChar char="⚬"/>
              </a:pPr>
              <a:endParaRPr lang="en-US" sz="329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597215" lvl="1" indent="-298607" algn="l">
                <a:lnSpc>
                  <a:spcPts val="3959"/>
                </a:lnSpc>
                <a:buFont typeface="Arial"/>
                <a:buChar char="•"/>
              </a:pPr>
              <a:r>
                <a:rPr lang="en-US" sz="32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Additional Libraries:</a:t>
              </a:r>
            </a:p>
            <a:p>
              <a:pPr marL="1424934" lvl="2" indent="-474978" algn="l">
                <a:lnSpc>
                  <a:spcPts val="3959"/>
                </a:lnSpc>
                <a:buFont typeface="Arial"/>
                <a:buChar char="⚬"/>
              </a:pPr>
              <a:r>
                <a:rPr lang="en-US" sz="32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Bootstrap </a:t>
              </a:r>
              <a:r>
                <a:rPr lang="en-US" sz="3299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</a:t>
              </a:r>
              <a:endParaRPr lang="en-US" sz="329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1424934" lvl="2" indent="-474978" algn="l">
                <a:lnSpc>
                  <a:spcPts val="3959"/>
                </a:lnSpc>
                <a:buFont typeface="Arial"/>
                <a:buChar char="⚬"/>
              </a:pPr>
              <a:r>
                <a:rPr lang="en-US" sz="32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Font Awesome icons</a:t>
              </a:r>
            </a:p>
            <a:p>
              <a:pPr marL="597215" lvl="1" indent="-298607" algn="l">
                <a:lnSpc>
                  <a:spcPts val="3959"/>
                </a:lnSpc>
              </a:pPr>
              <a:endParaRPr lang="en-US" sz="329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1" name="Freeform 11"/>
          <p:cNvSpPr/>
          <p:nvPr/>
        </p:nvSpPr>
        <p:spPr>
          <a:xfrm>
            <a:off x="10162151" y="4505665"/>
            <a:ext cx="972368" cy="1371288"/>
          </a:xfrm>
          <a:custGeom>
            <a:avLst/>
            <a:gdLst/>
            <a:ahLst/>
            <a:cxnLst/>
            <a:rect l="l" t="t" r="r" b="b"/>
            <a:pathLst>
              <a:path w="972368" h="1371288">
                <a:moveTo>
                  <a:pt x="0" y="0"/>
                </a:moveTo>
                <a:lnTo>
                  <a:pt x="972368" y="0"/>
                </a:lnTo>
                <a:lnTo>
                  <a:pt x="972368" y="1371288"/>
                </a:lnTo>
                <a:lnTo>
                  <a:pt x="0" y="1371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973896" y="4651347"/>
            <a:ext cx="989803" cy="1090966"/>
          </a:xfrm>
          <a:custGeom>
            <a:avLst/>
            <a:gdLst/>
            <a:ahLst/>
            <a:cxnLst/>
            <a:rect l="l" t="t" r="r" b="b"/>
            <a:pathLst>
              <a:path w="989803" h="1090966">
                <a:moveTo>
                  <a:pt x="0" y="0"/>
                </a:moveTo>
                <a:lnTo>
                  <a:pt x="989803" y="0"/>
                </a:lnTo>
                <a:lnTo>
                  <a:pt x="989803" y="1090966"/>
                </a:lnTo>
                <a:lnTo>
                  <a:pt x="0" y="1090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2109780" y="4567198"/>
            <a:ext cx="1091388" cy="1175115"/>
          </a:xfrm>
          <a:custGeom>
            <a:avLst/>
            <a:gdLst/>
            <a:ahLst/>
            <a:cxnLst/>
            <a:rect l="l" t="t" r="r" b="b"/>
            <a:pathLst>
              <a:path w="1091388" h="1175115">
                <a:moveTo>
                  <a:pt x="0" y="0"/>
                </a:moveTo>
                <a:lnTo>
                  <a:pt x="1091388" y="0"/>
                </a:lnTo>
                <a:lnTo>
                  <a:pt x="1091388" y="1175115"/>
                </a:lnTo>
                <a:lnTo>
                  <a:pt x="0" y="11751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710982" y="6160173"/>
            <a:ext cx="1874706" cy="1056653"/>
          </a:xfrm>
          <a:custGeom>
            <a:avLst/>
            <a:gdLst/>
            <a:ahLst/>
            <a:cxnLst/>
            <a:rect l="l" t="t" r="r" b="b"/>
            <a:pathLst>
              <a:path w="1874706" h="1056653">
                <a:moveTo>
                  <a:pt x="0" y="0"/>
                </a:moveTo>
                <a:lnTo>
                  <a:pt x="1874707" y="0"/>
                </a:lnTo>
                <a:lnTo>
                  <a:pt x="1874707" y="1056652"/>
                </a:lnTo>
                <a:lnTo>
                  <a:pt x="0" y="10566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1973018" y="6092202"/>
            <a:ext cx="1364913" cy="1192593"/>
          </a:xfrm>
          <a:custGeom>
            <a:avLst/>
            <a:gdLst/>
            <a:ahLst/>
            <a:cxnLst/>
            <a:rect l="l" t="t" r="r" b="b"/>
            <a:pathLst>
              <a:path w="1364913" h="1192593">
                <a:moveTo>
                  <a:pt x="0" y="0"/>
                </a:moveTo>
                <a:lnTo>
                  <a:pt x="1364913" y="0"/>
                </a:lnTo>
                <a:lnTo>
                  <a:pt x="1364913" y="1192593"/>
                </a:lnTo>
                <a:lnTo>
                  <a:pt x="0" y="11925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991331" y="6160173"/>
            <a:ext cx="972368" cy="1056922"/>
          </a:xfrm>
          <a:custGeom>
            <a:avLst/>
            <a:gdLst/>
            <a:ahLst/>
            <a:cxnLst/>
            <a:rect l="l" t="t" r="r" b="b"/>
            <a:pathLst>
              <a:path w="972368" h="1056922">
                <a:moveTo>
                  <a:pt x="0" y="0"/>
                </a:moveTo>
                <a:lnTo>
                  <a:pt x="972368" y="0"/>
                </a:lnTo>
                <a:lnTo>
                  <a:pt x="972368" y="1056921"/>
                </a:lnTo>
                <a:lnTo>
                  <a:pt x="0" y="105692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8657075" y="3814883"/>
            <a:ext cx="8602225" cy="4197122"/>
            <a:chOff x="0" y="0"/>
            <a:chExt cx="2265607" cy="110541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265606" cy="1105415"/>
            </a:xfrm>
            <a:custGeom>
              <a:avLst/>
              <a:gdLst/>
              <a:ahLst/>
              <a:cxnLst/>
              <a:rect l="l" t="t" r="r" b="b"/>
              <a:pathLst>
                <a:path w="2265606" h="1105415">
                  <a:moveTo>
                    <a:pt x="48599" y="0"/>
                  </a:moveTo>
                  <a:lnTo>
                    <a:pt x="2217007" y="0"/>
                  </a:lnTo>
                  <a:cubicBezTo>
                    <a:pt x="2229896" y="0"/>
                    <a:pt x="2242258" y="5120"/>
                    <a:pt x="2251372" y="14234"/>
                  </a:cubicBezTo>
                  <a:cubicBezTo>
                    <a:pt x="2260486" y="23349"/>
                    <a:pt x="2265606" y="35710"/>
                    <a:pt x="2265606" y="48599"/>
                  </a:cubicBezTo>
                  <a:lnTo>
                    <a:pt x="2265606" y="1056815"/>
                  </a:lnTo>
                  <a:cubicBezTo>
                    <a:pt x="2265606" y="1083656"/>
                    <a:pt x="2243848" y="1105415"/>
                    <a:pt x="2217007" y="1105415"/>
                  </a:cubicBezTo>
                  <a:lnTo>
                    <a:pt x="48599" y="1105415"/>
                  </a:lnTo>
                  <a:cubicBezTo>
                    <a:pt x="21759" y="1105415"/>
                    <a:pt x="0" y="1083656"/>
                    <a:pt x="0" y="1056815"/>
                  </a:cubicBezTo>
                  <a:lnTo>
                    <a:pt x="0" y="48599"/>
                  </a:lnTo>
                  <a:cubicBezTo>
                    <a:pt x="0" y="21759"/>
                    <a:pt x="21759" y="0"/>
                    <a:pt x="48599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265607" cy="11435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420649" y="728783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2A8E3">
                    <a:alpha val="0"/>
                  </a:srgbClr>
                </a:gs>
                <a:gs pos="100000">
                  <a:srgbClr val="3B27C6">
                    <a:alpha val="72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57300" y="1696824"/>
            <a:ext cx="15773400" cy="8342722"/>
            <a:chOff x="0" y="0"/>
            <a:chExt cx="21031200" cy="11123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31200" cy="11123630"/>
            </a:xfrm>
            <a:custGeom>
              <a:avLst/>
              <a:gdLst/>
              <a:ahLst/>
              <a:cxnLst/>
              <a:rect l="l" t="t" r="r" b="b"/>
              <a:pathLst>
                <a:path w="21031200" h="11123630">
                  <a:moveTo>
                    <a:pt x="0" y="0"/>
                  </a:moveTo>
                  <a:lnTo>
                    <a:pt x="21031200" y="0"/>
                  </a:lnTo>
                  <a:lnTo>
                    <a:pt x="21031200" y="11123630"/>
                  </a:lnTo>
                  <a:lnTo>
                    <a:pt x="0" y="111236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21031200" cy="1111410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endParaRPr lang="en-US" sz="1400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5002" y="300862"/>
            <a:ext cx="15857997" cy="1455675"/>
            <a:chOff x="0" y="0"/>
            <a:chExt cx="21143996" cy="19409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143996" cy="1940900"/>
            </a:xfrm>
            <a:custGeom>
              <a:avLst/>
              <a:gdLst/>
              <a:ahLst/>
              <a:cxnLst/>
              <a:rect l="l" t="t" r="r" b="b"/>
              <a:pathLst>
                <a:path w="21143996" h="1940900">
                  <a:moveTo>
                    <a:pt x="0" y="0"/>
                  </a:moveTo>
                  <a:lnTo>
                    <a:pt x="21143996" y="0"/>
                  </a:lnTo>
                  <a:lnTo>
                    <a:pt x="21143996" y="1940900"/>
                  </a:lnTo>
                  <a:lnTo>
                    <a:pt x="0" y="1940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21143996" cy="194090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7200"/>
                </a:lnSpc>
              </a:pPr>
              <a:r>
                <a:rPr lang="en-US" sz="6000" b="1" u="sng">
                  <a:solidFill>
                    <a:srgbClr val="FEFEF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Database Schema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00200" y="2184458"/>
            <a:ext cx="14173200" cy="685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Table: </a:t>
            </a: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tbladmin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(Primary Key, Auto Increment)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AdminName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(VARCHAR, 120)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AdminuserName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(VARCHAR, 20)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MobileNumber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(BIGINT, 10)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(VARCHAR, 120)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Password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(VARCHAR, 120)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AdminRegdate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(TIMESTAMP, Default: CURRENT_TIMESTAMP)</a:t>
            </a:r>
            <a:endParaRPr lang="en-US" sz="36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36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UserType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(INT, 1)</a:t>
            </a:r>
            <a:endParaRPr lang="en-US" sz="36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420649" y="728783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2A8E3">
                    <a:alpha val="0"/>
                  </a:srgbClr>
                </a:gs>
                <a:gs pos="100000">
                  <a:srgbClr val="3B27C6">
                    <a:alpha val="72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57300" y="1696824"/>
            <a:ext cx="15773400" cy="8342722"/>
            <a:chOff x="0" y="0"/>
            <a:chExt cx="21031200" cy="11123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31200" cy="11123630"/>
            </a:xfrm>
            <a:custGeom>
              <a:avLst/>
              <a:gdLst/>
              <a:ahLst/>
              <a:cxnLst/>
              <a:rect l="l" t="t" r="r" b="b"/>
              <a:pathLst>
                <a:path w="21031200" h="11123630">
                  <a:moveTo>
                    <a:pt x="0" y="0"/>
                  </a:moveTo>
                  <a:lnTo>
                    <a:pt x="21031200" y="0"/>
                  </a:lnTo>
                  <a:lnTo>
                    <a:pt x="21031200" y="11123630"/>
                  </a:lnTo>
                  <a:lnTo>
                    <a:pt x="0" y="111236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21031200" cy="1111410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endParaRPr lang="en-US" sz="1400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5002" y="300862"/>
            <a:ext cx="15857997" cy="1455675"/>
            <a:chOff x="0" y="0"/>
            <a:chExt cx="21143996" cy="19409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143996" cy="1940900"/>
            </a:xfrm>
            <a:custGeom>
              <a:avLst/>
              <a:gdLst/>
              <a:ahLst/>
              <a:cxnLst/>
              <a:rect l="l" t="t" r="r" b="b"/>
              <a:pathLst>
                <a:path w="21143996" h="1940900">
                  <a:moveTo>
                    <a:pt x="0" y="0"/>
                  </a:moveTo>
                  <a:lnTo>
                    <a:pt x="21143996" y="0"/>
                  </a:lnTo>
                  <a:lnTo>
                    <a:pt x="21143996" y="1940900"/>
                  </a:lnTo>
                  <a:lnTo>
                    <a:pt x="0" y="1940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21143996" cy="194090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7200"/>
                </a:lnSpc>
              </a:pPr>
              <a:r>
                <a:rPr lang="en-US" sz="6000" b="1" u="sng">
                  <a:solidFill>
                    <a:srgbClr val="FEFEF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Database Schema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57300" y="1901197"/>
            <a:ext cx="12458700" cy="8258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Table: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tblbookings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(Primary Key, Auto Increment)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BookingNo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(BIGINT, 12)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FullName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(VARCHAR, 200)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EmailId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(VARCHAR, 200)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PhoneNumber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(BIGINT, 12)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BookingDate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(DATE)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BookingTime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(VARCHAR, 100)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NoAdults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(BIGINT, 20)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NoChildrens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(BIGINT, 20)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TableId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(INT, Foreign Key to tblrestables.ID)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AdminRemark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(VARCHAR, 255)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BookingStatus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(VARCHAR, 15)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PostingDate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(TIMESTAMP, Default: CURRENT_TIMESTAMP)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UpdationDate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(TIMESTAMP, Updates on modification)</a:t>
            </a:r>
            <a:endParaRPr lang="en-US" sz="2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69773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420649" y="728783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2A8E3">
                    <a:alpha val="0"/>
                  </a:srgbClr>
                </a:gs>
                <a:gs pos="100000">
                  <a:srgbClr val="3B27C6">
                    <a:alpha val="72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57300" y="1696824"/>
            <a:ext cx="15773400" cy="8342722"/>
            <a:chOff x="0" y="0"/>
            <a:chExt cx="21031200" cy="1112363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1031200" cy="11123630"/>
            </a:xfrm>
            <a:custGeom>
              <a:avLst/>
              <a:gdLst/>
              <a:ahLst/>
              <a:cxnLst/>
              <a:rect l="l" t="t" r="r" b="b"/>
              <a:pathLst>
                <a:path w="21031200" h="11123630">
                  <a:moveTo>
                    <a:pt x="0" y="0"/>
                  </a:moveTo>
                  <a:lnTo>
                    <a:pt x="21031200" y="0"/>
                  </a:lnTo>
                  <a:lnTo>
                    <a:pt x="21031200" y="11123630"/>
                  </a:lnTo>
                  <a:lnTo>
                    <a:pt x="0" y="111236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9525"/>
              <a:ext cx="21031200" cy="1111410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endParaRPr lang="en-US" sz="1400" dirty="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15002" y="300862"/>
            <a:ext cx="15857997" cy="1455675"/>
            <a:chOff x="0" y="0"/>
            <a:chExt cx="21143996" cy="19409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1143996" cy="1940900"/>
            </a:xfrm>
            <a:custGeom>
              <a:avLst/>
              <a:gdLst/>
              <a:ahLst/>
              <a:cxnLst/>
              <a:rect l="l" t="t" r="r" b="b"/>
              <a:pathLst>
                <a:path w="21143996" h="1940900">
                  <a:moveTo>
                    <a:pt x="0" y="0"/>
                  </a:moveTo>
                  <a:lnTo>
                    <a:pt x="21143996" y="0"/>
                  </a:lnTo>
                  <a:lnTo>
                    <a:pt x="21143996" y="1940900"/>
                  </a:lnTo>
                  <a:lnTo>
                    <a:pt x="0" y="1940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0"/>
              <a:ext cx="21143996" cy="194090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7200"/>
                </a:lnSpc>
              </a:pPr>
              <a:r>
                <a:rPr lang="en-US" sz="6000" b="1" u="sng">
                  <a:solidFill>
                    <a:srgbClr val="FEFEF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Database Schema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57299" y="1901198"/>
            <a:ext cx="14960127" cy="5277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Table: </a:t>
            </a:r>
            <a:r>
              <a:rPr lang="en-US" sz="4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tblrestables</a:t>
            </a: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(Primary Key, Auto Increment)</a:t>
            </a: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TableNumber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(VARCHAR, 100)</a:t>
            </a: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CreationDate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(TIMESTAMP, Default: CURRENT_TIMESTAMP)</a:t>
            </a:r>
            <a:endParaRPr lang="en-US" sz="4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44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AddedBy</a:t>
            </a:r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(INT, Foreign Key to tbladmin.ID)</a:t>
            </a:r>
            <a:endParaRPr lang="en-US" sz="44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485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Stock Market Chart"/>
          <p:cNvSpPr/>
          <p:nvPr/>
        </p:nvSpPr>
        <p:spPr>
          <a:xfrm rot="338159">
            <a:off x="9435733" y="6630537"/>
            <a:ext cx="9525408" cy="5334228"/>
          </a:xfrm>
          <a:custGeom>
            <a:avLst/>
            <a:gdLst/>
            <a:ahLst/>
            <a:cxnLst/>
            <a:rect l="l" t="t" r="r" b="b"/>
            <a:pathLst>
              <a:path w="9525408" h="5334228">
                <a:moveTo>
                  <a:pt x="0" y="0"/>
                </a:moveTo>
                <a:lnTo>
                  <a:pt x="9525407" y="0"/>
                </a:lnTo>
                <a:lnTo>
                  <a:pt x="9525407" y="5334228"/>
                </a:lnTo>
                <a:lnTo>
                  <a:pt x="0" y="5334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Stock Market Chart"/>
          <p:cNvSpPr/>
          <p:nvPr/>
        </p:nvSpPr>
        <p:spPr>
          <a:xfrm rot="338159">
            <a:off x="-174563" y="7036805"/>
            <a:ext cx="9525408" cy="5334228"/>
          </a:xfrm>
          <a:custGeom>
            <a:avLst/>
            <a:gdLst/>
            <a:ahLst/>
            <a:cxnLst/>
            <a:rect l="l" t="t" r="r" b="b"/>
            <a:pathLst>
              <a:path w="9525408" h="5334228">
                <a:moveTo>
                  <a:pt x="0" y="0"/>
                </a:moveTo>
                <a:lnTo>
                  <a:pt x="9525407" y="0"/>
                </a:lnTo>
                <a:lnTo>
                  <a:pt x="9525407" y="5334228"/>
                </a:lnTo>
                <a:lnTo>
                  <a:pt x="0" y="5334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420649" y="728783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2A8E3">
                    <a:alpha val="0"/>
                  </a:srgbClr>
                </a:gs>
                <a:gs pos="100000">
                  <a:srgbClr val="3B27C6">
                    <a:alpha val="72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15000" y="670782"/>
            <a:ext cx="15857997" cy="1455675"/>
            <a:chOff x="0" y="0"/>
            <a:chExt cx="21143996" cy="19409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143996" cy="1940900"/>
            </a:xfrm>
            <a:custGeom>
              <a:avLst/>
              <a:gdLst/>
              <a:ahLst/>
              <a:cxnLst/>
              <a:rect l="l" t="t" r="r" b="b"/>
              <a:pathLst>
                <a:path w="21143996" h="1940900">
                  <a:moveTo>
                    <a:pt x="0" y="0"/>
                  </a:moveTo>
                  <a:lnTo>
                    <a:pt x="21143996" y="0"/>
                  </a:lnTo>
                  <a:lnTo>
                    <a:pt x="21143996" y="1940900"/>
                  </a:lnTo>
                  <a:lnTo>
                    <a:pt x="0" y="1940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21143996" cy="194090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7200"/>
                </a:lnSpc>
              </a:pPr>
              <a:r>
                <a:rPr lang="en-US" sz="6000" b="1" u="sng">
                  <a:solidFill>
                    <a:srgbClr val="FEFEF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Future Enhancements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73823" y="2271833"/>
            <a:ext cx="15831861" cy="5454766"/>
            <a:chOff x="0" y="0"/>
            <a:chExt cx="21109148" cy="72730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109149" cy="7273022"/>
            </a:xfrm>
            <a:custGeom>
              <a:avLst/>
              <a:gdLst/>
              <a:ahLst/>
              <a:cxnLst/>
              <a:rect l="l" t="t" r="r" b="b"/>
              <a:pathLst>
                <a:path w="21109149" h="7273022">
                  <a:moveTo>
                    <a:pt x="0" y="0"/>
                  </a:moveTo>
                  <a:lnTo>
                    <a:pt x="21109149" y="0"/>
                  </a:lnTo>
                  <a:lnTo>
                    <a:pt x="21109149" y="7273022"/>
                  </a:lnTo>
                  <a:lnTo>
                    <a:pt x="0" y="72730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21109148" cy="727302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r>
                <a:rPr lang="en-US" sz="2400" b="1" dirty="0">
                  <a:solidFill>
                    <a:schemeClr val="bg1"/>
                  </a:solidFill>
                </a:rPr>
                <a:t>AI-Powered Reservations</a:t>
              </a:r>
              <a:r>
                <a:rPr lang="en-US" sz="2400" dirty="0">
                  <a:solidFill>
                    <a:schemeClr val="bg1"/>
                  </a:solidFill>
                </a:rPr>
                <a:t> – Implement machine learning to suggest optimal booking times based on past trends and real-time restaurant occupancy.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·  </a:t>
              </a:r>
              <a:r>
                <a:rPr lang="en-US" sz="2400" b="1" dirty="0">
                  <a:solidFill>
                    <a:schemeClr val="bg1"/>
                  </a:solidFill>
                </a:rPr>
                <a:t>Automated Waitlist System</a:t>
              </a:r>
              <a:r>
                <a:rPr lang="en-US" sz="2400" dirty="0">
                  <a:solidFill>
                    <a:schemeClr val="bg1"/>
                  </a:solidFill>
                </a:rPr>
                <a:t> – Introduce a smart waitlist that notifies users when a table becomes available.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·  </a:t>
              </a:r>
              <a:r>
                <a:rPr lang="en-US" sz="2400" b="1" dirty="0">
                  <a:solidFill>
                    <a:schemeClr val="bg1"/>
                  </a:solidFill>
                </a:rPr>
                <a:t>Seamless Payment Integration</a:t>
              </a:r>
              <a:r>
                <a:rPr lang="en-US" sz="2400" dirty="0">
                  <a:solidFill>
                    <a:schemeClr val="bg1"/>
                  </a:solidFill>
                </a:rPr>
                <a:t> – Allow users to pay for bookings in advance or split bills digitally through payment gateways.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·  </a:t>
              </a:r>
              <a:r>
                <a:rPr lang="en-US" sz="2400" b="1" dirty="0">
                  <a:solidFill>
                    <a:schemeClr val="bg1"/>
                  </a:solidFill>
                </a:rPr>
                <a:t>Loyalty &amp; Rewards System</a:t>
              </a:r>
              <a:r>
                <a:rPr lang="en-US" sz="2400" dirty="0">
                  <a:solidFill>
                    <a:schemeClr val="bg1"/>
                  </a:solidFill>
                </a:rPr>
                <a:t> – Offer discounts, rewards points, or personalized offers based on frequent bookings.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·  </a:t>
              </a:r>
              <a:r>
                <a:rPr lang="en-US" sz="2400" b="1" dirty="0">
                  <a:solidFill>
                    <a:schemeClr val="bg1"/>
                  </a:solidFill>
                </a:rPr>
                <a:t>Voice &amp; </a:t>
              </a:r>
              <a:r>
                <a:rPr lang="en-US" sz="2400" b="1" dirty="0" err="1">
                  <a:solidFill>
                    <a:schemeClr val="bg1"/>
                  </a:solidFill>
                </a:rPr>
                <a:t>Chatbot</a:t>
              </a:r>
              <a:r>
                <a:rPr lang="en-US" sz="2400" b="1" dirty="0">
                  <a:solidFill>
                    <a:schemeClr val="bg1"/>
                  </a:solidFill>
                </a:rPr>
                <a:t> Assistance</a:t>
              </a:r>
              <a:r>
                <a:rPr lang="en-US" sz="2400" dirty="0">
                  <a:solidFill>
                    <a:schemeClr val="bg1"/>
                  </a:solidFill>
                </a:rPr>
                <a:t> – Enable table reservations via voice commands or AI-powered </a:t>
              </a:r>
              <a:r>
                <a:rPr lang="en-US" sz="2400" dirty="0" err="1">
                  <a:solidFill>
                    <a:schemeClr val="bg1"/>
                  </a:solidFill>
                </a:rPr>
                <a:t>chatbots</a:t>
              </a:r>
              <a:r>
                <a:rPr lang="en-US" sz="2400" dirty="0">
                  <a:solidFill>
                    <a:schemeClr val="bg1"/>
                  </a:solidFill>
                </a:rPr>
                <a:t> for a smoother booking experience.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·  </a:t>
              </a:r>
              <a:r>
                <a:rPr lang="en-US" sz="2400" b="1" dirty="0">
                  <a:solidFill>
                    <a:schemeClr val="bg1"/>
                  </a:solidFill>
                </a:rPr>
                <a:t>Multi-Restaurant Support</a:t>
              </a:r>
              <a:r>
                <a:rPr lang="en-US" sz="2400" dirty="0">
                  <a:solidFill>
                    <a:schemeClr val="bg1"/>
                  </a:solidFill>
                </a:rPr>
                <a:t> – Expand the system to allow booking across multiple restaurants with unified management.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·  </a:t>
              </a:r>
              <a:r>
                <a:rPr lang="en-US" sz="2400" b="1" dirty="0">
                  <a:solidFill>
                    <a:schemeClr val="bg1"/>
                  </a:solidFill>
                </a:rPr>
                <a:t>Customizable Dining Preferences</a:t>
              </a:r>
              <a:r>
                <a:rPr lang="en-US" sz="2400" dirty="0">
                  <a:solidFill>
                    <a:schemeClr val="bg1"/>
                  </a:solidFill>
                </a:rPr>
                <a:t> – Let users specify preferences such as seating location, ambiance, or dietary requirements.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·  </a:t>
              </a:r>
              <a:r>
                <a:rPr lang="en-US" sz="2400" b="1" dirty="0">
                  <a:solidFill>
                    <a:schemeClr val="bg1"/>
                  </a:solidFill>
                </a:rPr>
                <a:t>Social Media &amp; Review Integration</a:t>
              </a:r>
              <a:r>
                <a:rPr lang="en-US" sz="2400" dirty="0">
                  <a:solidFill>
                    <a:schemeClr val="bg1"/>
                  </a:solidFill>
                </a:rPr>
                <a:t> – Link booking experiences with social media sharing and real-time reviews.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·  </a:t>
              </a:r>
              <a:r>
                <a:rPr lang="en-US" sz="2400" b="1" dirty="0">
                  <a:solidFill>
                    <a:schemeClr val="bg1"/>
                  </a:solidFill>
                </a:rPr>
                <a:t>Advanced Analytics for Restaurants</a:t>
              </a:r>
              <a:r>
                <a:rPr lang="en-US" sz="2400" dirty="0">
                  <a:solidFill>
                    <a:schemeClr val="bg1"/>
                  </a:solidFill>
                </a:rPr>
                <a:t> – Provide insights into peak hours, customer demographics, and booking patterns for better decision-making.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·  </a:t>
              </a:r>
              <a:r>
                <a:rPr lang="en-US" sz="2400" b="1" dirty="0">
                  <a:solidFill>
                    <a:schemeClr val="bg1"/>
                  </a:solidFill>
                </a:rPr>
                <a:t>Mobile App Development</a:t>
              </a:r>
              <a:r>
                <a:rPr lang="en-US" sz="2400" dirty="0">
                  <a:solidFill>
                    <a:schemeClr val="bg1"/>
                  </a:solidFill>
                </a:rPr>
                <a:t> – Launch dedicated Android and </a:t>
              </a:r>
              <a:r>
                <a:rPr lang="en-US" sz="2400" dirty="0" err="1">
                  <a:solidFill>
                    <a:schemeClr val="bg1"/>
                  </a:solidFill>
                </a:rPr>
                <a:t>iOS</a:t>
              </a:r>
              <a:r>
                <a:rPr lang="en-US" sz="2400" dirty="0">
                  <a:solidFill>
                    <a:schemeClr val="bg1"/>
                  </a:solidFill>
                </a:rPr>
                <a:t> apps for seamless booking and notifications.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Stock Market Chart"/>
          <p:cNvSpPr/>
          <p:nvPr/>
        </p:nvSpPr>
        <p:spPr>
          <a:xfrm rot="338159">
            <a:off x="9435733" y="6630537"/>
            <a:ext cx="9525408" cy="5334228"/>
          </a:xfrm>
          <a:custGeom>
            <a:avLst/>
            <a:gdLst/>
            <a:ahLst/>
            <a:cxnLst/>
            <a:rect l="l" t="t" r="r" b="b"/>
            <a:pathLst>
              <a:path w="9525408" h="5334228">
                <a:moveTo>
                  <a:pt x="0" y="0"/>
                </a:moveTo>
                <a:lnTo>
                  <a:pt x="9525407" y="0"/>
                </a:lnTo>
                <a:lnTo>
                  <a:pt x="9525407" y="5334228"/>
                </a:lnTo>
                <a:lnTo>
                  <a:pt x="0" y="5334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Stock Market Chart"/>
          <p:cNvSpPr/>
          <p:nvPr/>
        </p:nvSpPr>
        <p:spPr>
          <a:xfrm rot="338159">
            <a:off x="-174563" y="7036805"/>
            <a:ext cx="9525408" cy="5334228"/>
          </a:xfrm>
          <a:custGeom>
            <a:avLst/>
            <a:gdLst/>
            <a:ahLst/>
            <a:cxnLst/>
            <a:rect l="l" t="t" r="r" b="b"/>
            <a:pathLst>
              <a:path w="9525408" h="5334228">
                <a:moveTo>
                  <a:pt x="0" y="0"/>
                </a:moveTo>
                <a:lnTo>
                  <a:pt x="9525407" y="0"/>
                </a:lnTo>
                <a:lnTo>
                  <a:pt x="9525407" y="5334228"/>
                </a:lnTo>
                <a:lnTo>
                  <a:pt x="0" y="5334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420649" y="728783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2A8E3">
                    <a:alpha val="0"/>
                  </a:srgbClr>
                </a:gs>
                <a:gs pos="100000">
                  <a:srgbClr val="3B27C6">
                    <a:alpha val="72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15000" y="670782"/>
            <a:ext cx="15857997" cy="1455675"/>
            <a:chOff x="0" y="0"/>
            <a:chExt cx="21143996" cy="19409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143996" cy="1940900"/>
            </a:xfrm>
            <a:custGeom>
              <a:avLst/>
              <a:gdLst/>
              <a:ahLst/>
              <a:cxnLst/>
              <a:rect l="l" t="t" r="r" b="b"/>
              <a:pathLst>
                <a:path w="21143996" h="1940900">
                  <a:moveTo>
                    <a:pt x="0" y="0"/>
                  </a:moveTo>
                  <a:lnTo>
                    <a:pt x="21143996" y="0"/>
                  </a:lnTo>
                  <a:lnTo>
                    <a:pt x="21143996" y="1940900"/>
                  </a:lnTo>
                  <a:lnTo>
                    <a:pt x="0" y="1940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21143996" cy="194090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7200"/>
                </a:lnSpc>
              </a:pPr>
              <a:r>
                <a:rPr lang="en-US" sz="6000" b="1" u="sng">
                  <a:solidFill>
                    <a:srgbClr val="FEFEF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Conclusion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917856" y="2271833"/>
            <a:ext cx="15831861" cy="5454766"/>
            <a:chOff x="0" y="0"/>
            <a:chExt cx="21109148" cy="72730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109149" cy="7273022"/>
            </a:xfrm>
            <a:custGeom>
              <a:avLst/>
              <a:gdLst/>
              <a:ahLst/>
              <a:cxnLst/>
              <a:rect l="l" t="t" r="r" b="b"/>
              <a:pathLst>
                <a:path w="21109149" h="7273022">
                  <a:moveTo>
                    <a:pt x="0" y="0"/>
                  </a:moveTo>
                  <a:lnTo>
                    <a:pt x="21109149" y="0"/>
                  </a:lnTo>
                  <a:lnTo>
                    <a:pt x="21109149" y="7273022"/>
                  </a:lnTo>
                  <a:lnTo>
                    <a:pt x="0" y="72730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21109148" cy="727302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778189" lvl="1" indent="-389095" algn="l">
                <a:lnSpc>
                  <a:spcPts val="5159"/>
                </a:lnSpc>
                <a:buFont typeface="Arial"/>
                <a:buChar char="•"/>
              </a:pPr>
              <a:r>
                <a:rPr lang="en-US" sz="42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Summary of key </a:t>
              </a:r>
              <a:r>
                <a:rPr lang="en-US" sz="4299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features</a:t>
              </a:r>
              <a:endParaRPr lang="en-US" sz="429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778189" lvl="1" indent="-389095" algn="l">
                <a:lnSpc>
                  <a:spcPts val="5159"/>
                </a:lnSpc>
                <a:buFont typeface="Arial"/>
                <a:buChar char="•"/>
              </a:pPr>
              <a:r>
                <a:rPr lang="en-US" sz="42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User benefits:  </a:t>
              </a:r>
            </a:p>
            <a:p>
              <a:pPr marL="778189" lvl="1" indent="-389095" algn="l">
                <a:lnSpc>
                  <a:spcPts val="5159"/>
                </a:lnSpc>
                <a:buFont typeface="Arial"/>
                <a:buChar char="•"/>
              </a:pPr>
              <a:r>
                <a:rPr lang="en-US" sz="4299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Better convenience  </a:t>
              </a:r>
              <a:endParaRPr lang="en-US" sz="429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778189" lvl="1" indent="-389095" algn="l">
                <a:lnSpc>
                  <a:spcPts val="5159"/>
                </a:lnSpc>
                <a:buFont typeface="Arial"/>
                <a:buChar char="•"/>
              </a:pPr>
              <a:r>
                <a:rPr lang="en-US" sz="4299" dirty="0" smtClean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Improved service as it becomes easy to manage  </a:t>
              </a:r>
              <a:endParaRPr lang="en-US" sz="429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389094" lvl="1" algn="l">
                <a:lnSpc>
                  <a:spcPts val="5159"/>
                </a:lnSpc>
              </a:pPr>
              <a:endParaRPr lang="en-US" sz="429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14664">
                <a:alpha val="100000"/>
              </a:srgbClr>
            </a:gs>
            <a:gs pos="100000">
              <a:srgbClr val="071449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Stock Market Chart"/>
          <p:cNvSpPr/>
          <p:nvPr/>
        </p:nvSpPr>
        <p:spPr>
          <a:xfrm rot="338159">
            <a:off x="9435733" y="6630537"/>
            <a:ext cx="9525408" cy="5334228"/>
          </a:xfrm>
          <a:custGeom>
            <a:avLst/>
            <a:gdLst/>
            <a:ahLst/>
            <a:cxnLst/>
            <a:rect l="l" t="t" r="r" b="b"/>
            <a:pathLst>
              <a:path w="9525408" h="5334228">
                <a:moveTo>
                  <a:pt x="0" y="0"/>
                </a:moveTo>
                <a:lnTo>
                  <a:pt x="9525407" y="0"/>
                </a:lnTo>
                <a:lnTo>
                  <a:pt x="9525407" y="5334228"/>
                </a:lnTo>
                <a:lnTo>
                  <a:pt x="0" y="5334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 descr="Stock Market Chart"/>
          <p:cNvSpPr/>
          <p:nvPr/>
        </p:nvSpPr>
        <p:spPr>
          <a:xfrm rot="338159">
            <a:off x="-174563" y="7036805"/>
            <a:ext cx="9525408" cy="5334228"/>
          </a:xfrm>
          <a:custGeom>
            <a:avLst/>
            <a:gdLst/>
            <a:ahLst/>
            <a:cxnLst/>
            <a:rect l="l" t="t" r="r" b="b"/>
            <a:pathLst>
              <a:path w="9525408" h="5334228">
                <a:moveTo>
                  <a:pt x="0" y="0"/>
                </a:moveTo>
                <a:lnTo>
                  <a:pt x="9525407" y="0"/>
                </a:lnTo>
                <a:lnTo>
                  <a:pt x="9525407" y="5334228"/>
                </a:lnTo>
                <a:lnTo>
                  <a:pt x="0" y="5334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3420649" y="728783"/>
            <a:ext cx="3086100" cy="30861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2A8E3">
                    <a:alpha val="0"/>
                  </a:srgbClr>
                </a:gs>
                <a:gs pos="100000">
                  <a:srgbClr val="3B27C6">
                    <a:alpha val="72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15000" y="670782"/>
            <a:ext cx="15857997" cy="1455675"/>
            <a:chOff x="0" y="0"/>
            <a:chExt cx="21143996" cy="19409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143996" cy="1940900"/>
            </a:xfrm>
            <a:custGeom>
              <a:avLst/>
              <a:gdLst/>
              <a:ahLst/>
              <a:cxnLst/>
              <a:rect l="l" t="t" r="r" b="b"/>
              <a:pathLst>
                <a:path w="21143996" h="1940900">
                  <a:moveTo>
                    <a:pt x="0" y="0"/>
                  </a:moveTo>
                  <a:lnTo>
                    <a:pt x="21143996" y="0"/>
                  </a:lnTo>
                  <a:lnTo>
                    <a:pt x="21143996" y="1940900"/>
                  </a:lnTo>
                  <a:lnTo>
                    <a:pt x="0" y="19409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0"/>
              <a:ext cx="21143996" cy="194090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7200"/>
                </a:lnSpc>
              </a:pPr>
              <a:r>
                <a:rPr lang="en-US" sz="6000" b="1" u="sng">
                  <a:solidFill>
                    <a:srgbClr val="FEFEFE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References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15000" y="2603798"/>
            <a:ext cx="11726494" cy="4470767"/>
            <a:chOff x="0" y="0"/>
            <a:chExt cx="19076604" cy="727302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076605" cy="7273022"/>
            </a:xfrm>
            <a:custGeom>
              <a:avLst/>
              <a:gdLst/>
              <a:ahLst/>
              <a:cxnLst/>
              <a:rect l="l" t="t" r="r" b="b"/>
              <a:pathLst>
                <a:path w="19076605" h="7273022">
                  <a:moveTo>
                    <a:pt x="0" y="0"/>
                  </a:moveTo>
                  <a:lnTo>
                    <a:pt x="19076605" y="0"/>
                  </a:lnTo>
                  <a:lnTo>
                    <a:pt x="19076605" y="7273022"/>
                  </a:lnTo>
                  <a:lnTo>
                    <a:pt x="0" y="72730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9525"/>
              <a:ext cx="19076604" cy="726349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814383" lvl="1" indent="-407192" algn="l">
                <a:lnSpc>
                  <a:spcPts val="5399"/>
                </a:lnSpc>
                <a:buFont typeface="Arial"/>
                <a:buChar char="•"/>
              </a:pPr>
              <a:r>
                <a:rPr lang="en-US" sz="4499" dirty="0">
                  <a:solidFill>
                    <a:srgbClr val="FEFEF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Bootstrap </a:t>
              </a:r>
              <a:r>
                <a:rPr lang="en-US" sz="4499" dirty="0" smtClean="0">
                  <a:solidFill>
                    <a:srgbClr val="FEFEF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Documentation</a:t>
              </a:r>
            </a:p>
            <a:p>
              <a:pPr marL="814383" lvl="1" indent="-407192" algn="l">
                <a:lnSpc>
                  <a:spcPts val="5399"/>
                </a:lnSpc>
                <a:buFont typeface="Arial"/>
                <a:buChar char="•"/>
              </a:pPr>
              <a:endParaRPr lang="en-US" sz="4499" dirty="0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814383" lvl="1" indent="-407192" algn="l">
                <a:lnSpc>
                  <a:spcPts val="5399"/>
                </a:lnSpc>
                <a:buFont typeface="Arial"/>
                <a:buChar char="•"/>
              </a:pPr>
              <a:r>
                <a:rPr lang="en-US" sz="4499" dirty="0">
                  <a:solidFill>
                    <a:srgbClr val="FEFEFE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PHP &amp; MySQL References </a:t>
              </a:r>
              <a:endParaRPr lang="en-US" sz="4499" dirty="0" smtClean="0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marL="407191" lvl="1" algn="l">
                <a:lnSpc>
                  <a:spcPts val="5399"/>
                </a:lnSpc>
              </a:pPr>
              <a:endParaRPr lang="en-US" sz="4499" dirty="0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492</Words>
  <Application>Microsoft Office PowerPoint</Application>
  <PresentationFormat>Custom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Montserrat</vt:lpstr>
      <vt:lpstr>Times New Roman</vt:lpstr>
      <vt:lpstr>Arial</vt:lpstr>
      <vt:lpstr>Symbol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Frontend: HTML5, CSS3, Bootstrap 3 JavaScript, jQuery Chart.js, EasyPieChart for visualizations Backend: PHP 7.x MySQL Database XAMPP as development environment Additional Libraries: Bootstrap Datepicker Font Awesome icons</dc:title>
  <dc:creator>user</dc:creator>
  <cp:lastModifiedBy>user</cp:lastModifiedBy>
  <cp:revision>5</cp:revision>
  <dcterms:created xsi:type="dcterms:W3CDTF">2006-08-16T00:00:00Z</dcterms:created>
  <dcterms:modified xsi:type="dcterms:W3CDTF">2025-04-21T11:12:01Z</dcterms:modified>
  <dc:identifier>DAGksYDMgE0</dc:identifier>
</cp:coreProperties>
</file>