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F+zPDtWTG/G+kceZa6uIfoMsN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3711A4-E29A-4652-987A-A1E2DE67EA80}">
  <a:tblStyle styleId="{8E3711A4-E29A-4652-987A-A1E2DE67EA8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480"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1"/>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1"/>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2309019" y="-251617"/>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4732338" y="2171703"/>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541338" y="190502"/>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2"/>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722313" y="4406902"/>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722313" y="2906714"/>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4"/>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5"/>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5"/>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457201"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457201"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6"/>
          <p:cNvSpPr txBox="1">
            <a:spLocks noGrp="1"/>
          </p:cNvSpPr>
          <p:nvPr>
            <p:ph type="body" idx="3"/>
          </p:nvPr>
        </p:nvSpPr>
        <p:spPr>
          <a:xfrm>
            <a:off x="4645026"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4645026"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6"/>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3575050" y="273052"/>
            <a:ext cx="5111751"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457201" y="1435102"/>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8"/>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1792288" y="612775"/>
            <a:ext cx="5486400" cy="4114800"/>
          </a:xfrm>
          <a:prstGeom prst="rect">
            <a:avLst/>
          </a:prstGeom>
          <a:noFill/>
          <a:ln>
            <a:noFill/>
          </a:ln>
        </p:spPr>
      </p:sp>
      <p:sp>
        <p:nvSpPr>
          <p:cNvPr id="64" name="Google Shape;64;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9"/>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dashboard.xlsx"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rot="10800000">
            <a:off x="-3938121" y="-18585209"/>
            <a:ext cx="31323890" cy="29583729"/>
            <a:chOff x="0" y="-38100"/>
            <a:chExt cx="685800" cy="647700"/>
          </a:xfrm>
        </p:grpSpPr>
        <p:sp>
          <p:nvSpPr>
            <p:cNvPr id="85" name="Google Shape;85;p1"/>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A20E20"/>
            </a:solidFill>
            <a:ln>
              <a:noFill/>
            </a:ln>
          </p:spPr>
        </p:sp>
        <p:sp>
          <p:nvSpPr>
            <p:cNvPr id="86" name="Google Shape;86;p1"/>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 name="Google Shape;87;p1"/>
          <p:cNvGrpSpPr/>
          <p:nvPr/>
        </p:nvGrpSpPr>
        <p:grpSpPr>
          <a:xfrm>
            <a:off x="9144000" y="2051467"/>
            <a:ext cx="12503083" cy="10287000"/>
            <a:chOff x="0" y="0"/>
            <a:chExt cx="6184570" cy="5088399"/>
          </a:xfrm>
        </p:grpSpPr>
        <p:sp>
          <p:nvSpPr>
            <p:cNvPr id="88" name="Google Shape;88;p1"/>
            <p:cNvSpPr/>
            <p:nvPr/>
          </p:nvSpPr>
          <p:spPr>
            <a:xfrm>
              <a:off x="0" y="0"/>
              <a:ext cx="6184570" cy="5088399"/>
            </a:xfrm>
            <a:custGeom>
              <a:avLst/>
              <a:gdLst/>
              <a:ahLst/>
              <a:cxnLst/>
              <a:rect l="l" t="t" r="r" b="b"/>
              <a:pathLst>
                <a:path w="6184570" h="5088399" extrusionOk="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a:ln>
              <a:noFill/>
            </a:ln>
          </p:spPr>
        </p:sp>
        <p:sp>
          <p:nvSpPr>
            <p:cNvPr id="89" name="Google Shape;89;p1"/>
            <p:cNvSpPr/>
            <p:nvPr/>
          </p:nvSpPr>
          <p:spPr>
            <a:xfrm>
              <a:off x="0" y="0"/>
              <a:ext cx="6184570" cy="5088399"/>
            </a:xfrm>
            <a:custGeom>
              <a:avLst/>
              <a:gdLst/>
              <a:ahLst/>
              <a:cxnLst/>
              <a:rect l="l" t="t" r="r" b="b"/>
              <a:pathLst>
                <a:path w="6184570" h="5088399" extrusionOk="0">
                  <a:moveTo>
                    <a:pt x="3433653" y="2544200"/>
                  </a:moveTo>
                  <a:lnTo>
                    <a:pt x="6184570" y="5088399"/>
                  </a:lnTo>
                  <a:lnTo>
                    <a:pt x="2750917" y="5088399"/>
                  </a:lnTo>
                  <a:lnTo>
                    <a:pt x="0" y="2544200"/>
                  </a:lnTo>
                  <a:lnTo>
                    <a:pt x="2750917" y="0"/>
                  </a:lnTo>
                  <a:lnTo>
                    <a:pt x="6184570" y="0"/>
                  </a:lnTo>
                  <a:lnTo>
                    <a:pt x="3433653" y="2544200"/>
                  </a:lnTo>
                  <a:close/>
                </a:path>
              </a:pathLst>
            </a:custGeom>
            <a:blipFill rotWithShape="1">
              <a:blip r:embed="rId3">
                <a:alphaModFix/>
              </a:blip>
              <a:stretch>
                <a:fillRect l="-11743" r="-11743"/>
              </a:stretch>
            </a:blipFill>
            <a:ln>
              <a:noFill/>
            </a:ln>
          </p:spPr>
        </p:sp>
      </p:grpSp>
      <p:grpSp>
        <p:nvGrpSpPr>
          <p:cNvPr id="90" name="Google Shape;90;p1"/>
          <p:cNvGrpSpPr/>
          <p:nvPr/>
        </p:nvGrpSpPr>
        <p:grpSpPr>
          <a:xfrm>
            <a:off x="9006848" y="6096232"/>
            <a:ext cx="12750485" cy="12042151"/>
            <a:chOff x="0" y="-38100"/>
            <a:chExt cx="685800" cy="647700"/>
          </a:xfrm>
        </p:grpSpPr>
        <p:sp>
          <p:nvSpPr>
            <p:cNvPr id="91" name="Google Shape;91;p1"/>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92" name="Google Shape;92;p1"/>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93" name="Google Shape;93;p1"/>
          <p:cNvPicPr preferRelativeResize="0"/>
          <p:nvPr/>
        </p:nvPicPr>
        <p:blipFill rotWithShape="1">
          <a:blip r:embed="rId4">
            <a:alphaModFix/>
          </a:blip>
          <a:srcRect/>
          <a:stretch/>
        </p:blipFill>
        <p:spPr>
          <a:xfrm flipH="1">
            <a:off x="1028701" y="5893489"/>
            <a:ext cx="3520303" cy="4393513"/>
          </a:xfrm>
          <a:prstGeom prst="rect">
            <a:avLst/>
          </a:prstGeom>
          <a:noFill/>
          <a:ln>
            <a:noFill/>
          </a:ln>
        </p:spPr>
      </p:pic>
      <p:pic>
        <p:nvPicPr>
          <p:cNvPr id="94" name="Google Shape;94;p1"/>
          <p:cNvPicPr preferRelativeResize="0"/>
          <p:nvPr/>
        </p:nvPicPr>
        <p:blipFill rotWithShape="1">
          <a:blip r:embed="rId5">
            <a:alphaModFix amt="36000"/>
          </a:blip>
          <a:srcRect/>
          <a:stretch/>
        </p:blipFill>
        <p:spPr>
          <a:xfrm>
            <a:off x="11153479" y="2244903"/>
            <a:ext cx="8484124" cy="8229600"/>
          </a:xfrm>
          <a:prstGeom prst="rect">
            <a:avLst/>
          </a:prstGeom>
          <a:noFill/>
          <a:ln>
            <a:noFill/>
          </a:ln>
        </p:spPr>
      </p:pic>
      <p:sp>
        <p:nvSpPr>
          <p:cNvPr id="95" name="Google Shape;95;p1"/>
          <p:cNvSpPr txBox="1"/>
          <p:nvPr/>
        </p:nvSpPr>
        <p:spPr>
          <a:xfrm>
            <a:off x="631201" y="1267013"/>
            <a:ext cx="7282512" cy="3462102"/>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11498" b="0" i="0" u="none" strike="noStrike" cap="none">
                <a:solidFill>
                  <a:srgbClr val="2A2E3A"/>
                </a:solidFill>
                <a:latin typeface="Arial"/>
                <a:ea typeface="Arial"/>
                <a:cs typeface="Arial"/>
                <a:sym typeface="Arial"/>
              </a:rPr>
              <a:t>Job</a:t>
            </a:r>
            <a:endParaRPr/>
          </a:p>
          <a:p>
            <a:pPr marL="0" marR="0" lvl="0" indent="0" algn="l" rtl="0">
              <a:lnSpc>
                <a:spcPct val="120003"/>
              </a:lnSpc>
              <a:spcBef>
                <a:spcPts val="0"/>
              </a:spcBef>
              <a:spcAft>
                <a:spcPts val="0"/>
              </a:spcAft>
              <a:buNone/>
            </a:pPr>
            <a:r>
              <a:rPr lang="en-US" sz="11498" b="0" i="0" u="none" strike="noStrike" cap="none">
                <a:solidFill>
                  <a:srgbClr val="2A2E3A"/>
                </a:solidFill>
                <a:latin typeface="Arial"/>
                <a:ea typeface="Arial"/>
                <a:cs typeface="Arial"/>
                <a:sym typeface="Arial"/>
              </a:rPr>
              <a:t>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0"/>
          <p:cNvPicPr preferRelativeResize="0"/>
          <p:nvPr/>
        </p:nvPicPr>
        <p:blipFill rotWithShape="1">
          <a:blip r:embed="rId3">
            <a:alphaModFix/>
          </a:blip>
          <a:srcRect/>
          <a:stretch/>
        </p:blipFill>
        <p:spPr>
          <a:xfrm>
            <a:off x="1990726" y="974860"/>
            <a:ext cx="14463079" cy="4508875"/>
          </a:xfrm>
          <a:prstGeom prst="rect">
            <a:avLst/>
          </a:prstGeom>
          <a:noFill/>
          <a:ln>
            <a:noFill/>
          </a:ln>
        </p:spPr>
      </p:pic>
      <p:pic>
        <p:nvPicPr>
          <p:cNvPr id="198" name="Google Shape;198;p10"/>
          <p:cNvPicPr preferRelativeResize="0"/>
          <p:nvPr/>
        </p:nvPicPr>
        <p:blipFill rotWithShape="1">
          <a:blip r:embed="rId4">
            <a:alphaModFix/>
          </a:blip>
          <a:srcRect/>
          <a:stretch/>
        </p:blipFill>
        <p:spPr>
          <a:xfrm>
            <a:off x="1977073" y="5517071"/>
            <a:ext cx="14710727" cy="4508875"/>
          </a:xfrm>
          <a:prstGeom prst="rect">
            <a:avLst/>
          </a:prstGeom>
          <a:noFill/>
          <a:ln>
            <a:noFill/>
          </a:ln>
        </p:spPr>
      </p:pic>
      <p:sp>
        <p:nvSpPr>
          <p:cNvPr id="199" name="Google Shape;199;p10"/>
          <p:cNvSpPr txBox="1"/>
          <p:nvPr/>
        </p:nvSpPr>
        <p:spPr>
          <a:xfrm>
            <a:off x="1676400" y="-269967"/>
            <a:ext cx="9144000" cy="1225785"/>
          </a:xfrm>
          <a:prstGeom prst="rect">
            <a:avLst/>
          </a:prstGeom>
          <a:noFill/>
          <a:ln>
            <a:noFill/>
          </a:ln>
        </p:spPr>
        <p:txBody>
          <a:bodyPr spcFirstLastPara="1" wrap="square" lIns="91425" tIns="45700" rIns="91425" bIns="45700" anchor="t" anchorCtr="0">
            <a:spAutoFit/>
          </a:bodyPr>
          <a:lstStyle/>
          <a:p>
            <a:pPr marL="0" marR="0" lvl="0" indent="0" algn="l" rtl="0">
              <a:lnSpc>
                <a:spcPct val="212458"/>
              </a:lnSpc>
              <a:spcBef>
                <a:spcPts val="0"/>
              </a:spcBef>
              <a:spcAft>
                <a:spcPts val="0"/>
              </a:spcAft>
              <a:buNone/>
            </a:pPr>
            <a:r>
              <a:rPr lang="en-US" sz="4800" b="0" i="0" u="none" strike="noStrike" cap="none">
                <a:solidFill>
                  <a:srgbClr val="A20E20"/>
                </a:solidFill>
                <a:latin typeface="Arial"/>
                <a:ea typeface="Arial"/>
                <a:cs typeface="Arial"/>
                <a:sym typeface="Arial"/>
              </a:rPr>
              <a:t>Data Preview</a:t>
            </a:r>
            <a:endParaRPr/>
          </a:p>
        </p:txBody>
      </p:sp>
      <p:grpSp>
        <p:nvGrpSpPr>
          <p:cNvPr id="200" name="Google Shape;200;p10"/>
          <p:cNvGrpSpPr/>
          <p:nvPr/>
        </p:nvGrpSpPr>
        <p:grpSpPr>
          <a:xfrm>
            <a:off x="-3774282" y="9049051"/>
            <a:ext cx="5765006" cy="3557241"/>
            <a:chOff x="0" y="-38100"/>
            <a:chExt cx="1049690" cy="647700"/>
          </a:xfrm>
        </p:grpSpPr>
        <p:sp>
          <p:nvSpPr>
            <p:cNvPr id="201" name="Google Shape;201;p10"/>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202" name="Google Shape;202;p10"/>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3" name="Google Shape;203;p10"/>
          <p:cNvGrpSpPr/>
          <p:nvPr/>
        </p:nvGrpSpPr>
        <p:grpSpPr>
          <a:xfrm rot="10800000">
            <a:off x="9353908" y="-9442855"/>
            <a:ext cx="12695817" cy="12181902"/>
            <a:chOff x="0" y="-38100"/>
            <a:chExt cx="685800" cy="647700"/>
          </a:xfrm>
        </p:grpSpPr>
        <p:sp>
          <p:nvSpPr>
            <p:cNvPr id="204" name="Google Shape;204;p10"/>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205" name="Google Shape;205;p10"/>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11"/>
          <p:cNvGrpSpPr/>
          <p:nvPr/>
        </p:nvGrpSpPr>
        <p:grpSpPr>
          <a:xfrm>
            <a:off x="578801" y="152026"/>
            <a:ext cx="5100339" cy="2280582"/>
            <a:chOff x="0" y="0"/>
            <a:chExt cx="6800450" cy="3040775"/>
          </a:xfrm>
        </p:grpSpPr>
        <p:sp>
          <p:nvSpPr>
            <p:cNvPr id="211" name="Google Shape;211;p11"/>
            <p:cNvSpPr txBox="1"/>
            <p:nvPr/>
          </p:nvSpPr>
          <p:spPr>
            <a:xfrm>
              <a:off x="0" y="0"/>
              <a:ext cx="6800450" cy="1470061"/>
            </a:xfrm>
            <a:prstGeom prst="rect">
              <a:avLst/>
            </a:prstGeom>
            <a:noFill/>
            <a:ln>
              <a:noFill/>
            </a:ln>
          </p:spPr>
          <p:txBody>
            <a:bodyPr spcFirstLastPara="1" wrap="square" lIns="0" tIns="0" rIns="0" bIns="0" anchor="t" anchorCtr="0">
              <a:spAutoFit/>
            </a:bodyPr>
            <a:lstStyle/>
            <a:p>
              <a:pPr marL="0" marR="0" lvl="0" indent="0" algn="l" rtl="0">
                <a:lnSpc>
                  <a:spcPct val="119994"/>
                </a:lnSpc>
                <a:spcBef>
                  <a:spcPts val="0"/>
                </a:spcBef>
                <a:spcAft>
                  <a:spcPts val="0"/>
                </a:spcAft>
                <a:buNone/>
              </a:pPr>
              <a:r>
                <a:rPr lang="en-US" sz="7462" b="0" i="0" u="none" strike="noStrike" cap="none">
                  <a:solidFill>
                    <a:srgbClr val="A20E20"/>
                  </a:solidFill>
                  <a:latin typeface="Arial"/>
                  <a:ea typeface="Arial"/>
                  <a:cs typeface="Arial"/>
                  <a:sym typeface="Arial"/>
                </a:rPr>
                <a:t>Analysis</a:t>
              </a:r>
              <a:endParaRPr/>
            </a:p>
          </p:txBody>
        </p:sp>
        <p:sp>
          <p:nvSpPr>
            <p:cNvPr id="212" name="Google Shape;212;p11"/>
            <p:cNvSpPr txBox="1"/>
            <p:nvPr/>
          </p:nvSpPr>
          <p:spPr>
            <a:xfrm>
              <a:off x="0" y="1671938"/>
              <a:ext cx="6800450" cy="1368837"/>
            </a:xfrm>
            <a:prstGeom prst="rect">
              <a:avLst/>
            </a:prstGeom>
            <a:noFill/>
            <a:ln>
              <a:noFill/>
            </a:ln>
          </p:spPr>
          <p:txBody>
            <a:bodyPr spcFirstLastPara="1" wrap="square" lIns="0" tIns="0" rIns="0" bIns="0" anchor="t" anchorCtr="0">
              <a:spAutoFit/>
            </a:bodyPr>
            <a:lstStyle/>
            <a:p>
              <a:pPr marL="0" marR="0" lvl="0" indent="0" algn="l" rtl="0">
                <a:lnSpc>
                  <a:spcPct val="140046"/>
                </a:lnSpc>
                <a:spcBef>
                  <a:spcPts val="0"/>
                </a:spcBef>
                <a:spcAft>
                  <a:spcPts val="0"/>
                </a:spcAft>
                <a:buNone/>
              </a:pPr>
              <a:r>
                <a:rPr lang="en-US" sz="2984" b="0" i="0" u="none" strike="noStrike" cap="none">
                  <a:solidFill>
                    <a:srgbClr val="2A2E3A"/>
                  </a:solidFill>
                  <a:latin typeface="Arial"/>
                  <a:ea typeface="Arial"/>
                  <a:cs typeface="Arial"/>
                  <a:sym typeface="Arial"/>
                </a:rPr>
                <a:t>Regional differences between top 10 states</a:t>
              </a:r>
              <a:endParaRPr/>
            </a:p>
          </p:txBody>
        </p:sp>
      </p:grpSp>
      <p:sp>
        <p:nvSpPr>
          <p:cNvPr id="213" name="Google Shape;213;p11"/>
          <p:cNvSpPr txBox="1"/>
          <p:nvPr/>
        </p:nvSpPr>
        <p:spPr>
          <a:xfrm>
            <a:off x="263196" y="2667561"/>
            <a:ext cx="5731553" cy="7402924"/>
          </a:xfrm>
          <a:prstGeom prst="rect">
            <a:avLst/>
          </a:prstGeom>
          <a:noFill/>
          <a:ln>
            <a:noFill/>
          </a:ln>
        </p:spPr>
        <p:txBody>
          <a:bodyPr spcFirstLastPara="1" wrap="square" lIns="0" tIns="0" rIns="0" bIns="0" anchor="t" anchorCtr="0">
            <a:spAutoFit/>
          </a:bodyPr>
          <a:lstStyle/>
          <a:p>
            <a:pPr marL="444512" marR="0" lvl="1" indent="-222256" algn="just" rtl="0">
              <a:lnSpc>
                <a:spcPct val="140019"/>
              </a:lnSpc>
              <a:spcBef>
                <a:spcPts val="0"/>
              </a:spcBef>
              <a:spcAft>
                <a:spcPts val="0"/>
              </a:spcAft>
              <a:buClr>
                <a:srgbClr val="2A2E3A"/>
              </a:buClr>
              <a:buSzPts val="2059"/>
              <a:buFont typeface="Arial"/>
              <a:buChar char="•"/>
            </a:pPr>
            <a:r>
              <a:rPr lang="en-US" sz="2059" b="0" i="0" u="none" strike="noStrike" cap="none">
                <a:solidFill>
                  <a:srgbClr val="2A2E3A"/>
                </a:solidFill>
                <a:latin typeface="Arial"/>
                <a:ea typeface="Arial"/>
                <a:cs typeface="Arial"/>
                <a:sym typeface="Arial"/>
              </a:rPr>
              <a:t>Karnataka, Maharashtra, and Haryana are the top three states with the highest number of job vacancies.</a:t>
            </a:r>
            <a:endParaRPr/>
          </a:p>
          <a:p>
            <a:pPr marL="0" marR="0" lvl="0" indent="0" algn="just" rtl="0">
              <a:lnSpc>
                <a:spcPct val="140019"/>
              </a:lnSpc>
              <a:spcBef>
                <a:spcPts val="0"/>
              </a:spcBef>
              <a:spcAft>
                <a:spcPts val="0"/>
              </a:spcAft>
              <a:buNone/>
            </a:pPr>
            <a:endParaRPr sz="2059" b="0" i="0" u="none" strike="noStrike" cap="none">
              <a:solidFill>
                <a:srgbClr val="2A2E3A"/>
              </a:solidFill>
              <a:latin typeface="Arial"/>
              <a:ea typeface="Arial"/>
              <a:cs typeface="Arial"/>
              <a:sym typeface="Arial"/>
            </a:endParaRPr>
          </a:p>
          <a:p>
            <a:pPr marL="444512" marR="0" lvl="1" indent="-222256" algn="just" rtl="0">
              <a:lnSpc>
                <a:spcPct val="140019"/>
              </a:lnSpc>
              <a:spcBef>
                <a:spcPts val="0"/>
              </a:spcBef>
              <a:spcAft>
                <a:spcPts val="0"/>
              </a:spcAft>
              <a:buClr>
                <a:srgbClr val="2A2E3A"/>
              </a:buClr>
              <a:buSzPts val="2059"/>
              <a:buFont typeface="Arial"/>
              <a:buChar char="•"/>
            </a:pPr>
            <a:r>
              <a:rPr lang="en-US" sz="2059" b="0" i="0" u="none" strike="noStrike" cap="none">
                <a:solidFill>
                  <a:srgbClr val="2A2E3A"/>
                </a:solidFill>
                <a:latin typeface="Arial"/>
                <a:ea typeface="Arial"/>
                <a:cs typeface="Arial"/>
                <a:sym typeface="Arial"/>
              </a:rPr>
              <a:t>Karnataka has the highest number of job vacancies in the private sector, with 1989 vacancies. This could be because Karnataka is home to many IT and technology companies, and hence has a high demand for skilled professionals in these sectors.</a:t>
            </a:r>
            <a:endParaRPr/>
          </a:p>
          <a:p>
            <a:pPr marL="0" marR="0" lvl="0" indent="0" algn="just" rtl="0">
              <a:lnSpc>
                <a:spcPct val="140019"/>
              </a:lnSpc>
              <a:spcBef>
                <a:spcPts val="0"/>
              </a:spcBef>
              <a:spcAft>
                <a:spcPts val="0"/>
              </a:spcAft>
              <a:buNone/>
            </a:pPr>
            <a:endParaRPr sz="2059" b="0" i="0" u="none" strike="noStrike" cap="none">
              <a:solidFill>
                <a:srgbClr val="2A2E3A"/>
              </a:solidFill>
              <a:latin typeface="Arial"/>
              <a:ea typeface="Arial"/>
              <a:cs typeface="Arial"/>
              <a:sym typeface="Arial"/>
            </a:endParaRPr>
          </a:p>
          <a:p>
            <a:pPr marL="444512" marR="0" lvl="1" indent="-222256" algn="just" rtl="0">
              <a:lnSpc>
                <a:spcPct val="140019"/>
              </a:lnSpc>
              <a:spcBef>
                <a:spcPts val="0"/>
              </a:spcBef>
              <a:spcAft>
                <a:spcPts val="0"/>
              </a:spcAft>
              <a:buClr>
                <a:srgbClr val="2A2E3A"/>
              </a:buClr>
              <a:buSzPts val="2059"/>
              <a:buFont typeface="Arial"/>
              <a:buChar char="•"/>
            </a:pPr>
            <a:r>
              <a:rPr lang="en-US" sz="2059" b="0" i="0" u="none" strike="noStrike" cap="none">
                <a:solidFill>
                  <a:srgbClr val="2A2E3A"/>
                </a:solidFill>
                <a:latin typeface="Arial"/>
                <a:ea typeface="Arial"/>
                <a:cs typeface="Arial"/>
                <a:sym typeface="Arial"/>
              </a:rPr>
              <a:t>It's important to note that these numbers only represent the job vacancies posted in the specific source that provided the data, and may not represent the entire job market in each state/territory. Additionally, the number of job vacancies may change over time and may vary across different industries and job roles.</a:t>
            </a:r>
            <a:endParaRPr/>
          </a:p>
          <a:p>
            <a:pPr marL="0" marR="0" lvl="0" indent="0" algn="just" rtl="0">
              <a:lnSpc>
                <a:spcPct val="140019"/>
              </a:lnSpc>
              <a:spcBef>
                <a:spcPts val="0"/>
              </a:spcBef>
              <a:spcAft>
                <a:spcPts val="0"/>
              </a:spcAft>
              <a:buNone/>
            </a:pPr>
            <a:endParaRPr sz="2059" b="0" i="0" u="none" strike="noStrike" cap="none">
              <a:solidFill>
                <a:srgbClr val="2A2E3A"/>
              </a:solidFill>
              <a:latin typeface="Arial"/>
              <a:ea typeface="Arial"/>
              <a:cs typeface="Arial"/>
              <a:sym typeface="Arial"/>
            </a:endParaRPr>
          </a:p>
        </p:txBody>
      </p:sp>
      <p:pic>
        <p:nvPicPr>
          <p:cNvPr id="214" name="Google Shape;214;p11"/>
          <p:cNvPicPr preferRelativeResize="0"/>
          <p:nvPr/>
        </p:nvPicPr>
        <p:blipFill rotWithShape="1">
          <a:blip r:embed="rId3">
            <a:alphaModFix/>
          </a:blip>
          <a:srcRect/>
          <a:stretch/>
        </p:blipFill>
        <p:spPr>
          <a:xfrm>
            <a:off x="6352074" y="1280879"/>
            <a:ext cx="11357125" cy="8001000"/>
          </a:xfrm>
          <a:prstGeom prst="rect">
            <a:avLst/>
          </a:prstGeom>
          <a:noFill/>
          <a:ln>
            <a:noFill/>
          </a:ln>
        </p:spPr>
      </p:pic>
      <p:grpSp>
        <p:nvGrpSpPr>
          <p:cNvPr id="215" name="Google Shape;215;p11"/>
          <p:cNvGrpSpPr/>
          <p:nvPr/>
        </p:nvGrpSpPr>
        <p:grpSpPr>
          <a:xfrm>
            <a:off x="15697200" y="9415851"/>
            <a:ext cx="4993483" cy="2503244"/>
            <a:chOff x="0" y="-38100"/>
            <a:chExt cx="1049690" cy="647700"/>
          </a:xfrm>
        </p:grpSpPr>
        <p:sp>
          <p:nvSpPr>
            <p:cNvPr id="216" name="Google Shape;216;p11"/>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217" name="Google Shape;217;p11"/>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p:nvPr/>
        </p:nvSpPr>
        <p:spPr>
          <a:xfrm>
            <a:off x="826000" y="1901985"/>
            <a:ext cx="6681008" cy="6934847"/>
          </a:xfrm>
          <a:prstGeom prst="rect">
            <a:avLst/>
          </a:prstGeom>
          <a:noFill/>
          <a:ln>
            <a:noFill/>
          </a:ln>
        </p:spPr>
        <p:txBody>
          <a:bodyPr spcFirstLastPara="1" wrap="square" lIns="0" tIns="0" rIns="0" bIns="0" anchor="t" anchorCtr="0">
            <a:spAutoFit/>
          </a:bodyPr>
          <a:lstStyle/>
          <a:p>
            <a:pPr marL="518147" marR="0" lvl="1" indent="-259074" algn="just" rtl="0">
              <a:lnSpc>
                <a:spcPct val="139958"/>
              </a:lnSpc>
              <a:spcBef>
                <a:spcPts val="0"/>
              </a:spcBef>
              <a:spcAft>
                <a:spcPts val="0"/>
              </a:spcAft>
              <a:buClr>
                <a:srgbClr val="2A2E3A"/>
              </a:buClr>
              <a:buSzPts val="2400"/>
              <a:buFont typeface="Arial"/>
              <a:buChar char="•"/>
            </a:pPr>
            <a:r>
              <a:rPr lang="en-US" sz="2400" b="0" i="0" u="none" strike="noStrike" cap="none">
                <a:solidFill>
                  <a:srgbClr val="2A2E3A"/>
                </a:solidFill>
                <a:latin typeface="Arial"/>
                <a:ea typeface="Arial"/>
                <a:cs typeface="Arial"/>
                <a:sym typeface="Arial"/>
              </a:rPr>
              <a:t>The highest number of vacancies are in Bangalore, followed by Work From Home and Gurgaon. This could indicate that these cities are major hubs for job opportunities in the industry.</a:t>
            </a:r>
            <a:endParaRPr/>
          </a:p>
          <a:p>
            <a:pPr marL="518147" marR="0" lvl="1" indent="-259074" algn="just" rtl="0">
              <a:lnSpc>
                <a:spcPct val="139958"/>
              </a:lnSpc>
              <a:spcBef>
                <a:spcPts val="0"/>
              </a:spcBef>
              <a:spcAft>
                <a:spcPts val="0"/>
              </a:spcAft>
              <a:buClr>
                <a:srgbClr val="2A2E3A"/>
              </a:buClr>
              <a:buSzPts val="2400"/>
              <a:buFont typeface="Arial"/>
              <a:buChar char="•"/>
            </a:pPr>
            <a:r>
              <a:rPr lang="en-US" sz="2400" b="0" i="0" u="none" strike="noStrike" cap="none">
                <a:solidFill>
                  <a:srgbClr val="2A2E3A"/>
                </a:solidFill>
                <a:latin typeface="Arial"/>
                <a:ea typeface="Arial"/>
                <a:cs typeface="Arial"/>
                <a:sym typeface="Arial"/>
              </a:rPr>
              <a:t>While Mumbai has a high number of unique jobs, it has a comparatively lower number of vacancies. This could suggest that the competition for jobs in Mumbai is relatively high.</a:t>
            </a:r>
            <a:endParaRPr/>
          </a:p>
          <a:p>
            <a:pPr marL="518147" marR="0" lvl="1" indent="-259074" algn="just" rtl="0">
              <a:lnSpc>
                <a:spcPct val="139958"/>
              </a:lnSpc>
              <a:spcBef>
                <a:spcPts val="0"/>
              </a:spcBef>
              <a:spcAft>
                <a:spcPts val="0"/>
              </a:spcAft>
              <a:buClr>
                <a:srgbClr val="2A2E3A"/>
              </a:buClr>
              <a:buSzPts val="2400"/>
              <a:buFont typeface="Arial"/>
              <a:buChar char="•"/>
            </a:pPr>
            <a:r>
              <a:rPr lang="en-US" sz="2400" b="0" i="0" u="none" strike="noStrike" cap="none">
                <a:solidFill>
                  <a:srgbClr val="2A2E3A"/>
                </a:solidFill>
                <a:latin typeface="Arial"/>
                <a:ea typeface="Arial"/>
                <a:cs typeface="Arial"/>
                <a:sym typeface="Arial"/>
              </a:rPr>
              <a:t>Chennai and Delhi have the lowest number of vacancies and unique jobs among the cities listed. This could indicate that the job market in these cities is not as robust as in the other cities.</a:t>
            </a:r>
            <a:endParaRPr/>
          </a:p>
          <a:p>
            <a:pPr marL="0" marR="0" lvl="0" indent="0" algn="just" rtl="0">
              <a:lnSpc>
                <a:spcPct val="139958"/>
              </a:lnSpc>
              <a:spcBef>
                <a:spcPts val="0"/>
              </a:spcBef>
              <a:spcAft>
                <a:spcPts val="0"/>
              </a:spcAft>
              <a:buNone/>
            </a:pPr>
            <a:endParaRPr sz="2400" b="0" i="0" u="none" strike="noStrike" cap="none">
              <a:solidFill>
                <a:srgbClr val="2A2E3A"/>
              </a:solidFill>
              <a:latin typeface="Arial"/>
              <a:ea typeface="Arial"/>
              <a:cs typeface="Arial"/>
              <a:sym typeface="Arial"/>
            </a:endParaRPr>
          </a:p>
        </p:txBody>
      </p:sp>
      <p:grpSp>
        <p:nvGrpSpPr>
          <p:cNvPr id="223" name="Google Shape;223;p12"/>
          <p:cNvGrpSpPr/>
          <p:nvPr/>
        </p:nvGrpSpPr>
        <p:grpSpPr>
          <a:xfrm>
            <a:off x="-2056503" y="9201451"/>
            <a:ext cx="5765006" cy="3557241"/>
            <a:chOff x="0" y="-38100"/>
            <a:chExt cx="1049690" cy="647700"/>
          </a:xfrm>
        </p:grpSpPr>
        <p:sp>
          <p:nvSpPr>
            <p:cNvPr id="224" name="Google Shape;224;p12"/>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225" name="Google Shape;225;p12"/>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6" name="Google Shape;226;p12"/>
          <p:cNvGrpSpPr/>
          <p:nvPr/>
        </p:nvGrpSpPr>
        <p:grpSpPr>
          <a:xfrm rot="10800000">
            <a:off x="9875354" y="-9523616"/>
            <a:ext cx="12962982" cy="12242839"/>
            <a:chOff x="0" y="-38100"/>
            <a:chExt cx="685800" cy="647700"/>
          </a:xfrm>
        </p:grpSpPr>
        <p:sp>
          <p:nvSpPr>
            <p:cNvPr id="227" name="Google Shape;227;p12"/>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solidFill>
            <a:ln>
              <a:noFill/>
            </a:ln>
          </p:spPr>
        </p:sp>
        <p:sp>
          <p:nvSpPr>
            <p:cNvPr id="228" name="Google Shape;228;p12"/>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9" name="Google Shape;229;p12"/>
          <p:cNvSpPr txBox="1"/>
          <p:nvPr/>
        </p:nvSpPr>
        <p:spPr>
          <a:xfrm>
            <a:off x="1028701" y="695642"/>
            <a:ext cx="10015819" cy="564514"/>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399" b="0" i="0" u="none" strike="noStrike" cap="none">
                <a:solidFill>
                  <a:srgbClr val="2A2E3A"/>
                </a:solidFill>
                <a:latin typeface="Arial"/>
                <a:ea typeface="Arial"/>
                <a:cs typeface="Arial"/>
                <a:sym typeface="Arial"/>
              </a:rPr>
              <a:t>Hiring Hotspot</a:t>
            </a:r>
            <a:endParaRPr/>
          </a:p>
        </p:txBody>
      </p:sp>
      <p:pic>
        <p:nvPicPr>
          <p:cNvPr id="230" name="Google Shape;230;p12"/>
          <p:cNvPicPr preferRelativeResize="0"/>
          <p:nvPr/>
        </p:nvPicPr>
        <p:blipFill rotWithShape="1">
          <a:blip r:embed="rId3">
            <a:alphaModFix/>
          </a:blip>
          <a:srcRect/>
          <a:stretch/>
        </p:blipFill>
        <p:spPr>
          <a:xfrm>
            <a:off x="7736181" y="1714501"/>
            <a:ext cx="10005592" cy="66922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35" name="Google Shape;235;p13"/>
          <p:cNvGrpSpPr/>
          <p:nvPr/>
        </p:nvGrpSpPr>
        <p:grpSpPr>
          <a:xfrm>
            <a:off x="-1526250" y="9170253"/>
            <a:ext cx="5765006" cy="3557241"/>
            <a:chOff x="0" y="-38100"/>
            <a:chExt cx="1049690" cy="647700"/>
          </a:xfrm>
        </p:grpSpPr>
        <p:sp>
          <p:nvSpPr>
            <p:cNvPr id="236" name="Google Shape;236;p13"/>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237" name="Google Shape;237;p13"/>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8" name="Google Shape;238;p13"/>
          <p:cNvGrpSpPr/>
          <p:nvPr/>
        </p:nvGrpSpPr>
        <p:grpSpPr>
          <a:xfrm rot="10800000">
            <a:off x="9596640" y="-9357188"/>
            <a:ext cx="12962982" cy="12242839"/>
            <a:chOff x="0" y="-38100"/>
            <a:chExt cx="685800" cy="647700"/>
          </a:xfrm>
        </p:grpSpPr>
        <p:sp>
          <p:nvSpPr>
            <p:cNvPr id="239" name="Google Shape;239;p13"/>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solidFill>
            <a:ln>
              <a:noFill/>
            </a:ln>
          </p:spPr>
        </p:sp>
        <p:sp>
          <p:nvSpPr>
            <p:cNvPr id="240" name="Google Shape;240;p13"/>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1" name="Google Shape;241;p13"/>
          <p:cNvSpPr txBox="1"/>
          <p:nvPr/>
        </p:nvSpPr>
        <p:spPr>
          <a:xfrm>
            <a:off x="629567" y="798996"/>
            <a:ext cx="10015819" cy="564514"/>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399" b="0" i="0" u="none" strike="noStrike" cap="none">
                <a:solidFill>
                  <a:srgbClr val="2A2E3A"/>
                </a:solidFill>
                <a:latin typeface="Arial"/>
                <a:ea typeface="Arial"/>
                <a:cs typeface="Arial"/>
                <a:sym typeface="Arial"/>
              </a:rPr>
              <a:t>Exploring Job Trends in India</a:t>
            </a:r>
            <a:endParaRPr/>
          </a:p>
        </p:txBody>
      </p:sp>
      <p:sp>
        <p:nvSpPr>
          <p:cNvPr id="242" name="Google Shape;242;p13"/>
          <p:cNvSpPr txBox="1"/>
          <p:nvPr/>
        </p:nvSpPr>
        <p:spPr>
          <a:xfrm>
            <a:off x="198574" y="1754354"/>
            <a:ext cx="8492787" cy="7842147"/>
          </a:xfrm>
          <a:prstGeom prst="rect">
            <a:avLst/>
          </a:prstGeom>
          <a:noFill/>
          <a:ln>
            <a:noFill/>
          </a:ln>
        </p:spPr>
        <p:txBody>
          <a:bodyPr spcFirstLastPara="1" wrap="square" lIns="0" tIns="0" rIns="0" bIns="0" anchor="t" anchorCtr="0">
            <a:spAutoFit/>
          </a:bodyPr>
          <a:lstStyle/>
          <a:p>
            <a:pPr marL="561373" marR="0" lvl="1" indent="-280685" algn="just" rtl="0">
              <a:lnSpc>
                <a:spcPct val="140000"/>
              </a:lnSpc>
              <a:spcBef>
                <a:spcPts val="0"/>
              </a:spcBef>
              <a:spcAft>
                <a:spcPts val="0"/>
              </a:spcAft>
              <a:buClr>
                <a:srgbClr val="2A2E3A"/>
              </a:buClr>
              <a:buSzPts val="2600"/>
              <a:buFont typeface="Arial"/>
              <a:buChar char="•"/>
            </a:pPr>
            <a:r>
              <a:rPr lang="en-US" sz="2600" b="0" i="0" u="none" strike="noStrike" cap="none" dirty="0">
                <a:solidFill>
                  <a:srgbClr val="2A2E3A"/>
                </a:solidFill>
                <a:latin typeface="Arial"/>
                <a:ea typeface="Arial"/>
                <a:cs typeface="Arial"/>
                <a:sym typeface="Arial"/>
              </a:rPr>
              <a:t>Senior Software Engineer, Software Engineer, and DevOps Engineer were the top 3 most common job titles posted on Instahyre, with 110, 99, and 64 job postings, respectively.</a:t>
            </a:r>
            <a:endParaRPr dirty="0"/>
          </a:p>
          <a:p>
            <a:pPr marL="561373" marR="0" lvl="1" indent="-280685" algn="just" rtl="0">
              <a:lnSpc>
                <a:spcPct val="140000"/>
              </a:lnSpc>
              <a:spcBef>
                <a:spcPts val="0"/>
              </a:spcBef>
              <a:spcAft>
                <a:spcPts val="0"/>
              </a:spcAft>
              <a:buClr>
                <a:srgbClr val="2A2E3A"/>
              </a:buClr>
              <a:buSzPts val="2600"/>
              <a:buFont typeface="Arial"/>
              <a:buChar char="•"/>
            </a:pPr>
            <a:r>
              <a:rPr lang="en-US" sz="2600" b="0" i="0" u="none" strike="noStrike" cap="none" dirty="0">
                <a:solidFill>
                  <a:srgbClr val="2A2E3A"/>
                </a:solidFill>
                <a:latin typeface="Arial"/>
                <a:ea typeface="Arial"/>
                <a:cs typeface="Arial"/>
                <a:sym typeface="Arial"/>
              </a:rPr>
              <a:t>The high number of postings for experienced software developers and engineers suggests a strong demand for these skills in the industry.</a:t>
            </a:r>
            <a:endParaRPr dirty="0"/>
          </a:p>
          <a:p>
            <a:pPr marL="561373" marR="0" lvl="1" indent="-280685" algn="just" rtl="0">
              <a:lnSpc>
                <a:spcPct val="140000"/>
              </a:lnSpc>
              <a:spcBef>
                <a:spcPts val="0"/>
              </a:spcBef>
              <a:spcAft>
                <a:spcPts val="0"/>
              </a:spcAft>
              <a:buClr>
                <a:srgbClr val="2A2E3A"/>
              </a:buClr>
              <a:buSzPts val="2600"/>
              <a:buFont typeface="Arial"/>
              <a:buChar char="•"/>
            </a:pPr>
            <a:r>
              <a:rPr lang="en-US" sz="2600" b="0" i="0" u="none" strike="noStrike" cap="none" dirty="0">
                <a:solidFill>
                  <a:srgbClr val="2A2E3A"/>
                </a:solidFill>
                <a:latin typeface="Arial"/>
                <a:ea typeface="Arial"/>
                <a:cs typeface="Arial"/>
                <a:sym typeface="Arial"/>
              </a:rPr>
              <a:t>The significant number of job postings for Data Engineer indicates a growing need for data-related skills in the industry.</a:t>
            </a:r>
            <a:endParaRPr dirty="0"/>
          </a:p>
          <a:p>
            <a:pPr marL="561373" marR="0" lvl="1" indent="-280685" algn="just" rtl="0">
              <a:lnSpc>
                <a:spcPct val="140000"/>
              </a:lnSpc>
              <a:spcBef>
                <a:spcPts val="0"/>
              </a:spcBef>
              <a:spcAft>
                <a:spcPts val="0"/>
              </a:spcAft>
              <a:buClr>
                <a:srgbClr val="2A2E3A"/>
              </a:buClr>
              <a:buSzPts val="2600"/>
              <a:buFont typeface="Arial"/>
              <a:buChar char="•"/>
            </a:pPr>
            <a:r>
              <a:rPr lang="en-US" sz="2600" b="0" i="0" u="none" strike="noStrike" cap="none" dirty="0">
                <a:solidFill>
                  <a:srgbClr val="2A2E3A"/>
                </a:solidFill>
                <a:latin typeface="Arial"/>
                <a:ea typeface="Arial"/>
                <a:cs typeface="Arial"/>
                <a:sym typeface="Arial"/>
              </a:rPr>
              <a:t>These insights provide valuable information for job seekers and employers looking to better understand the current job market in the tech industry in India.</a:t>
            </a:r>
            <a:endParaRPr dirty="0"/>
          </a:p>
          <a:p>
            <a:pPr marL="0" marR="0" lvl="0" indent="0" algn="just" rtl="0">
              <a:lnSpc>
                <a:spcPct val="140000"/>
              </a:lnSpc>
              <a:spcBef>
                <a:spcPts val="0"/>
              </a:spcBef>
              <a:spcAft>
                <a:spcPts val="0"/>
              </a:spcAft>
              <a:buNone/>
            </a:pPr>
            <a:endParaRPr sz="2600" b="0" i="0" u="none" strike="noStrike" cap="none" dirty="0">
              <a:solidFill>
                <a:srgbClr val="2A2E3A"/>
              </a:solidFill>
              <a:latin typeface="Arial"/>
              <a:ea typeface="Arial"/>
              <a:cs typeface="Arial"/>
              <a:sym typeface="Arial"/>
            </a:endParaRPr>
          </a:p>
        </p:txBody>
      </p:sp>
      <p:pic>
        <p:nvPicPr>
          <p:cNvPr id="243" name="Google Shape;243;p13"/>
          <p:cNvPicPr preferRelativeResize="0"/>
          <p:nvPr/>
        </p:nvPicPr>
        <p:blipFill rotWithShape="1">
          <a:blip r:embed="rId3">
            <a:alphaModFix/>
          </a:blip>
          <a:srcRect/>
          <a:stretch/>
        </p:blipFill>
        <p:spPr>
          <a:xfrm>
            <a:off x="8945426" y="1754354"/>
            <a:ext cx="9144000" cy="7381009"/>
          </a:xfrm>
          <a:prstGeom prst="rect">
            <a:avLst/>
          </a:prstGeom>
          <a:solidFill>
            <a:schemeClr val="lt1"/>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48" name="Google Shape;248;p14"/>
          <p:cNvGrpSpPr/>
          <p:nvPr/>
        </p:nvGrpSpPr>
        <p:grpSpPr>
          <a:xfrm>
            <a:off x="8273401" y="1829429"/>
            <a:ext cx="9811900" cy="7550076"/>
            <a:chOff x="0" y="-38100"/>
            <a:chExt cx="2584204" cy="1988497"/>
          </a:xfrm>
        </p:grpSpPr>
        <p:sp>
          <p:nvSpPr>
            <p:cNvPr id="249" name="Google Shape;249;p14"/>
            <p:cNvSpPr/>
            <p:nvPr/>
          </p:nvSpPr>
          <p:spPr>
            <a:xfrm>
              <a:off x="0" y="0"/>
              <a:ext cx="2584204" cy="1950397"/>
            </a:xfrm>
            <a:custGeom>
              <a:avLst/>
              <a:gdLst/>
              <a:ahLst/>
              <a:cxnLst/>
              <a:rect l="l" t="t" r="r" b="b"/>
              <a:pathLst>
                <a:path w="2584204" h="1950397" extrusionOk="0">
                  <a:moveTo>
                    <a:pt x="0" y="0"/>
                  </a:moveTo>
                  <a:lnTo>
                    <a:pt x="2584204" y="0"/>
                  </a:lnTo>
                  <a:lnTo>
                    <a:pt x="2584204" y="1950397"/>
                  </a:lnTo>
                  <a:lnTo>
                    <a:pt x="0" y="1950397"/>
                  </a:lnTo>
                  <a:close/>
                </a:path>
              </a:pathLst>
            </a:custGeom>
            <a:solidFill>
              <a:srgbClr val="E4E4E4"/>
            </a:solidFill>
            <a:ln>
              <a:noFill/>
            </a:ln>
          </p:spPr>
        </p:sp>
        <p:sp>
          <p:nvSpPr>
            <p:cNvPr id="250" name="Google Shape;250;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1" name="Google Shape;251;p14"/>
          <p:cNvGrpSpPr/>
          <p:nvPr/>
        </p:nvGrpSpPr>
        <p:grpSpPr>
          <a:xfrm>
            <a:off x="9144000" y="2288267"/>
            <a:ext cx="7524025" cy="6332687"/>
            <a:chOff x="-265688" y="62359"/>
            <a:chExt cx="10032032" cy="8443582"/>
          </a:xfrm>
        </p:grpSpPr>
        <p:sp>
          <p:nvSpPr>
            <p:cNvPr id="252" name="Google Shape;252;p14"/>
            <p:cNvSpPr txBox="1"/>
            <p:nvPr/>
          </p:nvSpPr>
          <p:spPr>
            <a:xfrm>
              <a:off x="-265688" y="4571575"/>
              <a:ext cx="1759053" cy="1109876"/>
            </a:xfrm>
            <a:prstGeom prst="rect">
              <a:avLst/>
            </a:prstGeom>
            <a:noFill/>
            <a:ln>
              <a:noFill/>
            </a:ln>
          </p:spPr>
          <p:txBody>
            <a:bodyPr spcFirstLastPara="1" wrap="square" lIns="0" tIns="0" rIns="0" bIns="0" anchor="t" anchorCtr="0">
              <a:spAutoFit/>
            </a:bodyPr>
            <a:lstStyle/>
            <a:p>
              <a:pPr marL="0" marR="0" lvl="0" indent="0" algn="ctr" rtl="0">
                <a:lnSpc>
                  <a:spcPct val="139951"/>
                </a:lnSpc>
                <a:spcBef>
                  <a:spcPts val="0"/>
                </a:spcBef>
                <a:spcAft>
                  <a:spcPts val="0"/>
                </a:spcAft>
                <a:buNone/>
              </a:pPr>
              <a:r>
                <a:rPr lang="en-US" sz="2463" b="0" i="0" u="none" strike="noStrike" cap="none">
                  <a:solidFill>
                    <a:srgbClr val="2A2E3A"/>
                  </a:solidFill>
                  <a:latin typeface="Arial"/>
                  <a:ea typeface="Arial"/>
                  <a:cs typeface="Arial"/>
                  <a:sym typeface="Arial"/>
                </a:rPr>
                <a:t>Start-up</a:t>
              </a:r>
              <a:endParaRPr/>
            </a:p>
            <a:p>
              <a:pPr marL="0" marR="0" lvl="0" indent="0" algn="ctr" rtl="0">
                <a:lnSpc>
                  <a:spcPct val="139951"/>
                </a:lnSpc>
                <a:spcBef>
                  <a:spcPts val="0"/>
                </a:spcBef>
                <a:spcAft>
                  <a:spcPts val="0"/>
                </a:spcAft>
                <a:buNone/>
              </a:pPr>
              <a:r>
                <a:rPr lang="en-US" sz="2463" b="0" i="0" u="none" strike="noStrike" cap="none">
                  <a:solidFill>
                    <a:srgbClr val="2A2E3A"/>
                  </a:solidFill>
                  <a:latin typeface="Arial"/>
                  <a:ea typeface="Arial"/>
                  <a:cs typeface="Arial"/>
                  <a:sym typeface="Arial"/>
                </a:rPr>
                <a:t>52%</a:t>
              </a:r>
              <a:endParaRPr/>
            </a:p>
          </p:txBody>
        </p:sp>
        <p:sp>
          <p:nvSpPr>
            <p:cNvPr id="253" name="Google Shape;253;p14"/>
            <p:cNvSpPr txBox="1"/>
            <p:nvPr/>
          </p:nvSpPr>
          <p:spPr>
            <a:xfrm>
              <a:off x="8444722" y="6067596"/>
              <a:ext cx="1321622" cy="1396879"/>
            </a:xfrm>
            <a:prstGeom prst="rect">
              <a:avLst/>
            </a:prstGeom>
            <a:noFill/>
            <a:ln>
              <a:noFill/>
            </a:ln>
          </p:spPr>
          <p:txBody>
            <a:bodyPr spcFirstLastPara="1" wrap="square" lIns="0" tIns="0" rIns="0" bIns="0" anchor="t" anchorCtr="0">
              <a:spAutoFit/>
            </a:bodyPr>
            <a:lstStyle/>
            <a:p>
              <a:pPr marL="0" marR="0" lvl="0" indent="0" algn="ctr" rtl="0">
                <a:lnSpc>
                  <a:spcPct val="139951"/>
                </a:lnSpc>
                <a:spcBef>
                  <a:spcPts val="0"/>
                </a:spcBef>
                <a:spcAft>
                  <a:spcPts val="0"/>
                </a:spcAft>
                <a:buNone/>
              </a:pPr>
              <a:r>
                <a:rPr lang="en-US" sz="2400" b="0" i="0" u="none" strike="noStrike" cap="none" dirty="0">
                  <a:solidFill>
                    <a:srgbClr val="2A2E3A"/>
                  </a:solidFill>
                  <a:latin typeface="Arial"/>
                  <a:ea typeface="Arial"/>
                  <a:cs typeface="Arial"/>
                  <a:sym typeface="Arial"/>
                </a:rPr>
                <a:t>Recent</a:t>
              </a:r>
              <a:endParaRPr dirty="0"/>
            </a:p>
            <a:p>
              <a:pPr marL="0" marR="0" lvl="0" indent="0" algn="ctr" rtl="0">
                <a:lnSpc>
                  <a:spcPct val="139951"/>
                </a:lnSpc>
                <a:spcBef>
                  <a:spcPts val="0"/>
                </a:spcBef>
                <a:spcAft>
                  <a:spcPts val="0"/>
                </a:spcAft>
                <a:buNone/>
              </a:pPr>
              <a:r>
                <a:rPr lang="en-US" sz="2463" b="0" i="0" u="none" strike="noStrike" cap="none" dirty="0">
                  <a:solidFill>
                    <a:srgbClr val="2A2E3A"/>
                  </a:solidFill>
                  <a:latin typeface="Arial"/>
                  <a:ea typeface="Arial"/>
                  <a:cs typeface="Arial"/>
                  <a:sym typeface="Arial"/>
                </a:rPr>
                <a:t>32.8%</a:t>
              </a:r>
              <a:endParaRPr dirty="0"/>
            </a:p>
          </p:txBody>
        </p:sp>
        <p:sp>
          <p:nvSpPr>
            <p:cNvPr id="254" name="Google Shape;254;p14"/>
            <p:cNvSpPr txBox="1"/>
            <p:nvPr/>
          </p:nvSpPr>
          <p:spPr>
            <a:xfrm>
              <a:off x="7035667" y="357796"/>
              <a:ext cx="1535737" cy="1109876"/>
            </a:xfrm>
            <a:prstGeom prst="rect">
              <a:avLst/>
            </a:prstGeom>
            <a:noFill/>
            <a:ln>
              <a:noFill/>
            </a:ln>
          </p:spPr>
          <p:txBody>
            <a:bodyPr spcFirstLastPara="1" wrap="square" lIns="0" tIns="0" rIns="0" bIns="0" anchor="t" anchorCtr="0">
              <a:spAutoFit/>
            </a:bodyPr>
            <a:lstStyle/>
            <a:p>
              <a:pPr marL="0" marR="0" lvl="0" indent="0" algn="ctr" rtl="0">
                <a:lnSpc>
                  <a:spcPct val="139951"/>
                </a:lnSpc>
                <a:spcBef>
                  <a:spcPts val="0"/>
                </a:spcBef>
                <a:spcAft>
                  <a:spcPts val="0"/>
                </a:spcAft>
                <a:buNone/>
              </a:pPr>
              <a:r>
                <a:rPr lang="en-US" sz="2463" b="0" i="0" u="none" strike="noStrike" cap="none">
                  <a:solidFill>
                    <a:srgbClr val="2A2E3A"/>
                  </a:solidFill>
                  <a:latin typeface="Arial"/>
                  <a:ea typeface="Arial"/>
                  <a:cs typeface="Arial"/>
                  <a:sym typeface="Arial"/>
                </a:rPr>
                <a:t>Mid</a:t>
              </a:r>
              <a:endParaRPr/>
            </a:p>
            <a:p>
              <a:pPr marL="0" marR="0" lvl="0" indent="0" algn="ctr" rtl="0">
                <a:lnSpc>
                  <a:spcPct val="139951"/>
                </a:lnSpc>
                <a:spcBef>
                  <a:spcPts val="0"/>
                </a:spcBef>
                <a:spcAft>
                  <a:spcPts val="0"/>
                </a:spcAft>
                <a:buNone/>
              </a:pPr>
              <a:r>
                <a:rPr lang="en-US" sz="2463" b="0" i="0" u="none" strike="noStrike" cap="none">
                  <a:solidFill>
                    <a:srgbClr val="2A2E3A"/>
                  </a:solidFill>
                  <a:latin typeface="Arial"/>
                  <a:ea typeface="Arial"/>
                  <a:cs typeface="Arial"/>
                  <a:sym typeface="Arial"/>
                </a:rPr>
                <a:t>12.2%</a:t>
              </a:r>
              <a:endParaRPr/>
            </a:p>
          </p:txBody>
        </p:sp>
        <p:sp>
          <p:nvSpPr>
            <p:cNvPr id="255" name="Google Shape;255;p14"/>
            <p:cNvSpPr txBox="1"/>
            <p:nvPr/>
          </p:nvSpPr>
          <p:spPr>
            <a:xfrm>
              <a:off x="4563513" y="62359"/>
              <a:ext cx="1588077" cy="1109876"/>
            </a:xfrm>
            <a:prstGeom prst="rect">
              <a:avLst/>
            </a:prstGeom>
            <a:noFill/>
            <a:ln>
              <a:noFill/>
            </a:ln>
          </p:spPr>
          <p:txBody>
            <a:bodyPr spcFirstLastPara="1" wrap="square" lIns="0" tIns="0" rIns="0" bIns="0" anchor="t" anchorCtr="0">
              <a:spAutoFit/>
            </a:bodyPr>
            <a:lstStyle/>
            <a:p>
              <a:pPr marL="0" marR="0" lvl="0" indent="0" algn="ctr" rtl="0">
                <a:lnSpc>
                  <a:spcPct val="139951"/>
                </a:lnSpc>
                <a:spcBef>
                  <a:spcPts val="0"/>
                </a:spcBef>
                <a:spcAft>
                  <a:spcPts val="0"/>
                </a:spcAft>
                <a:buNone/>
              </a:pPr>
              <a:r>
                <a:rPr lang="en-US" sz="2463" b="0" i="0" u="none" strike="noStrike" cap="none">
                  <a:solidFill>
                    <a:srgbClr val="2A2E3A"/>
                  </a:solidFill>
                  <a:latin typeface="Arial"/>
                  <a:ea typeface="Arial"/>
                  <a:cs typeface="Arial"/>
                  <a:sym typeface="Arial"/>
                </a:rPr>
                <a:t>Early</a:t>
              </a:r>
              <a:endParaRPr/>
            </a:p>
            <a:p>
              <a:pPr marL="0" marR="0" lvl="0" indent="0" algn="ctr" rtl="0">
                <a:lnSpc>
                  <a:spcPct val="139951"/>
                </a:lnSpc>
                <a:spcBef>
                  <a:spcPts val="0"/>
                </a:spcBef>
                <a:spcAft>
                  <a:spcPts val="0"/>
                </a:spcAft>
                <a:buNone/>
              </a:pPr>
              <a:r>
                <a:rPr lang="en-US" sz="2463" b="0" i="0" u="none" strike="noStrike" cap="none">
                  <a:solidFill>
                    <a:srgbClr val="2A2E3A"/>
                  </a:solidFill>
                  <a:latin typeface="Arial"/>
                  <a:ea typeface="Arial"/>
                  <a:cs typeface="Arial"/>
                  <a:sym typeface="Arial"/>
                </a:rPr>
                <a:t>3%</a:t>
              </a:r>
              <a:endParaRPr/>
            </a:p>
          </p:txBody>
        </p:sp>
        <p:grpSp>
          <p:nvGrpSpPr>
            <p:cNvPr id="256" name="Google Shape;256;p14"/>
            <p:cNvGrpSpPr/>
            <p:nvPr/>
          </p:nvGrpSpPr>
          <p:grpSpPr>
            <a:xfrm>
              <a:off x="1409722" y="1384249"/>
              <a:ext cx="7396372" cy="7121692"/>
              <a:chOff x="-74210" y="0"/>
              <a:chExt cx="2688260" cy="2588426"/>
            </a:xfrm>
          </p:grpSpPr>
          <p:sp>
            <p:nvSpPr>
              <p:cNvPr id="257" name="Google Shape;257;p14"/>
              <p:cNvSpPr/>
              <p:nvPr/>
            </p:nvSpPr>
            <p:spPr>
              <a:xfrm>
                <a:off x="1270000" y="0"/>
                <a:ext cx="300895" cy="653080"/>
              </a:xfrm>
              <a:custGeom>
                <a:avLst/>
                <a:gdLst/>
                <a:ahLst/>
                <a:cxnLst/>
                <a:rect l="l" t="t" r="r" b="b"/>
                <a:pathLst>
                  <a:path w="300895" h="653080" extrusionOk="0">
                    <a:moveTo>
                      <a:pt x="0" y="0"/>
                    </a:moveTo>
                    <a:lnTo>
                      <a:pt x="0" y="0"/>
                    </a:lnTo>
                    <a:cubicBezTo>
                      <a:pt x="101382" y="0"/>
                      <a:pt x="202399" y="12140"/>
                      <a:pt x="300895" y="36160"/>
                    </a:cubicBezTo>
                    <a:lnTo>
                      <a:pt x="150447" y="653080"/>
                    </a:lnTo>
                    <a:cubicBezTo>
                      <a:pt x="101200" y="641070"/>
                      <a:pt x="50691" y="635000"/>
                      <a:pt x="0" y="635000"/>
                    </a:cubicBezTo>
                    <a:close/>
                  </a:path>
                </a:pathLst>
              </a:custGeom>
              <a:solidFill>
                <a:srgbClr val="E82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1389426" y="22663"/>
                <a:ext cx="952522" cy="906813"/>
              </a:xfrm>
              <a:custGeom>
                <a:avLst/>
                <a:gdLst/>
                <a:ahLst/>
                <a:cxnLst/>
                <a:rect l="l" t="t" r="r" b="b"/>
                <a:pathLst>
                  <a:path w="952522" h="906813" extrusionOk="0">
                    <a:moveTo>
                      <a:pt x="119426" y="0"/>
                    </a:moveTo>
                    <a:cubicBezTo>
                      <a:pt x="463314" y="65851"/>
                      <a:pt x="764759" y="270755"/>
                      <a:pt x="952522" y="566288"/>
                    </a:cubicBezTo>
                    <a:lnTo>
                      <a:pt x="416548" y="906813"/>
                    </a:lnTo>
                    <a:cubicBezTo>
                      <a:pt x="322666" y="759046"/>
                      <a:pt x="171944" y="656594"/>
                      <a:pt x="0" y="623669"/>
                    </a:cubicBezTo>
                    <a:close/>
                  </a:path>
                </a:pathLst>
              </a:custGeom>
              <a:solidFill>
                <a:srgbClr val="FB5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1316440" y="536227"/>
                <a:ext cx="1297610" cy="2000372"/>
              </a:xfrm>
              <a:custGeom>
                <a:avLst/>
                <a:gdLst/>
                <a:ahLst/>
                <a:cxnLst/>
                <a:rect l="l" t="t" r="r" b="b"/>
                <a:pathLst>
                  <a:path w="1297610" h="2000372" extrusionOk="0">
                    <a:moveTo>
                      <a:pt x="990130" y="0"/>
                    </a:moveTo>
                    <a:cubicBezTo>
                      <a:pt x="1254800" y="373889"/>
                      <a:pt x="1297610" y="861336"/>
                      <a:pt x="1102162" y="1275634"/>
                    </a:cubicBezTo>
                    <a:cubicBezTo>
                      <a:pt x="906714" y="1689932"/>
                      <a:pt x="503300" y="1966870"/>
                      <a:pt x="46441" y="2000372"/>
                    </a:cubicBezTo>
                    <a:lnTo>
                      <a:pt x="0" y="1367073"/>
                    </a:lnTo>
                    <a:cubicBezTo>
                      <a:pt x="228430" y="1350322"/>
                      <a:pt x="430137" y="1211853"/>
                      <a:pt x="527861" y="1004704"/>
                    </a:cubicBezTo>
                    <a:cubicBezTo>
                      <a:pt x="625585" y="797555"/>
                      <a:pt x="604180" y="553831"/>
                      <a:pt x="471845" y="366887"/>
                    </a:cubicBezTo>
                    <a:close/>
                  </a:path>
                </a:pathLst>
              </a:custGeom>
              <a:solidFill>
                <a:srgbClr val="FF8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4210" y="0"/>
                <a:ext cx="1500278" cy="2588426"/>
              </a:xfrm>
              <a:custGeom>
                <a:avLst/>
                <a:gdLst/>
                <a:ahLst/>
                <a:cxnLst/>
                <a:rect l="l" t="t" r="r" b="b"/>
                <a:pathLst>
                  <a:path w="1500278" h="2588426" extrusionOk="0">
                    <a:moveTo>
                      <a:pt x="1500278" y="2530374"/>
                    </a:moveTo>
                    <a:cubicBezTo>
                      <a:pt x="1031462" y="2588426"/>
                      <a:pt x="569164" y="2381469"/>
                      <a:pt x="300185" y="1993127"/>
                    </a:cubicBezTo>
                    <a:cubicBezTo>
                      <a:pt x="31207" y="1604785"/>
                      <a:pt x="0" y="1099240"/>
                      <a:pt x="219176" y="680765"/>
                    </a:cubicBezTo>
                    <a:cubicBezTo>
                      <a:pt x="438351" y="262290"/>
                      <a:pt x="871686" y="47"/>
                      <a:pt x="1344083" y="0"/>
                    </a:cubicBezTo>
                    <a:lnTo>
                      <a:pt x="1344147" y="635000"/>
                    </a:lnTo>
                    <a:cubicBezTo>
                      <a:pt x="1107948" y="635024"/>
                      <a:pt x="891281" y="766145"/>
                      <a:pt x="781694" y="975383"/>
                    </a:cubicBezTo>
                    <a:cubicBezTo>
                      <a:pt x="672106" y="1184620"/>
                      <a:pt x="687709" y="1437392"/>
                      <a:pt x="822198" y="1631563"/>
                    </a:cubicBezTo>
                    <a:cubicBezTo>
                      <a:pt x="956688" y="1825734"/>
                      <a:pt x="1187836" y="1929213"/>
                      <a:pt x="1422244" y="1900187"/>
                    </a:cubicBezTo>
                    <a:close/>
                  </a:path>
                </a:pathLst>
              </a:custGeom>
              <a:solidFill>
                <a:srgbClr val="FFB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1" name="Google Shape;261;p14"/>
          <p:cNvGrpSpPr/>
          <p:nvPr/>
        </p:nvGrpSpPr>
        <p:grpSpPr>
          <a:xfrm>
            <a:off x="-1526250" y="9170253"/>
            <a:ext cx="5765006" cy="3557241"/>
            <a:chOff x="0" y="-38100"/>
            <a:chExt cx="1049690" cy="647700"/>
          </a:xfrm>
        </p:grpSpPr>
        <p:sp>
          <p:nvSpPr>
            <p:cNvPr id="262" name="Google Shape;262;p14"/>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263" name="Google Shape;263;p14"/>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4"/>
          <p:cNvGrpSpPr/>
          <p:nvPr/>
        </p:nvGrpSpPr>
        <p:grpSpPr>
          <a:xfrm rot="10800000">
            <a:off x="9343266" y="-9281176"/>
            <a:ext cx="12962982" cy="12242839"/>
            <a:chOff x="0" y="-38100"/>
            <a:chExt cx="685800" cy="647700"/>
          </a:xfrm>
        </p:grpSpPr>
        <p:sp>
          <p:nvSpPr>
            <p:cNvPr id="265" name="Google Shape;265;p14"/>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solidFill>
            <a:ln>
              <a:noFill/>
            </a:ln>
          </p:spPr>
        </p:sp>
        <p:sp>
          <p:nvSpPr>
            <p:cNvPr id="266" name="Google Shape;266;p14"/>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7" name="Google Shape;267;p14"/>
          <p:cNvSpPr txBox="1"/>
          <p:nvPr/>
        </p:nvSpPr>
        <p:spPr>
          <a:xfrm>
            <a:off x="629567" y="798996"/>
            <a:ext cx="10015819" cy="564514"/>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399" b="0" i="0" u="none" strike="noStrike" cap="none">
                <a:solidFill>
                  <a:srgbClr val="2A2E3A"/>
                </a:solidFill>
                <a:latin typeface="Arial"/>
                <a:ea typeface="Arial"/>
                <a:cs typeface="Arial"/>
                <a:sym typeface="Arial"/>
              </a:rPr>
              <a:t>Industry Distribution in Job Market</a:t>
            </a:r>
            <a:endParaRPr/>
          </a:p>
        </p:txBody>
      </p:sp>
      <p:sp>
        <p:nvSpPr>
          <p:cNvPr id="268" name="Google Shape;268;p14"/>
          <p:cNvSpPr txBox="1"/>
          <p:nvPr/>
        </p:nvSpPr>
        <p:spPr>
          <a:xfrm>
            <a:off x="629566" y="2174822"/>
            <a:ext cx="6959975" cy="6421117"/>
          </a:xfrm>
          <a:prstGeom prst="rect">
            <a:avLst/>
          </a:prstGeom>
          <a:noFill/>
          <a:ln>
            <a:noFill/>
          </a:ln>
        </p:spPr>
        <p:txBody>
          <a:bodyPr spcFirstLastPara="1" wrap="square" lIns="0" tIns="0" rIns="0" bIns="0" anchor="t" anchorCtr="0">
            <a:spAutoFit/>
          </a:bodyPr>
          <a:lstStyle/>
          <a:p>
            <a:pPr marL="561373" marR="0" lvl="1" indent="-280685" algn="just" rtl="0">
              <a:lnSpc>
                <a:spcPct val="140000"/>
              </a:lnSpc>
              <a:spcBef>
                <a:spcPts val="0"/>
              </a:spcBef>
              <a:spcAft>
                <a:spcPts val="0"/>
              </a:spcAft>
              <a:buClr>
                <a:srgbClr val="2A2E3A"/>
              </a:buClr>
              <a:buSzPts val="2600"/>
              <a:buFont typeface="Arial"/>
              <a:buChar char="•"/>
            </a:pPr>
            <a:r>
              <a:rPr lang="en-US" sz="2600" b="0" i="0" u="none" strike="noStrike" cap="none">
                <a:solidFill>
                  <a:srgbClr val="2A2E3A"/>
                </a:solidFill>
                <a:latin typeface="Arial"/>
                <a:ea typeface="Arial"/>
                <a:cs typeface="Arial"/>
                <a:sym typeface="Arial"/>
              </a:rPr>
              <a:t>The majority of job openings in this job market snapshot are in startup companies, with 52% of the total job vacancies. This suggests that there may be more opportunities available for individuals interested in working in a startup environment.</a:t>
            </a:r>
            <a:endParaRPr/>
          </a:p>
          <a:p>
            <a:pPr marL="561373" marR="0" lvl="1" indent="-280685" algn="just" rtl="0">
              <a:lnSpc>
                <a:spcPct val="140000"/>
              </a:lnSpc>
              <a:spcBef>
                <a:spcPts val="0"/>
              </a:spcBef>
              <a:spcAft>
                <a:spcPts val="0"/>
              </a:spcAft>
              <a:buClr>
                <a:srgbClr val="2A2E3A"/>
              </a:buClr>
              <a:buSzPts val="2600"/>
              <a:buFont typeface="Arial"/>
              <a:buChar char="•"/>
            </a:pPr>
            <a:r>
              <a:rPr lang="en-US" sz="2600" b="0" i="0" u="none" strike="noStrike" cap="none">
                <a:solidFill>
                  <a:srgbClr val="2A2E3A"/>
                </a:solidFill>
                <a:latin typeface="Arial"/>
                <a:ea typeface="Arial"/>
                <a:cs typeface="Arial"/>
                <a:sym typeface="Arial"/>
              </a:rPr>
              <a:t>The recent job vacancies make up the second-highest percentage at 32.8%. This could indicate that companies are focused on hiring individuals with more recent experience and skills that are relevant to the current industry trends.</a:t>
            </a:r>
            <a:endParaRPr/>
          </a:p>
          <a:p>
            <a:pPr marL="0" marR="0" lvl="0" indent="0" algn="just" rtl="0">
              <a:lnSpc>
                <a:spcPct val="140000"/>
              </a:lnSpc>
              <a:spcBef>
                <a:spcPts val="0"/>
              </a:spcBef>
              <a:spcAft>
                <a:spcPts val="0"/>
              </a:spcAft>
              <a:buNone/>
            </a:pPr>
            <a:endParaRPr sz="2600" b="0" i="0" u="none" strike="noStrike" cap="none">
              <a:solidFill>
                <a:srgbClr val="2A2E3A"/>
              </a:solidFill>
              <a:latin typeface="Arial"/>
              <a:ea typeface="Arial"/>
              <a:cs typeface="Arial"/>
              <a:sym typeface="Arial"/>
            </a:endParaRPr>
          </a:p>
        </p:txBody>
      </p:sp>
      <p:sp>
        <p:nvSpPr>
          <p:cNvPr id="269" name="Google Shape;269;p14"/>
          <p:cNvSpPr txBox="1"/>
          <p:nvPr/>
        </p:nvSpPr>
        <p:spPr>
          <a:xfrm>
            <a:off x="8568269" y="2347215"/>
            <a:ext cx="269895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Early : 1841 – 1950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Mid :  1951 – 1999</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Recent : 2000 – 2014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Start-up : 2015 – 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74" name="Google Shape;274;p15"/>
          <p:cNvGrpSpPr/>
          <p:nvPr/>
        </p:nvGrpSpPr>
        <p:grpSpPr>
          <a:xfrm>
            <a:off x="-1704529" y="9194843"/>
            <a:ext cx="5765006" cy="3557241"/>
            <a:chOff x="0" y="-38100"/>
            <a:chExt cx="1049690" cy="647700"/>
          </a:xfrm>
        </p:grpSpPr>
        <p:sp>
          <p:nvSpPr>
            <p:cNvPr id="275" name="Google Shape;275;p15"/>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276" name="Google Shape;276;p15"/>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a:solidFill>
                  <a:schemeClr val="dk1"/>
                </a:solidFill>
                <a:latin typeface="Calibri"/>
                <a:ea typeface="Calibri"/>
                <a:cs typeface="Calibri"/>
                <a:sym typeface="Calibri"/>
              </a:endParaRPr>
            </a:p>
          </p:txBody>
        </p:sp>
      </p:grpSp>
      <p:sp>
        <p:nvSpPr>
          <p:cNvPr id="277" name="Google Shape;277;p15"/>
          <p:cNvSpPr txBox="1"/>
          <p:nvPr/>
        </p:nvSpPr>
        <p:spPr>
          <a:xfrm>
            <a:off x="315940" y="395606"/>
            <a:ext cx="11620195" cy="117295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399">
                <a:solidFill>
                  <a:srgbClr val="2A2E3A"/>
                </a:solidFill>
                <a:latin typeface="Arial"/>
                <a:ea typeface="Arial"/>
                <a:cs typeface="Arial"/>
                <a:sym typeface="Arial"/>
              </a:rPr>
              <a:t>Location-wise Demand for Frontend Engineers and Data Analysts</a:t>
            </a:r>
            <a:endParaRPr/>
          </a:p>
        </p:txBody>
      </p:sp>
      <p:graphicFrame>
        <p:nvGraphicFramePr>
          <p:cNvPr id="278" name="Google Shape;278;p15"/>
          <p:cNvGraphicFramePr/>
          <p:nvPr/>
        </p:nvGraphicFramePr>
        <p:xfrm>
          <a:off x="315941" y="2981875"/>
          <a:ext cx="9769825" cy="3852975"/>
        </p:xfrm>
        <a:graphic>
          <a:graphicData uri="http://schemas.openxmlformats.org/drawingml/2006/table">
            <a:tbl>
              <a:tblPr>
                <a:noFill/>
                <a:tableStyleId>{8E3711A4-E29A-4652-987A-A1E2DE67EA80}</a:tableStyleId>
              </a:tblPr>
              <a:tblGrid>
                <a:gridCol w="3314775">
                  <a:extLst>
                    <a:ext uri="{9D8B030D-6E8A-4147-A177-3AD203B41FA5}">
                      <a16:colId xmlns:a16="http://schemas.microsoft.com/office/drawing/2014/main" val="20000"/>
                    </a:ext>
                  </a:extLst>
                </a:gridCol>
                <a:gridCol w="3314775">
                  <a:extLst>
                    <a:ext uri="{9D8B030D-6E8A-4147-A177-3AD203B41FA5}">
                      <a16:colId xmlns:a16="http://schemas.microsoft.com/office/drawing/2014/main" val="20001"/>
                    </a:ext>
                  </a:extLst>
                </a:gridCol>
                <a:gridCol w="3140275">
                  <a:extLst>
                    <a:ext uri="{9D8B030D-6E8A-4147-A177-3AD203B41FA5}">
                      <a16:colId xmlns:a16="http://schemas.microsoft.com/office/drawing/2014/main" val="20002"/>
                    </a:ext>
                  </a:extLst>
                </a:gridCol>
              </a:tblGrid>
              <a:tr h="802450">
                <a:tc>
                  <a:txBody>
                    <a:bodyPr/>
                    <a:lstStyle/>
                    <a:p>
                      <a:pPr marL="0" marR="0" lvl="0" indent="0" algn="ctr" rtl="0">
                        <a:lnSpc>
                          <a:spcPct val="118950"/>
                        </a:lnSpc>
                        <a:spcBef>
                          <a:spcPts val="0"/>
                        </a:spcBef>
                        <a:spcAft>
                          <a:spcPts val="0"/>
                        </a:spcAft>
                        <a:buNone/>
                      </a:pPr>
                      <a:r>
                        <a:rPr lang="en-US" sz="2000" u="none" strike="noStrike" cap="none">
                          <a:solidFill>
                            <a:srgbClr val="2A2E3A"/>
                          </a:solidFill>
                          <a:latin typeface="Arial"/>
                          <a:ea typeface="Arial"/>
                          <a:cs typeface="Arial"/>
                          <a:sym typeface="Arial"/>
                        </a:rPr>
                        <a:t>Location</a:t>
                      </a:r>
                      <a:endParaRPr sz="2000" u="none" strike="noStrike" cap="none"/>
                    </a:p>
                  </a:txBody>
                  <a:tcPr marL="190500" marR="190500" marT="190500" marB="190500" anchor="ctr">
                    <a:lnL w="19050"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19050"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E4E4E4"/>
                    </a:solidFill>
                  </a:tcPr>
                </a:tc>
                <a:tc>
                  <a:txBody>
                    <a:bodyPr/>
                    <a:lstStyle/>
                    <a:p>
                      <a:pPr marL="0" marR="0" lvl="0" indent="0" algn="ctr" rtl="0">
                        <a:lnSpc>
                          <a:spcPct val="139950"/>
                        </a:lnSpc>
                        <a:spcBef>
                          <a:spcPts val="0"/>
                        </a:spcBef>
                        <a:spcAft>
                          <a:spcPts val="0"/>
                        </a:spcAft>
                        <a:buNone/>
                      </a:pPr>
                      <a:r>
                        <a:rPr lang="en-US" sz="2000" u="none" strike="noStrike" cap="none">
                          <a:solidFill>
                            <a:srgbClr val="FFFFFF"/>
                          </a:solidFill>
                          <a:latin typeface="Arial"/>
                          <a:ea typeface="Arial"/>
                          <a:cs typeface="Arial"/>
                          <a:sym typeface="Arial"/>
                        </a:rPr>
                        <a:t>Frontend Engineer</a:t>
                      </a:r>
                      <a:endParaRPr sz="1100" u="none" strike="noStrike" cap="none"/>
                    </a:p>
                  </a:txBody>
                  <a:tcPr marL="190500" marR="190500" marT="190500" marB="19050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19050"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E8223B"/>
                    </a:solidFill>
                  </a:tcPr>
                </a:tc>
                <a:tc>
                  <a:txBody>
                    <a:bodyPr/>
                    <a:lstStyle/>
                    <a:p>
                      <a:pPr marL="0" marR="0" lvl="0" indent="0" algn="ctr" rtl="0">
                        <a:lnSpc>
                          <a:spcPct val="139950"/>
                        </a:lnSpc>
                        <a:spcBef>
                          <a:spcPts val="0"/>
                        </a:spcBef>
                        <a:spcAft>
                          <a:spcPts val="0"/>
                        </a:spcAft>
                        <a:buNone/>
                      </a:pPr>
                      <a:r>
                        <a:rPr lang="en-US" sz="2000" u="none" strike="noStrike" cap="none">
                          <a:solidFill>
                            <a:srgbClr val="FFFFFF"/>
                          </a:solidFill>
                          <a:latin typeface="Arial"/>
                          <a:ea typeface="Arial"/>
                          <a:cs typeface="Arial"/>
                          <a:sym typeface="Arial"/>
                        </a:rPr>
                        <a:t>Data Analyst </a:t>
                      </a:r>
                      <a:endParaRPr sz="1100" u="none" strike="noStrike" cap="none"/>
                    </a:p>
                  </a:txBody>
                  <a:tcPr marL="190500" marR="190500" marT="190500" marB="19050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19050"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E8223B"/>
                    </a:solidFill>
                  </a:tcPr>
                </a:tc>
                <a:extLst>
                  <a:ext uri="{0D108BD9-81ED-4DB2-BD59-A6C34878D82A}">
                    <a16:rowId xmlns:a16="http://schemas.microsoft.com/office/drawing/2014/main" val="10000"/>
                  </a:ext>
                </a:extLst>
              </a:tr>
              <a:tr h="764025">
                <a:tc>
                  <a:txBody>
                    <a:bodyPr/>
                    <a:lstStyle/>
                    <a:p>
                      <a:pPr marL="0" marR="0" lvl="0" indent="0" algn="ctr" rtl="0">
                        <a:lnSpc>
                          <a:spcPct val="125950"/>
                        </a:lnSpc>
                        <a:spcBef>
                          <a:spcPts val="0"/>
                        </a:spcBef>
                        <a:spcAft>
                          <a:spcPts val="0"/>
                        </a:spcAft>
                        <a:buNone/>
                      </a:pPr>
                      <a:r>
                        <a:rPr lang="en-US" sz="2000" u="none" strike="noStrike" cap="none">
                          <a:solidFill>
                            <a:srgbClr val="2A2E3A"/>
                          </a:solidFill>
                          <a:latin typeface="Arial"/>
                          <a:ea typeface="Arial"/>
                          <a:cs typeface="Arial"/>
                          <a:sym typeface="Arial"/>
                        </a:rPr>
                        <a:t>Bangalore </a:t>
                      </a:r>
                      <a:endParaRPr sz="2000" u="none" strike="noStrike" cap="none"/>
                    </a:p>
                  </a:txBody>
                  <a:tcPr marL="190500" marR="190500" marT="190500" marB="190500" anchor="ctr">
                    <a:lnL w="19050"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E4E4E4"/>
                    </a:solidFill>
                  </a:tcPr>
                </a:tc>
                <a:tc>
                  <a:txBody>
                    <a:bodyPr/>
                    <a:lstStyle/>
                    <a:p>
                      <a:pPr marL="0" marR="0" lvl="0" indent="0" algn="ctr" rtl="0">
                        <a:spcBef>
                          <a:spcPts val="0"/>
                        </a:spcBef>
                        <a:spcAft>
                          <a:spcPts val="0"/>
                        </a:spcAft>
                        <a:buNone/>
                      </a:pPr>
                      <a:r>
                        <a:rPr lang="en-US" sz="2000" b="0" i="0" u="none" strike="noStrike" cap="none">
                          <a:solidFill>
                            <a:srgbClr val="000000"/>
                          </a:solidFill>
                          <a:latin typeface="Arial"/>
                          <a:ea typeface="Arial"/>
                          <a:cs typeface="Arial"/>
                          <a:sym typeface="Arial"/>
                        </a:rPr>
                        <a:t>8</a:t>
                      </a:r>
                      <a:endParaRPr/>
                    </a:p>
                  </a:txBody>
                  <a:tcPr marL="7625" marR="7625" marT="7625" marB="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FFFFFF"/>
                    </a:solidFill>
                  </a:tcPr>
                </a:tc>
                <a:tc>
                  <a:txBody>
                    <a:bodyPr/>
                    <a:lstStyle/>
                    <a:p>
                      <a:pPr marL="0" marR="0" lvl="0" indent="0" algn="ctr" rtl="0">
                        <a:lnSpc>
                          <a:spcPct val="104999"/>
                        </a:lnSpc>
                        <a:spcBef>
                          <a:spcPts val="0"/>
                        </a:spcBef>
                        <a:spcAft>
                          <a:spcPts val="0"/>
                        </a:spcAft>
                        <a:buNone/>
                      </a:pPr>
                      <a:r>
                        <a:rPr lang="en-US" sz="2000" u="none" strike="noStrike" cap="none">
                          <a:solidFill>
                            <a:srgbClr val="2A2E3A"/>
                          </a:solidFill>
                          <a:latin typeface="Arial"/>
                          <a:ea typeface="Arial"/>
                          <a:cs typeface="Arial"/>
                          <a:sym typeface="Arial"/>
                        </a:rPr>
                        <a:t>17</a:t>
                      </a:r>
                      <a:endParaRPr sz="1600" u="none" strike="noStrike" cap="none"/>
                    </a:p>
                  </a:txBody>
                  <a:tcPr marL="190500" marR="190500" marT="190500" marB="19050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764025">
                <a:tc>
                  <a:txBody>
                    <a:bodyPr/>
                    <a:lstStyle/>
                    <a:p>
                      <a:pPr marL="0" marR="0" lvl="0" indent="0" algn="ctr" rtl="0">
                        <a:lnSpc>
                          <a:spcPct val="125950"/>
                        </a:lnSpc>
                        <a:spcBef>
                          <a:spcPts val="0"/>
                        </a:spcBef>
                        <a:spcAft>
                          <a:spcPts val="0"/>
                        </a:spcAft>
                        <a:buNone/>
                      </a:pPr>
                      <a:r>
                        <a:rPr lang="en-US" sz="2000" u="none" strike="noStrike" cap="none">
                          <a:solidFill>
                            <a:srgbClr val="2A2E3A"/>
                          </a:solidFill>
                          <a:latin typeface="Arial"/>
                          <a:ea typeface="Arial"/>
                          <a:cs typeface="Arial"/>
                          <a:sym typeface="Arial"/>
                        </a:rPr>
                        <a:t>Hyderabad</a:t>
                      </a:r>
                      <a:endParaRPr sz="2000" u="none" strike="noStrike" cap="none"/>
                    </a:p>
                  </a:txBody>
                  <a:tcPr marL="190500" marR="190500" marT="190500" marB="190500" anchor="ctr">
                    <a:lnL w="19050"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E4E4E4"/>
                    </a:solidFill>
                  </a:tcPr>
                </a:tc>
                <a:tc>
                  <a:txBody>
                    <a:bodyPr/>
                    <a:lstStyle/>
                    <a:p>
                      <a:pPr marL="0" marR="0" lvl="0" indent="0" algn="ctr" rtl="0">
                        <a:spcBef>
                          <a:spcPts val="0"/>
                        </a:spcBef>
                        <a:spcAft>
                          <a:spcPts val="0"/>
                        </a:spcAft>
                        <a:buNone/>
                      </a:pPr>
                      <a:r>
                        <a:rPr lang="en-US" sz="2000" b="0" i="0" u="none" strike="noStrike" cap="none">
                          <a:solidFill>
                            <a:srgbClr val="000000"/>
                          </a:solidFill>
                          <a:latin typeface="Arial"/>
                          <a:ea typeface="Arial"/>
                          <a:cs typeface="Arial"/>
                          <a:sym typeface="Arial"/>
                        </a:rPr>
                        <a:t>2</a:t>
                      </a:r>
                      <a:endParaRPr sz="2000" b="0" i="0" u="none" strike="noStrike" cap="none">
                        <a:solidFill>
                          <a:srgbClr val="000000"/>
                        </a:solidFill>
                        <a:latin typeface="Arial"/>
                        <a:ea typeface="Arial"/>
                        <a:cs typeface="Arial"/>
                        <a:sym typeface="Arial"/>
                      </a:endParaRPr>
                    </a:p>
                  </a:txBody>
                  <a:tcPr marL="7625" marR="7625" marT="7625" marB="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FFFFFF"/>
                    </a:solidFill>
                  </a:tcPr>
                </a:tc>
                <a:tc>
                  <a:txBody>
                    <a:bodyPr/>
                    <a:lstStyle/>
                    <a:p>
                      <a:pPr marL="0" marR="0" lvl="0" indent="0" algn="ctr" rtl="0">
                        <a:lnSpc>
                          <a:spcPct val="104999"/>
                        </a:lnSpc>
                        <a:spcBef>
                          <a:spcPts val="0"/>
                        </a:spcBef>
                        <a:spcAft>
                          <a:spcPts val="0"/>
                        </a:spcAft>
                        <a:buNone/>
                      </a:pPr>
                      <a:r>
                        <a:rPr lang="en-US" sz="2000" u="none" strike="noStrike" cap="none">
                          <a:solidFill>
                            <a:srgbClr val="2A2E3A"/>
                          </a:solidFill>
                          <a:latin typeface="Arial"/>
                          <a:ea typeface="Arial"/>
                          <a:cs typeface="Arial"/>
                          <a:sym typeface="Arial"/>
                        </a:rPr>
                        <a:t>4</a:t>
                      </a:r>
                      <a:endParaRPr sz="1600" u="none" strike="noStrike" cap="none"/>
                    </a:p>
                  </a:txBody>
                  <a:tcPr marL="190500" marR="190500" marT="190500" marB="19050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758450">
                <a:tc>
                  <a:txBody>
                    <a:bodyPr/>
                    <a:lstStyle/>
                    <a:p>
                      <a:pPr marL="0" marR="0" lvl="0" indent="0" algn="ctr" rtl="0">
                        <a:lnSpc>
                          <a:spcPct val="125950"/>
                        </a:lnSpc>
                        <a:spcBef>
                          <a:spcPts val="0"/>
                        </a:spcBef>
                        <a:spcAft>
                          <a:spcPts val="0"/>
                        </a:spcAft>
                        <a:buNone/>
                      </a:pPr>
                      <a:r>
                        <a:rPr lang="en-US" sz="2000" u="none" strike="noStrike" cap="none">
                          <a:solidFill>
                            <a:srgbClr val="2A2E3A"/>
                          </a:solidFill>
                          <a:latin typeface="Arial"/>
                          <a:ea typeface="Arial"/>
                          <a:cs typeface="Arial"/>
                          <a:sym typeface="Arial"/>
                        </a:rPr>
                        <a:t>Pune</a:t>
                      </a:r>
                      <a:endParaRPr/>
                    </a:p>
                  </a:txBody>
                  <a:tcPr marL="190500" marR="190500" marT="190500" marB="190500" anchor="ctr">
                    <a:lnL w="19050"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E4E4E4"/>
                    </a:solidFill>
                  </a:tcPr>
                </a:tc>
                <a:tc>
                  <a:txBody>
                    <a:bodyPr/>
                    <a:lstStyle/>
                    <a:p>
                      <a:pPr marL="0" marR="0" lvl="0" indent="0" algn="ctr" rtl="0">
                        <a:spcBef>
                          <a:spcPts val="0"/>
                        </a:spcBef>
                        <a:spcAft>
                          <a:spcPts val="0"/>
                        </a:spcAft>
                        <a:buNone/>
                      </a:pPr>
                      <a:r>
                        <a:rPr lang="en-US" sz="2000" b="0" i="0" u="none" strike="noStrike" cap="none">
                          <a:solidFill>
                            <a:srgbClr val="000000"/>
                          </a:solidFill>
                          <a:latin typeface="Arial"/>
                          <a:ea typeface="Arial"/>
                          <a:cs typeface="Arial"/>
                          <a:sym typeface="Arial"/>
                        </a:rPr>
                        <a:t>1</a:t>
                      </a:r>
                      <a:endParaRPr sz="2000" b="0" i="0" u="none" strike="noStrike" cap="none">
                        <a:solidFill>
                          <a:srgbClr val="000000"/>
                        </a:solidFill>
                        <a:latin typeface="Arial"/>
                        <a:ea typeface="Arial"/>
                        <a:cs typeface="Arial"/>
                        <a:sym typeface="Arial"/>
                      </a:endParaRPr>
                    </a:p>
                  </a:txBody>
                  <a:tcPr marL="7625" marR="7625" marT="7625" marB="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FFFFFF"/>
                    </a:solidFill>
                  </a:tcPr>
                </a:tc>
                <a:tc>
                  <a:txBody>
                    <a:bodyPr/>
                    <a:lstStyle/>
                    <a:p>
                      <a:pPr marL="0" marR="0" lvl="0" indent="0" algn="ctr" rtl="0">
                        <a:lnSpc>
                          <a:spcPct val="104999"/>
                        </a:lnSpc>
                        <a:spcBef>
                          <a:spcPts val="0"/>
                        </a:spcBef>
                        <a:spcAft>
                          <a:spcPts val="0"/>
                        </a:spcAft>
                        <a:buNone/>
                      </a:pPr>
                      <a:r>
                        <a:rPr lang="en-US" sz="2000" u="none" strike="noStrike" cap="none">
                          <a:solidFill>
                            <a:srgbClr val="2A2E3A"/>
                          </a:solidFill>
                          <a:latin typeface="Arial"/>
                          <a:ea typeface="Arial"/>
                          <a:cs typeface="Arial"/>
                          <a:sym typeface="Arial"/>
                        </a:rPr>
                        <a:t>2</a:t>
                      </a:r>
                      <a:endParaRPr sz="1600" u="none" strike="noStrike" cap="none"/>
                    </a:p>
                  </a:txBody>
                  <a:tcPr marL="190500" marR="190500" marT="190500" marB="19050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764025">
                <a:tc>
                  <a:txBody>
                    <a:bodyPr/>
                    <a:lstStyle/>
                    <a:p>
                      <a:pPr marL="0" marR="0" lvl="0" indent="0" algn="ctr" rtl="0">
                        <a:lnSpc>
                          <a:spcPct val="125950"/>
                        </a:lnSpc>
                        <a:spcBef>
                          <a:spcPts val="0"/>
                        </a:spcBef>
                        <a:spcAft>
                          <a:spcPts val="0"/>
                        </a:spcAft>
                        <a:buNone/>
                      </a:pPr>
                      <a:r>
                        <a:rPr lang="en-US" sz="2000" u="none" strike="noStrike" cap="none">
                          <a:solidFill>
                            <a:srgbClr val="2A2E3A"/>
                          </a:solidFill>
                          <a:latin typeface="Arial"/>
                          <a:ea typeface="Arial"/>
                          <a:cs typeface="Arial"/>
                          <a:sym typeface="Arial"/>
                        </a:rPr>
                        <a:t>Total</a:t>
                      </a:r>
                      <a:endParaRPr sz="2000" u="none" strike="noStrike" cap="none"/>
                    </a:p>
                  </a:txBody>
                  <a:tcPr marL="190500" marR="190500" marT="190500" marB="190500" anchor="ctr">
                    <a:lnL w="19050"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19050" cap="flat" cmpd="sng">
                      <a:solidFill>
                        <a:srgbClr val="2A2E3A"/>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2000" b="0" i="0" u="none" strike="noStrike" cap="none">
                          <a:solidFill>
                            <a:srgbClr val="000000"/>
                          </a:solidFill>
                          <a:latin typeface="Arial"/>
                          <a:ea typeface="Arial"/>
                          <a:cs typeface="Arial"/>
                          <a:sym typeface="Arial"/>
                        </a:rPr>
                        <a:t>11</a:t>
                      </a:r>
                      <a:endParaRPr/>
                    </a:p>
                  </a:txBody>
                  <a:tcPr marL="7625" marR="7625" marT="7625" marB="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19050" cap="flat" cmpd="sng">
                      <a:solidFill>
                        <a:srgbClr val="2A2E3A"/>
                      </a:solidFill>
                      <a:prstDash val="solid"/>
                      <a:round/>
                      <a:headEnd type="none" w="sm" len="sm"/>
                      <a:tailEnd type="none" w="sm" len="sm"/>
                    </a:lnB>
                    <a:solidFill>
                      <a:srgbClr val="D8D8D8"/>
                    </a:solidFill>
                  </a:tcPr>
                </a:tc>
                <a:tc>
                  <a:txBody>
                    <a:bodyPr/>
                    <a:lstStyle/>
                    <a:p>
                      <a:pPr marL="0" marR="0" lvl="0" indent="0" algn="ctr" rtl="0">
                        <a:lnSpc>
                          <a:spcPct val="104999"/>
                        </a:lnSpc>
                        <a:spcBef>
                          <a:spcPts val="0"/>
                        </a:spcBef>
                        <a:spcAft>
                          <a:spcPts val="0"/>
                        </a:spcAft>
                        <a:buNone/>
                      </a:pPr>
                      <a:r>
                        <a:rPr lang="en-US" sz="2000" u="none" strike="noStrike" cap="none">
                          <a:solidFill>
                            <a:srgbClr val="2A2E3A"/>
                          </a:solidFill>
                          <a:latin typeface="Arial"/>
                          <a:ea typeface="Arial"/>
                          <a:cs typeface="Arial"/>
                          <a:sym typeface="Arial"/>
                        </a:rPr>
                        <a:t>23</a:t>
                      </a:r>
                      <a:endParaRPr sz="1600" u="none" strike="noStrike" cap="none"/>
                    </a:p>
                  </a:txBody>
                  <a:tcPr marL="190500" marR="190500" marT="190500" marB="190500" anchor="ctr">
                    <a:lnL w="9525" cap="flat" cmpd="sng">
                      <a:solidFill>
                        <a:srgbClr val="2A2E3A"/>
                      </a:solidFill>
                      <a:prstDash val="solid"/>
                      <a:round/>
                      <a:headEnd type="none" w="sm" len="sm"/>
                      <a:tailEnd type="none" w="sm" len="sm"/>
                    </a:lnL>
                    <a:lnR w="9525" cap="flat" cmpd="sng">
                      <a:solidFill>
                        <a:srgbClr val="2A2E3A"/>
                      </a:solidFill>
                      <a:prstDash val="solid"/>
                      <a:round/>
                      <a:headEnd type="none" w="sm" len="sm"/>
                      <a:tailEnd type="none" w="sm" len="sm"/>
                    </a:lnR>
                    <a:lnT w="9525" cap="flat" cmpd="sng">
                      <a:solidFill>
                        <a:srgbClr val="2A2E3A"/>
                      </a:solidFill>
                      <a:prstDash val="solid"/>
                      <a:round/>
                      <a:headEnd type="none" w="sm" len="sm"/>
                      <a:tailEnd type="none" w="sm" len="sm"/>
                    </a:lnT>
                    <a:lnB w="19050" cap="flat" cmpd="sng">
                      <a:solidFill>
                        <a:srgbClr val="2A2E3A"/>
                      </a:solidFill>
                      <a:prstDash val="solid"/>
                      <a:round/>
                      <a:headEnd type="none" w="sm" len="sm"/>
                      <a:tailEnd type="none" w="sm" len="sm"/>
                    </a:lnB>
                    <a:solidFill>
                      <a:srgbClr val="D8D8D8"/>
                    </a:solidFill>
                  </a:tcPr>
                </a:tc>
                <a:extLst>
                  <a:ext uri="{0D108BD9-81ED-4DB2-BD59-A6C34878D82A}">
                    <a16:rowId xmlns:a16="http://schemas.microsoft.com/office/drawing/2014/main" val="10004"/>
                  </a:ext>
                </a:extLst>
              </a:tr>
            </a:tbl>
          </a:graphicData>
        </a:graphic>
      </p:graphicFrame>
      <p:sp>
        <p:nvSpPr>
          <p:cNvPr id="279" name="Google Shape;279;p15"/>
          <p:cNvSpPr txBox="1"/>
          <p:nvPr/>
        </p:nvSpPr>
        <p:spPr>
          <a:xfrm>
            <a:off x="10363200" y="2241498"/>
            <a:ext cx="7315867" cy="6597704"/>
          </a:xfrm>
          <a:prstGeom prst="rect">
            <a:avLst/>
          </a:prstGeom>
          <a:noFill/>
          <a:ln>
            <a:noFill/>
          </a:ln>
        </p:spPr>
        <p:txBody>
          <a:bodyPr spcFirstLastPara="1" wrap="square" lIns="0" tIns="0" rIns="0" bIns="0" anchor="t" anchorCtr="0">
            <a:spAutoFit/>
          </a:bodyPr>
          <a:lstStyle/>
          <a:p>
            <a:pPr marL="562937" marR="0" lvl="1" indent="-281469" algn="just" rtl="0">
              <a:lnSpc>
                <a:spcPct val="140046"/>
              </a:lnSpc>
              <a:spcBef>
                <a:spcPts val="0"/>
              </a:spcBef>
              <a:spcAft>
                <a:spcPts val="0"/>
              </a:spcAft>
              <a:buClr>
                <a:srgbClr val="2A2E3A"/>
              </a:buClr>
              <a:buSzPts val="2607"/>
              <a:buFont typeface="Arial"/>
              <a:buChar char="•"/>
            </a:pPr>
            <a:r>
              <a:rPr lang="en-US" sz="2607" b="0" i="0" u="none" strike="noStrike" cap="none">
                <a:solidFill>
                  <a:srgbClr val="2A2E3A"/>
                </a:solidFill>
                <a:latin typeface="Arial"/>
                <a:ea typeface="Arial"/>
                <a:cs typeface="Arial"/>
                <a:sym typeface="Arial"/>
              </a:rPr>
              <a:t>Bangalore has the highest job opportunities in both Frontend Engineering and Data Analyst roles, with a significant difference in the number of job openings between the two roles.</a:t>
            </a:r>
            <a:endParaRPr/>
          </a:p>
          <a:p>
            <a:pPr marL="0" marR="0" lvl="0" indent="0" algn="just" rtl="0">
              <a:lnSpc>
                <a:spcPct val="140046"/>
              </a:lnSpc>
              <a:spcBef>
                <a:spcPts val="0"/>
              </a:spcBef>
              <a:spcAft>
                <a:spcPts val="0"/>
              </a:spcAft>
              <a:buNone/>
            </a:pPr>
            <a:endParaRPr sz="2607">
              <a:solidFill>
                <a:srgbClr val="2A2E3A"/>
              </a:solidFill>
              <a:latin typeface="Arial"/>
              <a:ea typeface="Arial"/>
              <a:cs typeface="Arial"/>
              <a:sym typeface="Arial"/>
            </a:endParaRPr>
          </a:p>
          <a:p>
            <a:pPr marL="562937" marR="0" lvl="1" indent="-281469" algn="just" rtl="0">
              <a:lnSpc>
                <a:spcPct val="140046"/>
              </a:lnSpc>
              <a:spcBef>
                <a:spcPts val="0"/>
              </a:spcBef>
              <a:spcAft>
                <a:spcPts val="0"/>
              </a:spcAft>
              <a:buClr>
                <a:srgbClr val="2A2E3A"/>
              </a:buClr>
              <a:buSzPts val="2607"/>
              <a:buFont typeface="Arial"/>
              <a:buChar char="•"/>
            </a:pPr>
            <a:r>
              <a:rPr lang="en-US" sz="2607" b="0" i="0" u="none" strike="noStrike" cap="none">
                <a:solidFill>
                  <a:srgbClr val="2A2E3A"/>
                </a:solidFill>
                <a:latin typeface="Arial"/>
                <a:ea typeface="Arial"/>
                <a:cs typeface="Arial"/>
                <a:sym typeface="Arial"/>
              </a:rPr>
              <a:t>Hyderabad has a considerable number of Data Analyst jobs, compared to the Frontend Engineer.</a:t>
            </a:r>
            <a:endParaRPr/>
          </a:p>
          <a:p>
            <a:pPr marL="0" marR="0" lvl="0" indent="0" algn="just" rtl="0">
              <a:lnSpc>
                <a:spcPct val="140046"/>
              </a:lnSpc>
              <a:spcBef>
                <a:spcPts val="0"/>
              </a:spcBef>
              <a:spcAft>
                <a:spcPts val="0"/>
              </a:spcAft>
              <a:buNone/>
            </a:pPr>
            <a:endParaRPr sz="2607">
              <a:solidFill>
                <a:srgbClr val="2A2E3A"/>
              </a:solidFill>
              <a:latin typeface="Arial"/>
              <a:ea typeface="Arial"/>
              <a:cs typeface="Arial"/>
              <a:sym typeface="Arial"/>
            </a:endParaRPr>
          </a:p>
          <a:p>
            <a:pPr marL="562937" marR="0" lvl="1" indent="-281469" algn="just" rtl="0">
              <a:lnSpc>
                <a:spcPct val="140046"/>
              </a:lnSpc>
              <a:spcBef>
                <a:spcPts val="0"/>
              </a:spcBef>
              <a:spcAft>
                <a:spcPts val="0"/>
              </a:spcAft>
              <a:buClr>
                <a:srgbClr val="2A2E3A"/>
              </a:buClr>
              <a:buSzPts val="2607"/>
              <a:buFont typeface="Arial"/>
              <a:buChar char="•"/>
            </a:pPr>
            <a:r>
              <a:rPr lang="en-US" sz="2607" b="0" i="0" u="none" strike="noStrike" cap="none">
                <a:solidFill>
                  <a:srgbClr val="2A2E3A"/>
                </a:solidFill>
                <a:latin typeface="Arial"/>
                <a:ea typeface="Arial"/>
                <a:cs typeface="Arial"/>
                <a:sym typeface="Arial"/>
              </a:rPr>
              <a:t>The increasing demand for data analysis skills in the tech industry is evident from the significantly higher number of job vacancies for data analysts across multiple locations.</a:t>
            </a:r>
            <a:endParaRPr/>
          </a:p>
        </p:txBody>
      </p:sp>
      <p:grpSp>
        <p:nvGrpSpPr>
          <p:cNvPr id="280" name="Google Shape;280;p15"/>
          <p:cNvGrpSpPr/>
          <p:nvPr/>
        </p:nvGrpSpPr>
        <p:grpSpPr>
          <a:xfrm rot="10800000">
            <a:off x="9343266" y="-9281176"/>
            <a:ext cx="12962982" cy="12242839"/>
            <a:chOff x="0" y="-38100"/>
            <a:chExt cx="685800" cy="647700"/>
          </a:xfrm>
        </p:grpSpPr>
        <p:sp>
          <p:nvSpPr>
            <p:cNvPr id="281" name="Google Shape;281;p15"/>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solidFill>
            <a:ln>
              <a:noFill/>
            </a:ln>
          </p:spPr>
        </p:sp>
        <p:sp>
          <p:nvSpPr>
            <p:cNvPr id="282" name="Google Shape;282;p15"/>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D9E0"/>
        </a:solidFill>
        <a:effectLst/>
      </p:bgPr>
    </p:bg>
    <p:spTree>
      <p:nvGrpSpPr>
        <p:cNvPr id="1" name="Shape 286"/>
        <p:cNvGrpSpPr/>
        <p:nvPr/>
      </p:nvGrpSpPr>
      <p:grpSpPr>
        <a:xfrm>
          <a:off x="0" y="0"/>
          <a:ext cx="0" cy="0"/>
          <a:chOff x="0" y="0"/>
          <a:chExt cx="0" cy="0"/>
        </a:xfrm>
      </p:grpSpPr>
      <p:sp>
        <p:nvSpPr>
          <p:cNvPr id="287" name="Google Shape;287;p16"/>
          <p:cNvSpPr txBox="1"/>
          <p:nvPr/>
        </p:nvSpPr>
        <p:spPr>
          <a:xfrm>
            <a:off x="1143000" y="266700"/>
            <a:ext cx="9144000" cy="1282980"/>
          </a:xfrm>
          <a:prstGeom prst="rect">
            <a:avLst/>
          </a:prstGeom>
          <a:noFill/>
          <a:ln>
            <a:noFill/>
          </a:ln>
        </p:spPr>
        <p:txBody>
          <a:bodyPr spcFirstLastPara="1" wrap="square" lIns="91425" tIns="45700" rIns="91425" bIns="45700" anchor="t" anchorCtr="0">
            <a:spAutoFit/>
          </a:bodyPr>
          <a:lstStyle/>
          <a:p>
            <a:pPr marL="0" marR="0" lvl="0" indent="0" algn="l" rtl="0">
              <a:lnSpc>
                <a:spcPct val="154515"/>
              </a:lnSpc>
              <a:spcBef>
                <a:spcPts val="0"/>
              </a:spcBef>
              <a:spcAft>
                <a:spcPts val="0"/>
              </a:spcAft>
              <a:buNone/>
            </a:pPr>
            <a:r>
              <a:rPr lang="en-US" sz="6600">
                <a:solidFill>
                  <a:srgbClr val="A20E20"/>
                </a:solidFill>
                <a:latin typeface="Arial"/>
                <a:ea typeface="Arial"/>
                <a:cs typeface="Arial"/>
                <a:sym typeface="Arial"/>
              </a:rPr>
              <a:t>Dashboard</a:t>
            </a:r>
            <a:endParaRPr/>
          </a:p>
        </p:txBody>
      </p:sp>
      <p:sp>
        <p:nvSpPr>
          <p:cNvPr id="288" name="Google Shape;288;p16"/>
          <p:cNvSpPr txBox="1"/>
          <p:nvPr/>
        </p:nvSpPr>
        <p:spPr>
          <a:xfrm>
            <a:off x="15702205" y="9394544"/>
            <a:ext cx="3962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Dashboard.xlsx</a:t>
            </a:r>
            <a:endParaRPr sz="2400">
              <a:solidFill>
                <a:schemeClr val="dk1"/>
              </a:solidFill>
              <a:latin typeface="Calibri"/>
              <a:ea typeface="Calibri"/>
              <a:cs typeface="Calibri"/>
              <a:sym typeface="Calibri"/>
            </a:endParaRPr>
          </a:p>
        </p:txBody>
      </p:sp>
      <p:pic>
        <p:nvPicPr>
          <p:cNvPr id="289" name="Google Shape;289;p16"/>
          <p:cNvPicPr preferRelativeResize="0"/>
          <p:nvPr/>
        </p:nvPicPr>
        <p:blipFill rotWithShape="1">
          <a:blip r:embed="rId4">
            <a:alphaModFix/>
          </a:blip>
          <a:srcRect/>
          <a:stretch/>
        </p:blipFill>
        <p:spPr>
          <a:xfrm>
            <a:off x="241069" y="2095500"/>
            <a:ext cx="17805861" cy="693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p17"/>
          <p:cNvGrpSpPr/>
          <p:nvPr/>
        </p:nvGrpSpPr>
        <p:grpSpPr>
          <a:xfrm>
            <a:off x="-1287623" y="9049051"/>
            <a:ext cx="5765006" cy="3557241"/>
            <a:chOff x="0" y="-38100"/>
            <a:chExt cx="1049690" cy="647700"/>
          </a:xfrm>
        </p:grpSpPr>
        <p:sp>
          <p:nvSpPr>
            <p:cNvPr id="295" name="Google Shape;295;p17"/>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296" name="Google Shape;296;p17"/>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17"/>
          <p:cNvSpPr txBox="1"/>
          <p:nvPr/>
        </p:nvSpPr>
        <p:spPr>
          <a:xfrm>
            <a:off x="1028701" y="2272985"/>
            <a:ext cx="15430500" cy="8265148"/>
          </a:xfrm>
          <a:prstGeom prst="rect">
            <a:avLst/>
          </a:prstGeom>
          <a:noFill/>
          <a:ln>
            <a:noFill/>
          </a:ln>
        </p:spPr>
        <p:txBody>
          <a:bodyPr spcFirstLastPara="1" wrap="square" lIns="0" tIns="0" rIns="0" bIns="0" anchor="t" anchorCtr="0">
            <a:spAutoFit/>
          </a:bodyPr>
          <a:lstStyle/>
          <a:p>
            <a:pPr marL="645151" marR="0" lvl="1" indent="-322574" algn="just" rtl="0">
              <a:lnSpc>
                <a:spcPct val="139993"/>
              </a:lnSpc>
              <a:spcBef>
                <a:spcPts val="0"/>
              </a:spcBef>
              <a:spcAft>
                <a:spcPts val="0"/>
              </a:spcAft>
              <a:buClr>
                <a:srgbClr val="2A2E3A"/>
              </a:buClr>
              <a:buSzPts val="2988"/>
              <a:buFont typeface="Arial"/>
              <a:buChar char="•"/>
            </a:pPr>
            <a:r>
              <a:rPr lang="en-US" sz="2800" b="0" i="0" u="none" strike="noStrike" cap="none" dirty="0">
                <a:solidFill>
                  <a:srgbClr val="2A2E3A"/>
                </a:solidFill>
                <a:latin typeface="Arial"/>
                <a:ea typeface="Arial"/>
                <a:cs typeface="Arial"/>
                <a:sym typeface="Arial"/>
              </a:rPr>
              <a:t>Based on the insights and trends observed in the job market data, it can be inferred that there </a:t>
            </a:r>
            <a:r>
              <a:rPr lang="en-US" sz="2800" dirty="0">
                <a:solidFill>
                  <a:srgbClr val="2A2E3A"/>
                </a:solidFill>
              </a:rPr>
              <a:t>are far more Technical jobs available than Non Technical jobs.</a:t>
            </a:r>
          </a:p>
          <a:p>
            <a:pPr marL="645151" marR="0" lvl="1" indent="-322574" algn="just" rtl="0">
              <a:lnSpc>
                <a:spcPct val="139993"/>
              </a:lnSpc>
              <a:spcBef>
                <a:spcPts val="0"/>
              </a:spcBef>
              <a:spcAft>
                <a:spcPts val="0"/>
              </a:spcAft>
              <a:buClr>
                <a:srgbClr val="2A2E3A"/>
              </a:buClr>
              <a:buSzPts val="2988"/>
              <a:buFont typeface="Arial"/>
              <a:buChar char="•"/>
            </a:pPr>
            <a:endParaRPr lang="en-US" sz="2800" dirty="0">
              <a:solidFill>
                <a:srgbClr val="2A2E3A"/>
              </a:solidFill>
            </a:endParaRPr>
          </a:p>
          <a:p>
            <a:pPr marL="645151" marR="0" lvl="1" indent="-322574" algn="just" rtl="0">
              <a:lnSpc>
                <a:spcPct val="139993"/>
              </a:lnSpc>
              <a:spcBef>
                <a:spcPts val="0"/>
              </a:spcBef>
              <a:spcAft>
                <a:spcPts val="0"/>
              </a:spcAft>
              <a:buClr>
                <a:srgbClr val="2A2E3A"/>
              </a:buClr>
              <a:buSzPts val="2988"/>
              <a:buFont typeface="Arial"/>
              <a:buChar char="•"/>
            </a:pPr>
            <a:r>
              <a:rPr lang="en-US" sz="2800" dirty="0">
                <a:solidFill>
                  <a:srgbClr val="2A2E3A"/>
                </a:solidFill>
              </a:rPr>
              <a:t>Among all states Karnataka has the highest number of job openings and Bangalore is tops the list among all the cities in India</a:t>
            </a:r>
            <a:endParaRPr lang="en-US" sz="1200" dirty="0"/>
          </a:p>
          <a:p>
            <a:pPr marL="322577" marR="0" lvl="1" algn="just" rtl="0">
              <a:lnSpc>
                <a:spcPct val="139993"/>
              </a:lnSpc>
              <a:spcBef>
                <a:spcPts val="0"/>
              </a:spcBef>
              <a:spcAft>
                <a:spcPts val="0"/>
              </a:spcAft>
              <a:buClr>
                <a:srgbClr val="2A2E3A"/>
              </a:buClr>
              <a:buSzPts val="2988"/>
            </a:pPr>
            <a:endParaRPr lang="en-US" sz="2800" b="0" i="0" u="none" strike="noStrike" cap="none" dirty="0">
              <a:solidFill>
                <a:srgbClr val="2A2E3A"/>
              </a:solidFill>
              <a:latin typeface="Arial"/>
              <a:ea typeface="Arial"/>
              <a:cs typeface="Arial"/>
              <a:sym typeface="Arial"/>
            </a:endParaRPr>
          </a:p>
          <a:p>
            <a:pPr marL="645151" marR="0" lvl="1" indent="-322574" algn="just" rtl="0">
              <a:lnSpc>
                <a:spcPct val="139993"/>
              </a:lnSpc>
              <a:spcBef>
                <a:spcPts val="0"/>
              </a:spcBef>
              <a:spcAft>
                <a:spcPts val="0"/>
              </a:spcAft>
              <a:buClr>
                <a:srgbClr val="2A2E3A"/>
              </a:buClr>
              <a:buSzPts val="2988"/>
              <a:buFont typeface="Arial"/>
              <a:buChar char="•"/>
            </a:pPr>
            <a:r>
              <a:rPr lang="en-US" sz="2800" b="0" i="0" u="none" strike="noStrike" cap="none" dirty="0">
                <a:solidFill>
                  <a:srgbClr val="2A2E3A"/>
                </a:solidFill>
                <a:latin typeface="Arial"/>
                <a:ea typeface="Arial"/>
                <a:cs typeface="Arial"/>
                <a:sym typeface="Arial"/>
              </a:rPr>
              <a:t>Startup companies are </a:t>
            </a:r>
            <a:r>
              <a:rPr lang="en-US" sz="2800" dirty="0">
                <a:solidFill>
                  <a:srgbClr val="2A2E3A"/>
                </a:solidFill>
              </a:rPr>
              <a:t>providing highest number of jobs in the market and most demanding skills are java and python  </a:t>
            </a:r>
            <a:endParaRPr lang="en-US" sz="2800" b="0" i="0" u="none" strike="noStrike" cap="none" dirty="0">
              <a:solidFill>
                <a:srgbClr val="2A2E3A"/>
              </a:solidFill>
              <a:latin typeface="Arial"/>
              <a:ea typeface="Arial"/>
              <a:cs typeface="Arial"/>
              <a:sym typeface="Arial"/>
            </a:endParaRPr>
          </a:p>
          <a:p>
            <a:pPr marL="0" marR="0" lvl="0" indent="0" algn="just" rtl="0">
              <a:lnSpc>
                <a:spcPct val="139993"/>
              </a:lnSpc>
              <a:spcBef>
                <a:spcPts val="0"/>
              </a:spcBef>
              <a:spcAft>
                <a:spcPts val="0"/>
              </a:spcAft>
              <a:buNone/>
            </a:pPr>
            <a:endParaRPr sz="2800" dirty="0">
              <a:solidFill>
                <a:srgbClr val="2A2E3A"/>
              </a:solidFill>
              <a:latin typeface="Arial"/>
              <a:ea typeface="Arial"/>
              <a:cs typeface="Arial"/>
              <a:sym typeface="Arial"/>
            </a:endParaRPr>
          </a:p>
          <a:p>
            <a:pPr marL="645151" marR="0" lvl="1" indent="-322574" algn="just" rtl="0">
              <a:lnSpc>
                <a:spcPct val="139993"/>
              </a:lnSpc>
              <a:spcBef>
                <a:spcPts val="0"/>
              </a:spcBef>
              <a:spcAft>
                <a:spcPts val="0"/>
              </a:spcAft>
              <a:buClr>
                <a:srgbClr val="2A2E3A"/>
              </a:buClr>
              <a:buSzPts val="2988"/>
              <a:buFont typeface="Arial"/>
              <a:buChar char="•"/>
            </a:pPr>
            <a:r>
              <a:rPr lang="en-US" sz="2800" b="0" i="0" u="none" strike="noStrike" cap="none" dirty="0">
                <a:solidFill>
                  <a:srgbClr val="2A2E3A"/>
                </a:solidFill>
                <a:latin typeface="Arial"/>
                <a:ea typeface="Arial"/>
                <a:cs typeface="Arial"/>
                <a:sym typeface="Arial"/>
              </a:rPr>
              <a:t>The demand for tech talent is expected to increase as more companies continue to digitize their operations and expand their online presence</a:t>
            </a:r>
            <a:r>
              <a:rPr lang="en-US" sz="2988" b="0" i="0" u="none" strike="noStrike" cap="none" dirty="0">
                <a:solidFill>
                  <a:srgbClr val="2A2E3A"/>
                </a:solidFill>
                <a:latin typeface="Arial"/>
                <a:ea typeface="Arial"/>
                <a:cs typeface="Arial"/>
                <a:sym typeface="Arial"/>
              </a:rPr>
              <a:t>.</a:t>
            </a:r>
          </a:p>
          <a:p>
            <a:pPr marL="645151" marR="0" lvl="1" indent="-322574" algn="just" rtl="0">
              <a:lnSpc>
                <a:spcPct val="139993"/>
              </a:lnSpc>
              <a:spcBef>
                <a:spcPts val="0"/>
              </a:spcBef>
              <a:spcAft>
                <a:spcPts val="0"/>
              </a:spcAft>
              <a:buClr>
                <a:srgbClr val="2A2E3A"/>
              </a:buClr>
              <a:buSzPts val="2988"/>
              <a:buFont typeface="Arial"/>
              <a:buChar char="•"/>
            </a:pPr>
            <a:endParaRPr lang="en-US" sz="2988" b="0" i="0" u="none" strike="noStrike" cap="none" dirty="0">
              <a:solidFill>
                <a:srgbClr val="2A2E3A"/>
              </a:solidFill>
              <a:latin typeface="Arial"/>
              <a:ea typeface="Arial"/>
              <a:cs typeface="Arial"/>
              <a:sym typeface="Arial"/>
            </a:endParaRPr>
          </a:p>
          <a:p>
            <a:pPr marL="645151" marR="0" lvl="1" indent="-322574" algn="just" rtl="0">
              <a:lnSpc>
                <a:spcPct val="139993"/>
              </a:lnSpc>
              <a:spcBef>
                <a:spcPts val="0"/>
              </a:spcBef>
              <a:spcAft>
                <a:spcPts val="0"/>
              </a:spcAft>
              <a:buClr>
                <a:srgbClr val="2A2E3A"/>
              </a:buClr>
              <a:buSzPts val="2988"/>
              <a:buFont typeface="Arial"/>
              <a:buChar char="•"/>
            </a:pPr>
            <a:endParaRPr lang="en-US" sz="2988" dirty="0">
              <a:solidFill>
                <a:srgbClr val="2A2E3A"/>
              </a:solidFill>
            </a:endParaRPr>
          </a:p>
          <a:p>
            <a:pPr marL="645151" marR="0" lvl="1" indent="-322574" algn="just" rtl="0">
              <a:lnSpc>
                <a:spcPct val="139993"/>
              </a:lnSpc>
              <a:spcBef>
                <a:spcPts val="0"/>
              </a:spcBef>
              <a:spcAft>
                <a:spcPts val="0"/>
              </a:spcAft>
              <a:buClr>
                <a:srgbClr val="2A2E3A"/>
              </a:buClr>
              <a:buSzPts val="2988"/>
              <a:buFont typeface="Arial"/>
              <a:buChar char="•"/>
            </a:pPr>
            <a:endParaRPr dirty="0"/>
          </a:p>
        </p:txBody>
      </p:sp>
      <p:grpSp>
        <p:nvGrpSpPr>
          <p:cNvPr id="298" name="Google Shape;298;p17"/>
          <p:cNvGrpSpPr/>
          <p:nvPr/>
        </p:nvGrpSpPr>
        <p:grpSpPr>
          <a:xfrm rot="10800000">
            <a:off x="9343266" y="-8723749"/>
            <a:ext cx="12962982" cy="12242839"/>
            <a:chOff x="0" y="-38100"/>
            <a:chExt cx="685800" cy="647700"/>
          </a:xfrm>
        </p:grpSpPr>
        <p:sp>
          <p:nvSpPr>
            <p:cNvPr id="299" name="Google Shape;299;p17"/>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300" name="Google Shape;300;p17"/>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dirty="0">
                <a:solidFill>
                  <a:schemeClr val="dk1"/>
                </a:solidFill>
                <a:latin typeface="Calibri"/>
                <a:ea typeface="Calibri"/>
                <a:cs typeface="Calibri"/>
                <a:sym typeface="Calibri"/>
              </a:endParaRPr>
            </a:p>
          </p:txBody>
        </p:sp>
      </p:grpSp>
      <p:pic>
        <p:nvPicPr>
          <p:cNvPr id="301" name="Google Shape;301;p17"/>
          <p:cNvPicPr preferRelativeResize="0"/>
          <p:nvPr/>
        </p:nvPicPr>
        <p:blipFill rotWithShape="1">
          <a:blip r:embed="rId3">
            <a:alphaModFix/>
          </a:blip>
          <a:srcRect/>
          <a:stretch/>
        </p:blipFill>
        <p:spPr>
          <a:xfrm>
            <a:off x="7809087" y="8432823"/>
            <a:ext cx="10204592" cy="1465751"/>
          </a:xfrm>
          <a:prstGeom prst="rect">
            <a:avLst/>
          </a:prstGeom>
          <a:noFill/>
          <a:ln>
            <a:noFill/>
          </a:ln>
        </p:spPr>
      </p:pic>
      <p:sp>
        <p:nvSpPr>
          <p:cNvPr id="302" name="Google Shape;302;p17"/>
          <p:cNvSpPr txBox="1"/>
          <p:nvPr/>
        </p:nvSpPr>
        <p:spPr>
          <a:xfrm>
            <a:off x="1333500" y="506367"/>
            <a:ext cx="12627597" cy="1107996"/>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6000" dirty="0">
                <a:solidFill>
                  <a:srgbClr val="A20E20"/>
                </a:solidFill>
                <a:latin typeface="Arial"/>
                <a:ea typeface="Arial"/>
                <a:cs typeface="Arial"/>
                <a:sym typeface="Arial"/>
              </a:rPr>
              <a:t>Conclusion</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19"/>
          <p:cNvPicPr preferRelativeResize="0"/>
          <p:nvPr/>
        </p:nvPicPr>
        <p:blipFill rotWithShape="1">
          <a:blip r:embed="rId3">
            <a:alphaModFix/>
          </a:blip>
          <a:srcRect/>
          <a:stretch/>
        </p:blipFill>
        <p:spPr>
          <a:xfrm>
            <a:off x="6932732" y="2756712"/>
            <a:ext cx="4979963" cy="4114800"/>
          </a:xfrm>
          <a:prstGeom prst="rect">
            <a:avLst/>
          </a:prstGeom>
          <a:noFill/>
          <a:ln>
            <a:noFill/>
          </a:ln>
        </p:spPr>
      </p:pic>
      <p:grpSp>
        <p:nvGrpSpPr>
          <p:cNvPr id="321" name="Google Shape;321;p19"/>
          <p:cNvGrpSpPr/>
          <p:nvPr/>
        </p:nvGrpSpPr>
        <p:grpSpPr>
          <a:xfrm rot="10800000">
            <a:off x="-4056728" y="-4925054"/>
            <a:ext cx="7647487" cy="7681766"/>
            <a:chOff x="1813" y="0"/>
            <a:chExt cx="809173" cy="812800"/>
          </a:xfrm>
        </p:grpSpPr>
        <p:sp>
          <p:nvSpPr>
            <p:cNvPr id="322" name="Google Shape;322;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24" name="Google Shape;324;p19"/>
          <p:cNvGrpSpPr/>
          <p:nvPr/>
        </p:nvGrpSpPr>
        <p:grpSpPr>
          <a:xfrm rot="10800000">
            <a:off x="14794025" y="7442878"/>
            <a:ext cx="7647488" cy="7681767"/>
            <a:chOff x="1813" y="0"/>
            <a:chExt cx="809173" cy="812800"/>
          </a:xfrm>
        </p:grpSpPr>
        <p:sp>
          <p:nvSpPr>
            <p:cNvPr id="325" name="Google Shape;325;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27" name="Google Shape;327;p19"/>
          <p:cNvGrpSpPr/>
          <p:nvPr/>
        </p:nvGrpSpPr>
        <p:grpSpPr>
          <a:xfrm rot="10800000">
            <a:off x="-4056728" y="7645578"/>
            <a:ext cx="7647487" cy="7681766"/>
            <a:chOff x="1813" y="0"/>
            <a:chExt cx="809173" cy="812800"/>
          </a:xfrm>
        </p:grpSpPr>
        <p:sp>
          <p:nvSpPr>
            <p:cNvPr id="328" name="Google Shape;328;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30" name="Google Shape;330;p19"/>
          <p:cNvGrpSpPr/>
          <p:nvPr/>
        </p:nvGrpSpPr>
        <p:grpSpPr>
          <a:xfrm rot="10800000">
            <a:off x="14794024" y="-4925054"/>
            <a:ext cx="7647487" cy="7681766"/>
            <a:chOff x="1813" y="0"/>
            <a:chExt cx="809173" cy="812800"/>
          </a:xfrm>
        </p:grpSpPr>
        <p:sp>
          <p:nvSpPr>
            <p:cNvPr id="331" name="Google Shape;331;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t="68610"/>
          <a:stretch/>
        </p:blipFill>
        <p:spPr>
          <a:xfrm>
            <a:off x="6028410" y="1"/>
            <a:ext cx="12259591" cy="2566292"/>
          </a:xfrm>
          <a:prstGeom prst="rect">
            <a:avLst/>
          </a:prstGeom>
          <a:noFill/>
          <a:ln>
            <a:noFill/>
          </a:ln>
        </p:spPr>
      </p:pic>
      <p:grpSp>
        <p:nvGrpSpPr>
          <p:cNvPr id="101" name="Google Shape;101;p2"/>
          <p:cNvGrpSpPr/>
          <p:nvPr/>
        </p:nvGrpSpPr>
        <p:grpSpPr>
          <a:xfrm rot="10800000">
            <a:off x="-8972562" y="-5474940"/>
            <a:ext cx="12750483" cy="12042147"/>
            <a:chOff x="0" y="-38100"/>
            <a:chExt cx="685800" cy="647700"/>
          </a:xfrm>
        </p:grpSpPr>
        <p:sp>
          <p:nvSpPr>
            <p:cNvPr id="102" name="Google Shape;102;p2"/>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solidFill>
            <a:ln>
              <a:noFill/>
            </a:ln>
          </p:spPr>
        </p:sp>
        <p:sp>
          <p:nvSpPr>
            <p:cNvPr id="103" name="Google Shape;103;p2"/>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2"/>
          <p:cNvGrpSpPr/>
          <p:nvPr/>
        </p:nvGrpSpPr>
        <p:grpSpPr>
          <a:xfrm rot="10800000">
            <a:off x="-4109936" y="-7599513"/>
            <a:ext cx="13253936" cy="11655844"/>
            <a:chOff x="0" y="-38100"/>
            <a:chExt cx="736505" cy="647700"/>
          </a:xfrm>
        </p:grpSpPr>
        <p:sp>
          <p:nvSpPr>
            <p:cNvPr id="105" name="Google Shape;105;p2"/>
            <p:cNvSpPr/>
            <p:nvPr/>
          </p:nvSpPr>
          <p:spPr>
            <a:xfrm>
              <a:off x="0" y="0"/>
              <a:ext cx="736505" cy="187305"/>
            </a:xfrm>
            <a:custGeom>
              <a:avLst/>
              <a:gdLst/>
              <a:ahLst/>
              <a:cxnLst/>
              <a:rect l="l" t="t" r="r" b="b"/>
              <a:pathLst>
                <a:path w="736505" h="187305" extrusionOk="0">
                  <a:moveTo>
                    <a:pt x="203200" y="0"/>
                  </a:moveTo>
                  <a:lnTo>
                    <a:pt x="533305" y="0"/>
                  </a:lnTo>
                  <a:lnTo>
                    <a:pt x="736505" y="187305"/>
                  </a:lnTo>
                  <a:lnTo>
                    <a:pt x="0" y="187305"/>
                  </a:lnTo>
                  <a:lnTo>
                    <a:pt x="203200" y="0"/>
                  </a:lnTo>
                  <a:close/>
                </a:path>
              </a:pathLst>
            </a:custGeom>
            <a:solidFill>
              <a:srgbClr val="A20E20"/>
            </a:solidFill>
            <a:ln>
              <a:noFill/>
            </a:ln>
          </p:spPr>
        </p:sp>
        <p:sp>
          <p:nvSpPr>
            <p:cNvPr id="106" name="Google Shape;106;p2"/>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aphicFrame>
        <p:nvGraphicFramePr>
          <p:cNvPr id="107" name="Google Shape;107;p2"/>
          <p:cNvGraphicFramePr/>
          <p:nvPr/>
        </p:nvGraphicFramePr>
        <p:xfrm>
          <a:off x="1958279" y="4624385"/>
          <a:ext cx="7479600" cy="4838875"/>
        </p:xfrm>
        <a:graphic>
          <a:graphicData uri="http://schemas.openxmlformats.org/drawingml/2006/table">
            <a:tbl>
              <a:tblPr>
                <a:noFill/>
                <a:tableStyleId>{8E3711A4-E29A-4652-987A-A1E2DE67EA80}</a:tableStyleId>
              </a:tblPr>
              <a:tblGrid>
                <a:gridCol w="1947375">
                  <a:extLst>
                    <a:ext uri="{9D8B030D-6E8A-4147-A177-3AD203B41FA5}">
                      <a16:colId xmlns:a16="http://schemas.microsoft.com/office/drawing/2014/main" val="20000"/>
                    </a:ext>
                  </a:extLst>
                </a:gridCol>
                <a:gridCol w="5532225">
                  <a:extLst>
                    <a:ext uri="{9D8B030D-6E8A-4147-A177-3AD203B41FA5}">
                      <a16:colId xmlns:a16="http://schemas.microsoft.com/office/drawing/2014/main" val="20001"/>
                    </a:ext>
                  </a:extLst>
                </a:gridCol>
              </a:tblGrid>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1</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DBDBDB"/>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Introduction</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DBDBDB"/>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0"/>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2</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Problem Statement</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1"/>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3</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Objective</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2"/>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4</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Roadmap</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3"/>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5</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DBDBDB"/>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Tools and Technologies</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DBDBDB"/>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08" name="Google Shape;108;p2"/>
          <p:cNvGraphicFramePr/>
          <p:nvPr/>
        </p:nvGraphicFramePr>
        <p:xfrm>
          <a:off x="9779713" y="4654184"/>
          <a:ext cx="7479600" cy="4838875"/>
        </p:xfrm>
        <a:graphic>
          <a:graphicData uri="http://schemas.openxmlformats.org/drawingml/2006/table">
            <a:tbl>
              <a:tblPr>
                <a:noFill/>
                <a:tableStyleId>{8E3711A4-E29A-4652-987A-A1E2DE67EA80}</a:tableStyleId>
              </a:tblPr>
              <a:tblGrid>
                <a:gridCol w="1947375">
                  <a:extLst>
                    <a:ext uri="{9D8B030D-6E8A-4147-A177-3AD203B41FA5}">
                      <a16:colId xmlns:a16="http://schemas.microsoft.com/office/drawing/2014/main" val="20000"/>
                    </a:ext>
                  </a:extLst>
                </a:gridCol>
                <a:gridCol w="5532225">
                  <a:extLst>
                    <a:ext uri="{9D8B030D-6E8A-4147-A177-3AD203B41FA5}">
                      <a16:colId xmlns:a16="http://schemas.microsoft.com/office/drawing/2014/main" val="20001"/>
                    </a:ext>
                  </a:extLst>
                </a:gridCol>
              </a:tblGrid>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6</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DBDBDB"/>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Dataset</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DBDBDB"/>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0"/>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7</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Data Preview</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1"/>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8</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Analysis</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2"/>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9</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Future Scope</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E4E4E4"/>
                      </a:solidFill>
                      <a:prstDash val="solid"/>
                      <a:round/>
                      <a:headEnd type="none" w="sm" len="sm"/>
                      <a:tailEnd type="none" w="sm" len="sm"/>
                    </a:lnB>
                  </a:tcPr>
                </a:tc>
                <a:extLst>
                  <a:ext uri="{0D108BD9-81ED-4DB2-BD59-A6C34878D82A}">
                    <a16:rowId xmlns:a16="http://schemas.microsoft.com/office/drawing/2014/main" val="10003"/>
                  </a:ext>
                </a:extLst>
              </a:tr>
              <a:tr h="967775">
                <a:tc>
                  <a:txBody>
                    <a:bodyPr/>
                    <a:lstStyle/>
                    <a:p>
                      <a:pPr marL="0" marR="0" lvl="0" indent="0" algn="ctr" rtl="0">
                        <a:lnSpc>
                          <a:spcPct val="134814"/>
                        </a:lnSpc>
                        <a:spcBef>
                          <a:spcPts val="0"/>
                        </a:spcBef>
                        <a:spcAft>
                          <a:spcPts val="0"/>
                        </a:spcAft>
                        <a:buNone/>
                      </a:pPr>
                      <a:r>
                        <a:rPr lang="en-US" sz="2700" u="none" strike="noStrike" cap="none">
                          <a:solidFill>
                            <a:srgbClr val="A20E20"/>
                          </a:solidFill>
                          <a:latin typeface="Arial"/>
                          <a:ea typeface="Arial"/>
                          <a:cs typeface="Arial"/>
                          <a:sym typeface="Arial"/>
                        </a:rPr>
                        <a:t>10</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DBDBDB"/>
                      </a:solidFill>
                      <a:prstDash val="solid"/>
                      <a:round/>
                      <a:headEnd type="none" w="sm" len="sm"/>
                      <a:tailEnd type="none" w="sm" len="sm"/>
                    </a:lnB>
                  </a:tcPr>
                </a:tc>
                <a:tc>
                  <a:txBody>
                    <a:bodyPr/>
                    <a:lstStyle/>
                    <a:p>
                      <a:pPr marL="0" marR="0" lvl="0" indent="0" algn="l" rtl="0">
                        <a:lnSpc>
                          <a:spcPct val="145560"/>
                        </a:lnSpc>
                        <a:spcBef>
                          <a:spcPts val="0"/>
                        </a:spcBef>
                        <a:spcAft>
                          <a:spcPts val="0"/>
                        </a:spcAft>
                        <a:buNone/>
                      </a:pPr>
                      <a:r>
                        <a:rPr lang="en-US" sz="2500" u="none" strike="noStrike" cap="none">
                          <a:solidFill>
                            <a:srgbClr val="2A2E3A"/>
                          </a:solidFill>
                          <a:latin typeface="Arial"/>
                          <a:ea typeface="Arial"/>
                          <a:cs typeface="Arial"/>
                          <a:sym typeface="Arial"/>
                        </a:rPr>
                        <a:t>Conclusion</a:t>
                      </a:r>
                      <a:endParaRPr sz="1100" u="none" strike="noStrike" cap="none"/>
                    </a:p>
                  </a:txBody>
                  <a:tcPr marL="211600" marR="211600" marT="211600" marB="211600" anchor="ctr">
                    <a:lnL w="9525" cap="flat" cmpd="sng">
                      <a:solidFill>
                        <a:srgbClr val="DBDBDB"/>
                      </a:solidFill>
                      <a:prstDash val="solid"/>
                      <a:round/>
                      <a:headEnd type="none" w="sm" len="sm"/>
                      <a:tailEnd type="none" w="sm" len="sm"/>
                    </a:lnL>
                    <a:lnR w="9525" cap="flat" cmpd="sng">
                      <a:solidFill>
                        <a:srgbClr val="DBDBDB"/>
                      </a:solidFill>
                      <a:prstDash val="solid"/>
                      <a:round/>
                      <a:headEnd type="none" w="sm" len="sm"/>
                      <a:tailEnd type="none" w="sm" len="sm"/>
                    </a:lnR>
                    <a:lnT w="9525" cap="flat" cmpd="sng">
                      <a:solidFill>
                        <a:srgbClr val="E4E4E4"/>
                      </a:solidFill>
                      <a:prstDash val="solid"/>
                      <a:round/>
                      <a:headEnd type="none" w="sm" len="sm"/>
                      <a:tailEnd type="none" w="sm" len="sm"/>
                    </a:lnT>
                    <a:lnB w="9525" cap="flat" cmpd="sng">
                      <a:solidFill>
                        <a:srgbClr val="DBDBDB"/>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9" name="Google Shape;109;p2"/>
          <p:cNvSpPr txBox="1"/>
          <p:nvPr/>
        </p:nvSpPr>
        <p:spPr>
          <a:xfrm>
            <a:off x="1028700" y="995361"/>
            <a:ext cx="4669373" cy="1250920"/>
          </a:xfrm>
          <a:prstGeom prst="rect">
            <a:avLst/>
          </a:prstGeom>
          <a:noFill/>
          <a:ln>
            <a:noFill/>
          </a:ln>
        </p:spPr>
        <p:txBody>
          <a:bodyPr spcFirstLastPara="1" wrap="square" lIns="0" tIns="0" rIns="0" bIns="0" anchor="t" anchorCtr="0">
            <a:spAutoFit/>
          </a:bodyPr>
          <a:lstStyle/>
          <a:p>
            <a:pPr marL="0" marR="0" lvl="0" indent="0" algn="ctr" rtl="0">
              <a:lnSpc>
                <a:spcPct val="120004"/>
              </a:lnSpc>
              <a:spcBef>
                <a:spcPts val="0"/>
              </a:spcBef>
              <a:spcAft>
                <a:spcPts val="0"/>
              </a:spcAft>
              <a:buNone/>
            </a:pPr>
            <a:r>
              <a:rPr lang="en-US" sz="8498" b="0" i="0" u="none" strike="noStrike" cap="none">
                <a:solidFill>
                  <a:srgbClr val="FFFFFF"/>
                </a:solidFill>
                <a:latin typeface="Arial"/>
                <a:ea typeface="Arial"/>
                <a:cs typeface="Arial"/>
                <a:sym typeface="Arial"/>
              </a:rPr>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3"/>
          <p:cNvGrpSpPr/>
          <p:nvPr/>
        </p:nvGrpSpPr>
        <p:grpSpPr>
          <a:xfrm>
            <a:off x="-1287623" y="9049051"/>
            <a:ext cx="5765006" cy="3557241"/>
            <a:chOff x="0" y="-38100"/>
            <a:chExt cx="1049690" cy="647700"/>
          </a:xfrm>
        </p:grpSpPr>
        <p:sp>
          <p:nvSpPr>
            <p:cNvPr id="115" name="Google Shape;115;p3"/>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116" name="Google Shape;116;p3"/>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7" name="Google Shape;117;p3"/>
          <p:cNvSpPr txBox="1"/>
          <p:nvPr/>
        </p:nvSpPr>
        <p:spPr>
          <a:xfrm>
            <a:off x="452017" y="1810146"/>
            <a:ext cx="15749285" cy="7238905"/>
          </a:xfrm>
          <a:prstGeom prst="rect">
            <a:avLst/>
          </a:prstGeom>
          <a:noFill/>
          <a:ln>
            <a:noFill/>
          </a:ln>
        </p:spPr>
        <p:txBody>
          <a:bodyPr spcFirstLastPara="1" wrap="square" lIns="0" tIns="0" rIns="0" bIns="0" anchor="t" anchorCtr="0">
            <a:spAutoFit/>
          </a:bodyPr>
          <a:lstStyle/>
          <a:p>
            <a:pPr marL="645151" marR="0" lvl="1" indent="-322574" algn="just" rtl="0">
              <a:lnSpc>
                <a:spcPct val="139993"/>
              </a:lnSpc>
              <a:spcBef>
                <a:spcPts val="0"/>
              </a:spcBef>
              <a:spcAft>
                <a:spcPts val="0"/>
              </a:spcAft>
              <a:buClr>
                <a:srgbClr val="2A2E3A"/>
              </a:buClr>
              <a:buSzPts val="2988"/>
              <a:buFont typeface="Arial"/>
              <a:buChar char="•"/>
            </a:pPr>
            <a:r>
              <a:rPr lang="en-US" sz="2800" b="0" i="0" u="none" strike="noStrike" cap="none" dirty="0">
                <a:solidFill>
                  <a:srgbClr val="2A2E3A"/>
                </a:solidFill>
                <a:latin typeface="Arial"/>
                <a:ea typeface="Arial"/>
                <a:cs typeface="Arial"/>
                <a:sym typeface="Arial"/>
              </a:rPr>
              <a:t>In today's job market, job seekers and employers face numerous challenges when it comes to finding the right fit.</a:t>
            </a:r>
            <a:endParaRPr lang="en-IN" sz="1200" dirty="0"/>
          </a:p>
          <a:p>
            <a:pPr marL="322577" marR="0" lvl="1" algn="just" rtl="0">
              <a:lnSpc>
                <a:spcPct val="139993"/>
              </a:lnSpc>
              <a:spcBef>
                <a:spcPts val="0"/>
              </a:spcBef>
              <a:spcAft>
                <a:spcPts val="0"/>
              </a:spcAft>
              <a:buClr>
                <a:srgbClr val="2A2E3A"/>
              </a:buClr>
              <a:buSzPts val="2988"/>
            </a:pPr>
            <a:endParaRPr sz="2800" b="0" i="0" u="none" strike="noStrike" cap="none" dirty="0">
              <a:solidFill>
                <a:srgbClr val="2A2E3A"/>
              </a:solidFill>
              <a:latin typeface="Arial"/>
              <a:ea typeface="Arial"/>
              <a:cs typeface="Arial"/>
              <a:sym typeface="Arial"/>
            </a:endParaRPr>
          </a:p>
          <a:p>
            <a:pPr marL="645151" marR="0" lvl="1" indent="-322574" algn="just" rtl="0">
              <a:lnSpc>
                <a:spcPct val="139993"/>
              </a:lnSpc>
              <a:spcBef>
                <a:spcPts val="0"/>
              </a:spcBef>
              <a:spcAft>
                <a:spcPts val="0"/>
              </a:spcAft>
              <a:buClr>
                <a:srgbClr val="2A2E3A"/>
              </a:buClr>
              <a:buSzPts val="2988"/>
              <a:buFont typeface="Arial"/>
              <a:buChar char="•"/>
            </a:pPr>
            <a:r>
              <a:rPr lang="en-US" sz="2800" b="0" i="0" u="none" strike="noStrike" cap="none" dirty="0">
                <a:solidFill>
                  <a:srgbClr val="2A2E3A"/>
                </a:solidFill>
                <a:latin typeface="Arial"/>
                <a:ea typeface="Arial"/>
                <a:cs typeface="Arial"/>
                <a:sym typeface="Arial"/>
              </a:rPr>
              <a:t>The rise of online job search platforms has made it easier to connect job seekers and employers, but with so many job postings and resumes available online, it can be overwhelming to sift through the data and find the best match.</a:t>
            </a:r>
            <a:endParaRPr sz="1200" dirty="0"/>
          </a:p>
          <a:p>
            <a:pPr marL="0" marR="0" lvl="0" indent="0" algn="just" rtl="0">
              <a:lnSpc>
                <a:spcPct val="139993"/>
              </a:lnSpc>
              <a:spcBef>
                <a:spcPts val="0"/>
              </a:spcBef>
              <a:spcAft>
                <a:spcPts val="0"/>
              </a:spcAft>
              <a:buNone/>
            </a:pPr>
            <a:endParaRPr sz="2800" b="0" i="0" u="none" strike="noStrike" cap="none" dirty="0">
              <a:solidFill>
                <a:srgbClr val="2A2E3A"/>
              </a:solidFill>
              <a:latin typeface="Arial"/>
              <a:ea typeface="Arial"/>
              <a:cs typeface="Arial"/>
              <a:sym typeface="Arial"/>
            </a:endParaRPr>
          </a:p>
          <a:p>
            <a:pPr marL="645151" marR="0" lvl="1" indent="-322574" algn="just" rtl="0">
              <a:lnSpc>
                <a:spcPct val="139993"/>
              </a:lnSpc>
              <a:spcBef>
                <a:spcPts val="0"/>
              </a:spcBef>
              <a:spcAft>
                <a:spcPts val="0"/>
              </a:spcAft>
              <a:buClr>
                <a:srgbClr val="2A2E3A"/>
              </a:buClr>
              <a:buSzPts val="2988"/>
              <a:buFont typeface="Arial"/>
              <a:buChar char="•"/>
            </a:pPr>
            <a:r>
              <a:rPr lang="en-US" sz="2800" b="0" i="0" u="none" strike="noStrike" cap="none" dirty="0">
                <a:solidFill>
                  <a:srgbClr val="2A2E3A"/>
                </a:solidFill>
                <a:latin typeface="Arial"/>
                <a:ea typeface="Arial"/>
                <a:cs typeface="Arial"/>
                <a:sym typeface="Arial"/>
              </a:rPr>
              <a:t>This is where job analytics comes in, providing tools to help both job seekers and employers make more informed decisions.</a:t>
            </a:r>
            <a:endParaRPr sz="1200" dirty="0"/>
          </a:p>
          <a:p>
            <a:pPr marL="0" marR="0" lvl="0" indent="0" algn="just" rtl="0">
              <a:lnSpc>
                <a:spcPct val="139993"/>
              </a:lnSpc>
              <a:spcBef>
                <a:spcPts val="0"/>
              </a:spcBef>
              <a:spcAft>
                <a:spcPts val="0"/>
              </a:spcAft>
              <a:buNone/>
            </a:pPr>
            <a:endParaRPr sz="2800" b="0" i="0" u="none" strike="noStrike" cap="none" dirty="0">
              <a:solidFill>
                <a:srgbClr val="2A2E3A"/>
              </a:solidFill>
              <a:latin typeface="Arial"/>
              <a:ea typeface="Arial"/>
              <a:cs typeface="Arial"/>
              <a:sym typeface="Arial"/>
            </a:endParaRPr>
          </a:p>
          <a:p>
            <a:pPr marL="645151" marR="0" lvl="1" indent="-322574" algn="just" rtl="0">
              <a:lnSpc>
                <a:spcPct val="139993"/>
              </a:lnSpc>
              <a:spcBef>
                <a:spcPts val="0"/>
              </a:spcBef>
              <a:spcAft>
                <a:spcPts val="0"/>
              </a:spcAft>
              <a:buClr>
                <a:srgbClr val="2A2E3A"/>
              </a:buClr>
              <a:buSzPts val="2988"/>
              <a:buFont typeface="Arial"/>
              <a:buChar char="•"/>
            </a:pPr>
            <a:r>
              <a:rPr lang="en-US" sz="2800" b="0" i="0" u="none" strike="noStrike" cap="none" dirty="0">
                <a:solidFill>
                  <a:srgbClr val="2A2E3A"/>
                </a:solidFill>
                <a:latin typeface="Arial"/>
                <a:ea typeface="Arial"/>
                <a:cs typeface="Arial"/>
                <a:sym typeface="Arial"/>
              </a:rPr>
              <a:t>In this project, we have used job analytics to analyze job postings from the Instahyre website, with the aim of gaining insights into the job market for data science and analytics roles in India.</a:t>
            </a:r>
            <a:endParaRPr sz="1200" dirty="0"/>
          </a:p>
        </p:txBody>
      </p:sp>
      <p:grpSp>
        <p:nvGrpSpPr>
          <p:cNvPr id="118" name="Google Shape;118;p3"/>
          <p:cNvGrpSpPr/>
          <p:nvPr/>
        </p:nvGrpSpPr>
        <p:grpSpPr>
          <a:xfrm rot="10800000">
            <a:off x="9343266" y="-8723749"/>
            <a:ext cx="12962982" cy="12242839"/>
            <a:chOff x="0" y="-38100"/>
            <a:chExt cx="685800" cy="647700"/>
          </a:xfrm>
        </p:grpSpPr>
        <p:sp>
          <p:nvSpPr>
            <p:cNvPr id="119" name="Google Shape;119;p3"/>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20" name="Google Shape;120;p3"/>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1" name="Google Shape;121;p3"/>
          <p:cNvSpPr txBox="1"/>
          <p:nvPr/>
        </p:nvSpPr>
        <p:spPr>
          <a:xfrm>
            <a:off x="779318" y="208153"/>
            <a:ext cx="12627597" cy="125092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8498" b="0" i="0" u="none" strike="noStrike" cap="none" dirty="0">
                <a:solidFill>
                  <a:srgbClr val="A20E20"/>
                </a:solidFill>
                <a:latin typeface="Arial"/>
                <a:ea typeface="Arial"/>
                <a:cs typeface="Arial"/>
                <a:sym typeface="Arial"/>
              </a:rPr>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p4"/>
          <p:cNvGrpSpPr/>
          <p:nvPr/>
        </p:nvGrpSpPr>
        <p:grpSpPr>
          <a:xfrm>
            <a:off x="13814230" y="9049052"/>
            <a:ext cx="5765007" cy="3557241"/>
            <a:chOff x="0" y="-38100"/>
            <a:chExt cx="1049690" cy="647700"/>
          </a:xfrm>
        </p:grpSpPr>
        <p:sp>
          <p:nvSpPr>
            <p:cNvPr id="127" name="Google Shape;127;p4"/>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128" name="Google Shape;128;p4"/>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29" name="Google Shape;129;p4"/>
          <p:cNvPicPr preferRelativeResize="0"/>
          <p:nvPr/>
        </p:nvPicPr>
        <p:blipFill rotWithShape="1">
          <a:blip r:embed="rId3">
            <a:alphaModFix/>
          </a:blip>
          <a:srcRect l="8239" r="25839"/>
          <a:stretch/>
        </p:blipFill>
        <p:spPr>
          <a:xfrm>
            <a:off x="-3943770" y="0"/>
            <a:ext cx="11208568" cy="10287000"/>
          </a:xfrm>
          <a:prstGeom prst="rect">
            <a:avLst/>
          </a:prstGeom>
          <a:noFill/>
          <a:ln>
            <a:noFill/>
          </a:ln>
        </p:spPr>
      </p:pic>
      <p:sp>
        <p:nvSpPr>
          <p:cNvPr id="130" name="Google Shape;130;p4"/>
          <p:cNvSpPr txBox="1"/>
          <p:nvPr/>
        </p:nvSpPr>
        <p:spPr>
          <a:xfrm>
            <a:off x="8614099" y="1707355"/>
            <a:ext cx="8393522" cy="1329595"/>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7200" b="0" i="0" strike="noStrike" cap="none" dirty="0">
                <a:solidFill>
                  <a:srgbClr val="A20E20"/>
                </a:solidFill>
                <a:latin typeface="Arial"/>
                <a:ea typeface="Arial"/>
                <a:cs typeface="Arial"/>
                <a:sym typeface="Arial"/>
              </a:rPr>
              <a:t>Problem</a:t>
            </a:r>
            <a:r>
              <a:rPr lang="en-US" sz="7200" b="0" i="0" u="none" strike="noStrike" cap="none" dirty="0">
                <a:solidFill>
                  <a:srgbClr val="A20E20"/>
                </a:solidFill>
                <a:latin typeface="Arial"/>
                <a:ea typeface="Arial"/>
                <a:cs typeface="Arial"/>
                <a:sym typeface="Arial"/>
              </a:rPr>
              <a:t> </a:t>
            </a:r>
            <a:r>
              <a:rPr lang="en-US" sz="7200" b="0" i="0" strike="noStrike" cap="none" dirty="0">
                <a:solidFill>
                  <a:srgbClr val="A20E20"/>
                </a:solidFill>
                <a:latin typeface="Arial"/>
                <a:ea typeface="Arial"/>
                <a:cs typeface="Arial"/>
                <a:sym typeface="Arial"/>
              </a:rPr>
              <a:t>Statement</a:t>
            </a:r>
            <a:endParaRPr sz="1100" dirty="0"/>
          </a:p>
        </p:txBody>
      </p:sp>
      <p:sp>
        <p:nvSpPr>
          <p:cNvPr id="4" name="TextBox 3">
            <a:extLst>
              <a:ext uri="{FF2B5EF4-FFF2-40B4-BE49-F238E27FC236}">
                <a16:creationId xmlns:a16="http://schemas.microsoft.com/office/drawing/2014/main" id="{EFE1E379-E543-CBAC-FA77-AF067E48A271}"/>
              </a:ext>
            </a:extLst>
          </p:cNvPr>
          <p:cNvSpPr txBox="1"/>
          <p:nvPr/>
        </p:nvSpPr>
        <p:spPr>
          <a:xfrm>
            <a:off x="8162660" y="4438820"/>
            <a:ext cx="9850582" cy="2185214"/>
          </a:xfrm>
          <a:prstGeom prst="rect">
            <a:avLst/>
          </a:prstGeom>
          <a:noFill/>
        </p:spPr>
        <p:txBody>
          <a:bodyPr wrap="square" rtlCol="0">
            <a:spAutoFit/>
          </a:bodyPr>
          <a:lstStyle/>
          <a:p>
            <a:pPr marL="285750" indent="-285750">
              <a:buFont typeface="Arial" panose="020B0604020202020204" pitchFamily="34" charset="0"/>
              <a:buChar char="•"/>
            </a:pPr>
            <a:r>
              <a:rPr lang="en-US" sz="2800" b="0" i="0" u="none" strike="noStrike" cap="none" dirty="0">
                <a:solidFill>
                  <a:srgbClr val="2A2E3A"/>
                </a:solidFill>
                <a:latin typeface="Arial"/>
                <a:ea typeface="Arial"/>
                <a:cs typeface="Arial"/>
                <a:sym typeface="Arial"/>
              </a:rPr>
              <a:t>With the growing number of job opportunities available on the </a:t>
            </a:r>
            <a:r>
              <a:rPr lang="en-US" sz="2800" dirty="0">
                <a:solidFill>
                  <a:srgbClr val="2A2E3A"/>
                </a:solidFill>
              </a:rPr>
              <a:t>internet</a:t>
            </a:r>
            <a:r>
              <a:rPr lang="en-US" sz="2800" b="0" i="0" u="none" strike="noStrike" cap="none" dirty="0">
                <a:solidFill>
                  <a:srgbClr val="2A2E3A"/>
                </a:solidFill>
                <a:latin typeface="Arial"/>
                <a:ea typeface="Arial"/>
                <a:cs typeface="Arial"/>
                <a:sym typeface="Arial"/>
              </a:rPr>
              <a:t>, it can be challenging for job seekers to find relevant job postings that match their skills and interests.</a:t>
            </a:r>
          </a:p>
          <a:p>
            <a:endParaRPr lang="en-US" sz="2800" b="0" i="0" u="none" strike="noStrike" cap="none" dirty="0">
              <a:solidFill>
                <a:srgbClr val="2A2E3A"/>
              </a:solidFill>
              <a:latin typeface="Arial"/>
              <a:ea typeface="Arial"/>
              <a:cs typeface="Arial"/>
              <a:sym typeface="Arial"/>
            </a:endParaRPr>
          </a:p>
          <a:p>
            <a:pPr marL="285750" indent="-285750">
              <a:buFont typeface="Arial" panose="020B0604020202020204" pitchFamily="34" charset="0"/>
              <a:buChar char="•"/>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1287623" y="9049051"/>
            <a:ext cx="5765006" cy="3557241"/>
            <a:chOff x="0" y="-38100"/>
            <a:chExt cx="1049690" cy="647700"/>
          </a:xfrm>
        </p:grpSpPr>
        <p:sp>
          <p:nvSpPr>
            <p:cNvPr id="137" name="Google Shape;137;p5"/>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138" name="Google Shape;138;p5"/>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9" name="Google Shape;139;p5"/>
          <p:cNvSpPr txBox="1"/>
          <p:nvPr/>
        </p:nvSpPr>
        <p:spPr>
          <a:xfrm>
            <a:off x="1028700" y="1439135"/>
            <a:ext cx="12627597" cy="125092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8498" b="0" i="0" u="none" strike="noStrike" cap="none">
                <a:solidFill>
                  <a:srgbClr val="A20E20"/>
                </a:solidFill>
                <a:latin typeface="Arial"/>
                <a:ea typeface="Arial"/>
                <a:cs typeface="Arial"/>
                <a:sym typeface="Arial"/>
              </a:rPr>
              <a:t>Objective</a:t>
            </a:r>
            <a:endParaRPr/>
          </a:p>
        </p:txBody>
      </p:sp>
      <p:sp>
        <p:nvSpPr>
          <p:cNvPr id="140" name="Google Shape;140;p5"/>
          <p:cNvSpPr txBox="1"/>
          <p:nvPr/>
        </p:nvSpPr>
        <p:spPr>
          <a:xfrm>
            <a:off x="876676" y="3493858"/>
            <a:ext cx="10373216" cy="3192156"/>
          </a:xfrm>
          <a:prstGeom prst="rect">
            <a:avLst/>
          </a:prstGeom>
          <a:noFill/>
          <a:ln>
            <a:noFill/>
          </a:ln>
        </p:spPr>
        <p:txBody>
          <a:bodyPr spcFirstLastPara="1" wrap="square" lIns="0" tIns="0" rIns="0" bIns="0" anchor="t" anchorCtr="0">
            <a:spAutoFit/>
          </a:bodyPr>
          <a:lstStyle/>
          <a:p>
            <a:pPr marL="0" marR="0" lvl="0" indent="0" algn="l" rtl="0">
              <a:lnSpc>
                <a:spcPct val="140037"/>
              </a:lnSpc>
              <a:spcBef>
                <a:spcPts val="0"/>
              </a:spcBef>
              <a:spcAft>
                <a:spcPts val="0"/>
              </a:spcAft>
              <a:buNone/>
            </a:pPr>
            <a:r>
              <a:rPr lang="en-US" sz="3704" b="0" i="0" u="none" strike="noStrike" cap="none" dirty="0">
                <a:solidFill>
                  <a:srgbClr val="2A2E3A"/>
                </a:solidFill>
                <a:latin typeface="Arial"/>
                <a:ea typeface="Arial"/>
                <a:cs typeface="Arial"/>
                <a:sym typeface="Arial"/>
              </a:rPr>
              <a:t>Analyze the job market and provide insights to </a:t>
            </a:r>
            <a:endParaRPr dirty="0"/>
          </a:p>
          <a:p>
            <a:pPr marL="0" marR="0" lvl="0" indent="0" algn="l" rtl="0">
              <a:lnSpc>
                <a:spcPct val="140037"/>
              </a:lnSpc>
              <a:spcBef>
                <a:spcPts val="0"/>
              </a:spcBef>
              <a:spcAft>
                <a:spcPts val="0"/>
              </a:spcAft>
              <a:buNone/>
            </a:pPr>
            <a:r>
              <a:rPr lang="en-US" sz="3704" b="0" i="0" u="none" strike="noStrike" cap="none" dirty="0">
                <a:solidFill>
                  <a:srgbClr val="2A2E3A"/>
                </a:solidFill>
                <a:latin typeface="Arial"/>
                <a:ea typeface="Arial"/>
                <a:cs typeface="Arial"/>
                <a:sym typeface="Arial"/>
              </a:rPr>
              <a:t>job seekers and those companies that are working on student’s skills developments.</a:t>
            </a:r>
          </a:p>
          <a:p>
            <a:pPr marL="0" marR="0" lvl="0" indent="0" algn="l" rtl="0">
              <a:lnSpc>
                <a:spcPct val="140037"/>
              </a:lnSpc>
              <a:spcBef>
                <a:spcPts val="0"/>
              </a:spcBef>
              <a:spcAft>
                <a:spcPts val="0"/>
              </a:spcAft>
              <a:buNone/>
            </a:pPr>
            <a:r>
              <a:rPr lang="en-US" sz="3704" b="0" i="0" u="none" strike="noStrike" cap="none" dirty="0">
                <a:solidFill>
                  <a:srgbClr val="2A2E3A"/>
                </a:solidFill>
                <a:latin typeface="Arial"/>
                <a:ea typeface="Arial"/>
                <a:cs typeface="Arial"/>
                <a:sym typeface="Arial"/>
              </a:rPr>
              <a:t> </a:t>
            </a:r>
            <a:endParaRPr dirty="0"/>
          </a:p>
        </p:txBody>
      </p:sp>
      <p:pic>
        <p:nvPicPr>
          <p:cNvPr id="141" name="Google Shape;141;p5"/>
          <p:cNvPicPr preferRelativeResize="0"/>
          <p:nvPr/>
        </p:nvPicPr>
        <p:blipFill rotWithShape="1">
          <a:blip r:embed="rId3">
            <a:alphaModFix/>
          </a:blip>
          <a:srcRect l="34918" r="24391"/>
          <a:stretch/>
        </p:blipFill>
        <p:spPr>
          <a:xfrm>
            <a:off x="11400424" y="1439137"/>
            <a:ext cx="7584317" cy="11183953"/>
          </a:xfrm>
          <a:prstGeom prst="rect">
            <a:avLst/>
          </a:prstGeom>
          <a:noFill/>
          <a:ln>
            <a:noFill/>
          </a:ln>
        </p:spPr>
      </p:pic>
      <p:grpSp>
        <p:nvGrpSpPr>
          <p:cNvPr id="142" name="Google Shape;142;p5"/>
          <p:cNvGrpSpPr/>
          <p:nvPr/>
        </p:nvGrpSpPr>
        <p:grpSpPr>
          <a:xfrm rot="10800000">
            <a:off x="9343266" y="-8723749"/>
            <a:ext cx="12962982" cy="12242839"/>
            <a:chOff x="0" y="-38100"/>
            <a:chExt cx="685800" cy="647700"/>
          </a:xfrm>
        </p:grpSpPr>
        <p:sp>
          <p:nvSpPr>
            <p:cNvPr id="143" name="Google Shape;143;p5"/>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44" name="Google Shape;144;p5"/>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6"/>
          <p:cNvGraphicFramePr/>
          <p:nvPr/>
        </p:nvGraphicFramePr>
        <p:xfrm>
          <a:off x="5853992" y="2659473"/>
          <a:ext cx="11405300" cy="7570750"/>
        </p:xfrm>
        <a:graphic>
          <a:graphicData uri="http://schemas.openxmlformats.org/drawingml/2006/table">
            <a:tbl>
              <a:tblPr>
                <a:noFill/>
                <a:tableStyleId>{8E3711A4-E29A-4652-987A-A1E2DE67EA80}</a:tableStyleId>
              </a:tblPr>
              <a:tblGrid>
                <a:gridCol w="11405300">
                  <a:extLst>
                    <a:ext uri="{9D8B030D-6E8A-4147-A177-3AD203B41FA5}">
                      <a16:colId xmlns:a16="http://schemas.microsoft.com/office/drawing/2014/main" val="20000"/>
                    </a:ext>
                  </a:extLst>
                </a:gridCol>
              </a:tblGrid>
              <a:tr h="1260050">
                <a:tc>
                  <a:txBody>
                    <a:bodyPr/>
                    <a:lstStyle/>
                    <a:p>
                      <a:pPr marL="0" marR="0" lvl="0" indent="0" algn="l" rtl="0">
                        <a:lnSpc>
                          <a:spcPct val="139965"/>
                        </a:lnSpc>
                        <a:spcBef>
                          <a:spcPts val="0"/>
                        </a:spcBef>
                        <a:spcAft>
                          <a:spcPts val="0"/>
                        </a:spcAft>
                        <a:buNone/>
                      </a:pPr>
                      <a:r>
                        <a:rPr lang="en-US" sz="2900" u="none" strike="noStrike" cap="none" dirty="0">
                          <a:solidFill>
                            <a:srgbClr val="2A2E3A"/>
                          </a:solidFill>
                          <a:latin typeface="Arial"/>
                          <a:ea typeface="Arial"/>
                          <a:cs typeface="Arial"/>
                          <a:sym typeface="Arial"/>
                        </a:rPr>
                        <a:t>Collect job data from Instahyre, a popular job portal in India.</a:t>
                      </a:r>
                      <a:endParaRPr sz="1100" u="none" strike="noStrike" cap="none" dirty="0"/>
                    </a:p>
                  </a:txBody>
                  <a:tcPr marL="211600" marR="211600" marT="211600" marB="211600" anchor="b">
                    <a:lnL w="9525" cap="flat" cmpd="sng">
                      <a:solidFill>
                        <a:srgbClr val="EDECED"/>
                      </a:solidFill>
                      <a:prstDash val="solid"/>
                      <a:round/>
                      <a:headEnd type="none" w="sm" len="sm"/>
                      <a:tailEnd type="none" w="sm" len="sm"/>
                    </a:lnL>
                    <a:lnR w="9525" cap="flat" cmpd="sng">
                      <a:solidFill>
                        <a:srgbClr val="EDECED"/>
                      </a:solidFill>
                      <a:prstDash val="solid"/>
                      <a:round/>
                      <a:headEnd type="none" w="sm" len="sm"/>
                      <a:tailEnd type="none" w="sm" len="sm"/>
                    </a:lnR>
                    <a:lnT w="9525" cap="flat" cmpd="sng">
                      <a:solidFill>
                        <a:srgbClr val="EDECED"/>
                      </a:solidFill>
                      <a:prstDash val="solid"/>
                      <a:round/>
                      <a:headEnd type="none" w="sm" len="sm"/>
                      <a:tailEnd type="none" w="sm" len="sm"/>
                    </a:lnT>
                    <a:lnB w="9525" cap="flat" cmpd="sng">
                      <a:solidFill>
                        <a:srgbClr val="2A2E3A"/>
                      </a:solidFill>
                      <a:prstDash val="solid"/>
                      <a:round/>
                      <a:headEnd type="none" w="sm" len="sm"/>
                      <a:tailEnd type="none" w="sm" len="sm"/>
                    </a:lnB>
                  </a:tcPr>
                </a:tc>
                <a:extLst>
                  <a:ext uri="{0D108BD9-81ED-4DB2-BD59-A6C34878D82A}">
                    <a16:rowId xmlns:a16="http://schemas.microsoft.com/office/drawing/2014/main" val="10000"/>
                  </a:ext>
                </a:extLst>
              </a:tr>
              <a:tr h="1733075">
                <a:tc>
                  <a:txBody>
                    <a:bodyPr/>
                    <a:lstStyle/>
                    <a:p>
                      <a:pPr marL="0" marR="0" lvl="0" indent="0" algn="l" rtl="0">
                        <a:lnSpc>
                          <a:spcPct val="139965"/>
                        </a:lnSpc>
                        <a:spcBef>
                          <a:spcPts val="0"/>
                        </a:spcBef>
                        <a:spcAft>
                          <a:spcPts val="0"/>
                        </a:spcAft>
                        <a:buNone/>
                      </a:pPr>
                      <a:r>
                        <a:rPr lang="en-US" sz="2900" u="none" strike="noStrike" cap="none">
                          <a:solidFill>
                            <a:srgbClr val="2A2E3A"/>
                          </a:solidFill>
                          <a:latin typeface="Arial"/>
                          <a:ea typeface="Arial"/>
                          <a:cs typeface="Arial"/>
                          <a:sym typeface="Arial"/>
                        </a:rPr>
                        <a:t>Analyze the job data to identify the top job roles and skills in demand</a:t>
                      </a:r>
                      <a:endParaRPr sz="1100" u="none" strike="noStrike" cap="none"/>
                    </a:p>
                  </a:txBody>
                  <a:tcPr marL="211600" marR="211600" marT="211600" marB="211600" anchor="b">
                    <a:lnL w="9525" cap="flat" cmpd="sng">
                      <a:solidFill>
                        <a:srgbClr val="EDECED"/>
                      </a:solidFill>
                      <a:prstDash val="solid"/>
                      <a:round/>
                      <a:headEnd type="none" w="sm" len="sm"/>
                      <a:tailEnd type="none" w="sm" len="sm"/>
                    </a:lnL>
                    <a:lnR w="9525" cap="flat" cmpd="sng">
                      <a:solidFill>
                        <a:srgbClr val="EDECED"/>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tcPr>
                </a:tc>
                <a:extLst>
                  <a:ext uri="{0D108BD9-81ED-4DB2-BD59-A6C34878D82A}">
                    <a16:rowId xmlns:a16="http://schemas.microsoft.com/office/drawing/2014/main" val="10001"/>
                  </a:ext>
                </a:extLst>
              </a:tr>
              <a:tr h="1669400">
                <a:tc>
                  <a:txBody>
                    <a:bodyPr/>
                    <a:lstStyle/>
                    <a:p>
                      <a:pPr marL="0" marR="0" lvl="0" indent="0" algn="l" rtl="0">
                        <a:lnSpc>
                          <a:spcPct val="139964"/>
                        </a:lnSpc>
                        <a:spcBef>
                          <a:spcPts val="0"/>
                        </a:spcBef>
                        <a:spcAft>
                          <a:spcPts val="0"/>
                        </a:spcAft>
                        <a:buNone/>
                      </a:pPr>
                      <a:r>
                        <a:rPr lang="en-US" sz="2800" u="none" strike="noStrike" cap="none">
                          <a:solidFill>
                            <a:srgbClr val="2A2E3A"/>
                          </a:solidFill>
                          <a:latin typeface="Arial"/>
                          <a:ea typeface="Arial"/>
                          <a:cs typeface="Arial"/>
                          <a:sym typeface="Arial"/>
                        </a:rPr>
                        <a:t>Visualize the job data using various data visualization techniques to provide job seekers with a comprehensive view of the job market</a:t>
                      </a:r>
                      <a:endParaRPr sz="1100" u="none" strike="noStrike" cap="none"/>
                    </a:p>
                  </a:txBody>
                  <a:tcPr marL="211600" marR="211600" marT="211600" marB="211600" anchor="b">
                    <a:lnL w="9525" cap="flat" cmpd="sng">
                      <a:solidFill>
                        <a:srgbClr val="EDECED"/>
                      </a:solidFill>
                      <a:prstDash val="solid"/>
                      <a:round/>
                      <a:headEnd type="none" w="sm" len="sm"/>
                      <a:tailEnd type="none" w="sm" len="sm"/>
                    </a:lnL>
                    <a:lnR w="9525" cap="flat" cmpd="sng">
                      <a:solidFill>
                        <a:srgbClr val="EDECED"/>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tcPr>
                </a:tc>
                <a:extLst>
                  <a:ext uri="{0D108BD9-81ED-4DB2-BD59-A6C34878D82A}">
                    <a16:rowId xmlns:a16="http://schemas.microsoft.com/office/drawing/2014/main" val="10002"/>
                  </a:ext>
                </a:extLst>
              </a:tr>
              <a:tr h="1733075">
                <a:tc>
                  <a:txBody>
                    <a:bodyPr/>
                    <a:lstStyle/>
                    <a:p>
                      <a:pPr marL="0" marR="0" lvl="0" indent="0" algn="l" rtl="0">
                        <a:lnSpc>
                          <a:spcPct val="139965"/>
                        </a:lnSpc>
                        <a:spcBef>
                          <a:spcPts val="0"/>
                        </a:spcBef>
                        <a:spcAft>
                          <a:spcPts val="0"/>
                        </a:spcAft>
                        <a:buNone/>
                      </a:pPr>
                      <a:r>
                        <a:rPr lang="en-US" sz="2900" u="none" strike="noStrike" cap="none">
                          <a:solidFill>
                            <a:srgbClr val="2A2E3A"/>
                          </a:solidFill>
                          <a:latin typeface="Arial"/>
                          <a:ea typeface="Arial"/>
                          <a:cs typeface="Arial"/>
                          <a:sym typeface="Arial"/>
                        </a:rPr>
                        <a:t>Provide insights into the job market to help job seekers make informed decisions about their career paths</a:t>
                      </a:r>
                      <a:endParaRPr sz="1100" u="none" strike="noStrike" cap="none"/>
                    </a:p>
                  </a:txBody>
                  <a:tcPr marL="211600" marR="211600" marT="211600" marB="211600" anchor="b">
                    <a:lnL w="9525" cap="flat" cmpd="sng">
                      <a:solidFill>
                        <a:srgbClr val="EDECED"/>
                      </a:solidFill>
                      <a:prstDash val="solid"/>
                      <a:round/>
                      <a:headEnd type="none" w="sm" len="sm"/>
                      <a:tailEnd type="none" w="sm" len="sm"/>
                    </a:lnL>
                    <a:lnR w="9525" cap="flat" cmpd="sng">
                      <a:solidFill>
                        <a:srgbClr val="EDECED"/>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2A2E3A"/>
                      </a:solidFill>
                      <a:prstDash val="solid"/>
                      <a:round/>
                      <a:headEnd type="none" w="sm" len="sm"/>
                      <a:tailEnd type="none" w="sm" len="sm"/>
                    </a:lnB>
                  </a:tcPr>
                </a:tc>
                <a:extLst>
                  <a:ext uri="{0D108BD9-81ED-4DB2-BD59-A6C34878D82A}">
                    <a16:rowId xmlns:a16="http://schemas.microsoft.com/office/drawing/2014/main" val="10003"/>
                  </a:ext>
                </a:extLst>
              </a:tr>
              <a:tr h="1175150">
                <a:tc>
                  <a:txBody>
                    <a:bodyPr/>
                    <a:lstStyle/>
                    <a:p>
                      <a:pPr marL="0" marR="0" lvl="0" indent="0" algn="l" rtl="0">
                        <a:lnSpc>
                          <a:spcPct val="318090"/>
                        </a:lnSpc>
                        <a:spcBef>
                          <a:spcPts val="0"/>
                        </a:spcBef>
                        <a:spcAft>
                          <a:spcPts val="0"/>
                        </a:spcAft>
                        <a:buNone/>
                      </a:pPr>
                      <a:endParaRPr sz="1100" u="none" strike="noStrike" cap="none"/>
                    </a:p>
                  </a:txBody>
                  <a:tcPr marL="211600" marR="211600" marT="211600" marB="211600" anchor="b">
                    <a:lnL w="9525" cap="flat" cmpd="sng">
                      <a:solidFill>
                        <a:srgbClr val="EDECED"/>
                      </a:solidFill>
                      <a:prstDash val="solid"/>
                      <a:round/>
                      <a:headEnd type="none" w="sm" len="sm"/>
                      <a:tailEnd type="none" w="sm" len="sm"/>
                    </a:lnL>
                    <a:lnR w="9525" cap="flat" cmpd="sng">
                      <a:solidFill>
                        <a:srgbClr val="EDECED"/>
                      </a:solidFill>
                      <a:prstDash val="solid"/>
                      <a:round/>
                      <a:headEnd type="none" w="sm" len="sm"/>
                      <a:tailEnd type="none" w="sm" len="sm"/>
                    </a:lnR>
                    <a:lnT w="9525" cap="flat" cmpd="sng">
                      <a:solidFill>
                        <a:srgbClr val="2A2E3A"/>
                      </a:solidFill>
                      <a:prstDash val="solid"/>
                      <a:round/>
                      <a:headEnd type="none" w="sm" len="sm"/>
                      <a:tailEnd type="none" w="sm" len="sm"/>
                    </a:lnT>
                    <a:lnB w="9525" cap="flat" cmpd="sng">
                      <a:solidFill>
                        <a:srgbClr val="EDECE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50" name="Google Shape;150;p6"/>
          <p:cNvGrpSpPr/>
          <p:nvPr/>
        </p:nvGrpSpPr>
        <p:grpSpPr>
          <a:xfrm>
            <a:off x="13762873" y="9049052"/>
            <a:ext cx="5765007" cy="3557241"/>
            <a:chOff x="0" y="-38100"/>
            <a:chExt cx="1049690" cy="647700"/>
          </a:xfrm>
        </p:grpSpPr>
        <p:sp>
          <p:nvSpPr>
            <p:cNvPr id="151" name="Google Shape;151;p6"/>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152" name="Google Shape;152;p6"/>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3" name="Google Shape;153;p6"/>
          <p:cNvSpPr txBox="1"/>
          <p:nvPr/>
        </p:nvSpPr>
        <p:spPr>
          <a:xfrm>
            <a:off x="5853992" y="1028700"/>
            <a:ext cx="11405309" cy="125092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8498" b="0" i="0" u="none" strike="noStrike" cap="none">
                <a:solidFill>
                  <a:srgbClr val="A20E20"/>
                </a:solidFill>
                <a:latin typeface="Arial"/>
                <a:ea typeface="Arial"/>
                <a:cs typeface="Arial"/>
                <a:sym typeface="Arial"/>
              </a:rPr>
              <a:t>Roadmap</a:t>
            </a:r>
            <a:endParaRPr/>
          </a:p>
        </p:txBody>
      </p:sp>
      <p:pic>
        <p:nvPicPr>
          <p:cNvPr id="154" name="Google Shape;154;p6"/>
          <p:cNvPicPr preferRelativeResize="0"/>
          <p:nvPr/>
        </p:nvPicPr>
        <p:blipFill rotWithShape="1">
          <a:blip r:embed="rId3">
            <a:alphaModFix/>
          </a:blip>
          <a:srcRect l="10620" r="23472"/>
          <a:stretch/>
        </p:blipFill>
        <p:spPr>
          <a:xfrm>
            <a:off x="-1237908" y="-81082"/>
            <a:ext cx="6886711" cy="10449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p7"/>
          <p:cNvGrpSpPr/>
          <p:nvPr/>
        </p:nvGrpSpPr>
        <p:grpSpPr>
          <a:xfrm>
            <a:off x="-1287623" y="9049051"/>
            <a:ext cx="5765006" cy="3557241"/>
            <a:chOff x="0" y="-38100"/>
            <a:chExt cx="1049690" cy="647700"/>
          </a:xfrm>
        </p:grpSpPr>
        <p:sp>
          <p:nvSpPr>
            <p:cNvPr id="160" name="Google Shape;160;p7"/>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161" name="Google Shape;161;p7"/>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2" name="Google Shape;162;p7"/>
          <p:cNvSpPr txBox="1"/>
          <p:nvPr/>
        </p:nvSpPr>
        <p:spPr>
          <a:xfrm>
            <a:off x="1186083" y="2021260"/>
            <a:ext cx="12627597" cy="6281528"/>
          </a:xfrm>
          <a:prstGeom prst="rect">
            <a:avLst/>
          </a:prstGeom>
          <a:noFill/>
          <a:ln>
            <a:noFill/>
          </a:ln>
        </p:spPr>
        <p:txBody>
          <a:bodyPr spcFirstLastPara="1" wrap="square" lIns="0" tIns="0" rIns="0" bIns="0" anchor="t" anchorCtr="0">
            <a:spAutoFit/>
          </a:bodyPr>
          <a:lstStyle/>
          <a:p>
            <a:pPr marL="0" marR="0" lvl="0" indent="0" algn="l" rtl="0">
              <a:lnSpc>
                <a:spcPct val="139984"/>
              </a:lnSpc>
              <a:spcBef>
                <a:spcPts val="0"/>
              </a:spcBef>
              <a:spcAft>
                <a:spcPts val="0"/>
              </a:spcAft>
              <a:buNone/>
            </a:pPr>
            <a:r>
              <a:rPr lang="en-US" sz="3904" b="0" i="0" u="none" strike="noStrike" cap="none">
                <a:solidFill>
                  <a:srgbClr val="2A2E3A"/>
                </a:solidFill>
                <a:latin typeface="Arial"/>
                <a:ea typeface="Arial"/>
                <a:cs typeface="Arial"/>
                <a:sym typeface="Arial"/>
              </a:rPr>
              <a:t> We utilized a variety of technologies to collect, clean, and analyze our data.</a:t>
            </a:r>
            <a:endParaRPr/>
          </a:p>
          <a:p>
            <a:pPr marL="0" marR="0" lvl="0" indent="0" algn="l" rtl="0">
              <a:lnSpc>
                <a:spcPct val="139984"/>
              </a:lnSpc>
              <a:spcBef>
                <a:spcPts val="0"/>
              </a:spcBef>
              <a:spcAft>
                <a:spcPts val="0"/>
              </a:spcAft>
              <a:buNone/>
            </a:pPr>
            <a:endParaRPr sz="3904" b="0" i="0" u="none" strike="noStrike" cap="none">
              <a:solidFill>
                <a:srgbClr val="2A2E3A"/>
              </a:solidFill>
              <a:latin typeface="Arial"/>
              <a:ea typeface="Arial"/>
              <a:cs typeface="Arial"/>
              <a:sym typeface="Arial"/>
            </a:endParaRPr>
          </a:p>
          <a:p>
            <a:pPr marL="842913" marR="0" lvl="1" indent="-421455" algn="l" rtl="0">
              <a:lnSpc>
                <a:spcPct val="139984"/>
              </a:lnSpc>
              <a:spcBef>
                <a:spcPts val="0"/>
              </a:spcBef>
              <a:spcAft>
                <a:spcPts val="0"/>
              </a:spcAft>
              <a:buClr>
                <a:srgbClr val="2A2E3A"/>
              </a:buClr>
              <a:buSzPts val="3904"/>
              <a:buFont typeface="Arial"/>
              <a:buChar char="•"/>
            </a:pPr>
            <a:r>
              <a:rPr lang="en-US" sz="3904" b="0" i="0" u="none" strike="noStrike" cap="none">
                <a:solidFill>
                  <a:srgbClr val="2A2E3A"/>
                </a:solidFill>
                <a:latin typeface="Arial"/>
                <a:ea typeface="Arial"/>
                <a:cs typeface="Arial"/>
                <a:sym typeface="Arial"/>
              </a:rPr>
              <a:t>Selenium: Used for collecting data by web scraping.</a:t>
            </a:r>
            <a:endParaRPr/>
          </a:p>
          <a:p>
            <a:pPr marL="842913" marR="0" lvl="1" indent="-421455" algn="l" rtl="0">
              <a:lnSpc>
                <a:spcPct val="139984"/>
              </a:lnSpc>
              <a:spcBef>
                <a:spcPts val="0"/>
              </a:spcBef>
              <a:spcAft>
                <a:spcPts val="0"/>
              </a:spcAft>
              <a:buClr>
                <a:srgbClr val="2A2E3A"/>
              </a:buClr>
              <a:buSzPts val="3904"/>
              <a:buFont typeface="Arial"/>
              <a:buChar char="•"/>
            </a:pPr>
            <a:r>
              <a:rPr lang="en-US" sz="3904" b="0" i="0" u="none" strike="noStrike" cap="none">
                <a:solidFill>
                  <a:srgbClr val="2A2E3A"/>
                </a:solidFill>
                <a:latin typeface="Arial"/>
                <a:ea typeface="Arial"/>
                <a:cs typeface="Arial"/>
                <a:sym typeface="Arial"/>
              </a:rPr>
              <a:t>Pandas: Used for data cleaning and preprocessing.</a:t>
            </a:r>
            <a:endParaRPr/>
          </a:p>
          <a:p>
            <a:pPr marL="842913" marR="0" lvl="1" indent="-421455" algn="l" rtl="0">
              <a:lnSpc>
                <a:spcPct val="139984"/>
              </a:lnSpc>
              <a:spcBef>
                <a:spcPts val="0"/>
              </a:spcBef>
              <a:spcAft>
                <a:spcPts val="0"/>
              </a:spcAft>
              <a:buClr>
                <a:srgbClr val="2A2E3A"/>
              </a:buClr>
              <a:buSzPts val="3904"/>
              <a:buFont typeface="Arial"/>
              <a:buChar char="•"/>
            </a:pPr>
            <a:r>
              <a:rPr lang="en-US" sz="3904" b="0" i="0" u="none" strike="noStrike" cap="none">
                <a:solidFill>
                  <a:srgbClr val="2A2E3A"/>
                </a:solidFill>
                <a:latin typeface="Arial"/>
                <a:ea typeface="Arial"/>
                <a:cs typeface="Arial"/>
                <a:sym typeface="Arial"/>
              </a:rPr>
              <a:t>SQL: Used for database management.</a:t>
            </a:r>
            <a:endParaRPr/>
          </a:p>
          <a:p>
            <a:pPr marL="842913" marR="0" lvl="1" indent="-421455" algn="l" rtl="0">
              <a:lnSpc>
                <a:spcPct val="139984"/>
              </a:lnSpc>
              <a:spcBef>
                <a:spcPts val="0"/>
              </a:spcBef>
              <a:spcAft>
                <a:spcPts val="0"/>
              </a:spcAft>
              <a:buClr>
                <a:srgbClr val="2A2E3A"/>
              </a:buClr>
              <a:buSzPts val="3904"/>
              <a:buFont typeface="Arial"/>
              <a:buChar char="•"/>
            </a:pPr>
            <a:r>
              <a:rPr lang="en-US" sz="3904" b="0" i="0" u="none" strike="noStrike" cap="none">
                <a:solidFill>
                  <a:srgbClr val="2A2E3A"/>
                </a:solidFill>
                <a:latin typeface="Arial"/>
                <a:ea typeface="Arial"/>
                <a:cs typeface="Arial"/>
                <a:sym typeface="Arial"/>
              </a:rPr>
              <a:t>Excel: Used for data manipulation, data visualization and Dashboard. </a:t>
            </a:r>
            <a:endParaRPr sz="3904" b="0" i="0" u="none" strike="noStrike" cap="none">
              <a:solidFill>
                <a:srgbClr val="2A2E3A"/>
              </a:solidFill>
              <a:latin typeface="Arial"/>
              <a:ea typeface="Arial"/>
              <a:cs typeface="Arial"/>
              <a:sym typeface="Arial"/>
            </a:endParaRPr>
          </a:p>
          <a:p>
            <a:pPr marL="0" marR="0" lvl="0" indent="0" algn="l" rtl="0">
              <a:lnSpc>
                <a:spcPct val="139984"/>
              </a:lnSpc>
              <a:spcBef>
                <a:spcPts val="0"/>
              </a:spcBef>
              <a:spcAft>
                <a:spcPts val="0"/>
              </a:spcAft>
              <a:buNone/>
            </a:pPr>
            <a:endParaRPr sz="3904" b="0" i="0" u="none" strike="noStrike" cap="none">
              <a:solidFill>
                <a:srgbClr val="2A2E3A"/>
              </a:solidFill>
              <a:latin typeface="Arial"/>
              <a:ea typeface="Arial"/>
              <a:cs typeface="Arial"/>
              <a:sym typeface="Arial"/>
            </a:endParaRPr>
          </a:p>
        </p:txBody>
      </p:sp>
      <p:grpSp>
        <p:nvGrpSpPr>
          <p:cNvPr id="163" name="Google Shape;163;p7"/>
          <p:cNvGrpSpPr/>
          <p:nvPr/>
        </p:nvGrpSpPr>
        <p:grpSpPr>
          <a:xfrm rot="10800000">
            <a:off x="9343266" y="-8723749"/>
            <a:ext cx="12962982" cy="12242839"/>
            <a:chOff x="0" y="-38100"/>
            <a:chExt cx="685800" cy="647700"/>
          </a:xfrm>
        </p:grpSpPr>
        <p:sp>
          <p:nvSpPr>
            <p:cNvPr id="164" name="Google Shape;164;p7"/>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65" name="Google Shape;165;p7"/>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6" name="Google Shape;166;p7"/>
          <p:cNvPicPr preferRelativeResize="0"/>
          <p:nvPr/>
        </p:nvPicPr>
        <p:blipFill rotWithShape="1">
          <a:blip r:embed="rId3">
            <a:alphaModFix/>
          </a:blip>
          <a:srcRect/>
          <a:stretch/>
        </p:blipFill>
        <p:spPr>
          <a:xfrm>
            <a:off x="11592685" y="2408981"/>
            <a:ext cx="6695315" cy="7878019"/>
          </a:xfrm>
          <a:prstGeom prst="rect">
            <a:avLst/>
          </a:prstGeom>
          <a:noFill/>
          <a:ln>
            <a:noFill/>
          </a:ln>
        </p:spPr>
      </p:pic>
      <p:pic>
        <p:nvPicPr>
          <p:cNvPr id="167" name="Google Shape;167;p7"/>
          <p:cNvPicPr preferRelativeResize="0"/>
          <p:nvPr/>
        </p:nvPicPr>
        <p:blipFill rotWithShape="1">
          <a:blip r:embed="rId4">
            <a:alphaModFix/>
          </a:blip>
          <a:srcRect/>
          <a:stretch/>
        </p:blipFill>
        <p:spPr>
          <a:xfrm>
            <a:off x="-51691" y="49584"/>
            <a:ext cx="3793097" cy="4114800"/>
          </a:xfrm>
          <a:prstGeom prst="rect">
            <a:avLst/>
          </a:prstGeom>
          <a:noFill/>
          <a:ln>
            <a:noFill/>
          </a:ln>
        </p:spPr>
      </p:pic>
      <p:sp>
        <p:nvSpPr>
          <p:cNvPr id="168" name="Google Shape;168;p7"/>
          <p:cNvSpPr txBox="1"/>
          <p:nvPr/>
        </p:nvSpPr>
        <p:spPr>
          <a:xfrm>
            <a:off x="1844859" y="771525"/>
            <a:ext cx="12627597" cy="125092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8498" b="0" i="0" u="none" strike="noStrike" cap="none">
                <a:solidFill>
                  <a:srgbClr val="A20E20"/>
                </a:solidFill>
                <a:latin typeface="Arial"/>
                <a:ea typeface="Arial"/>
                <a:cs typeface="Arial"/>
                <a:sym typeface="Arial"/>
              </a:rPr>
              <a:t>Tools and Technologies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8"/>
          <p:cNvGrpSpPr/>
          <p:nvPr/>
        </p:nvGrpSpPr>
        <p:grpSpPr>
          <a:xfrm>
            <a:off x="-1287623" y="9049051"/>
            <a:ext cx="5765006" cy="3557241"/>
            <a:chOff x="0" y="-38100"/>
            <a:chExt cx="1049690" cy="647700"/>
          </a:xfrm>
        </p:grpSpPr>
        <p:sp>
          <p:nvSpPr>
            <p:cNvPr id="174" name="Google Shape;174;p8"/>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175" name="Google Shape;175;p8"/>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6" name="Google Shape;176;p8"/>
          <p:cNvSpPr txBox="1"/>
          <p:nvPr/>
        </p:nvSpPr>
        <p:spPr>
          <a:xfrm>
            <a:off x="0" y="2711698"/>
            <a:ext cx="17498101" cy="4090672"/>
          </a:xfrm>
          <a:prstGeom prst="rect">
            <a:avLst/>
          </a:prstGeom>
          <a:noFill/>
          <a:ln>
            <a:noFill/>
          </a:ln>
        </p:spPr>
        <p:txBody>
          <a:bodyPr spcFirstLastPara="1" wrap="square" lIns="0" tIns="0" rIns="0" bIns="0" anchor="t" anchorCtr="0">
            <a:spAutoFit/>
          </a:bodyPr>
          <a:lstStyle/>
          <a:p>
            <a:pPr marL="1667628" marR="0" lvl="2" indent="-555877" algn="l" rtl="0">
              <a:lnSpc>
                <a:spcPct val="139968"/>
              </a:lnSpc>
              <a:spcBef>
                <a:spcPts val="0"/>
              </a:spcBef>
              <a:spcAft>
                <a:spcPts val="0"/>
              </a:spcAft>
              <a:buClr>
                <a:srgbClr val="2A2E3A"/>
              </a:buClr>
              <a:buSzPts val="3863"/>
              <a:buFont typeface="Arial"/>
              <a:buChar char="⚬"/>
            </a:pPr>
            <a:r>
              <a:rPr lang="en-US" sz="3863" b="0" i="0" u="none" strike="noStrike" cap="none" dirty="0">
                <a:solidFill>
                  <a:srgbClr val="2A2E3A"/>
                </a:solidFill>
                <a:latin typeface="Arial"/>
                <a:ea typeface="Arial"/>
                <a:cs typeface="Arial"/>
                <a:sym typeface="Arial"/>
              </a:rPr>
              <a:t>The dataset comprises two tables: Job Details and Company Details.</a:t>
            </a:r>
            <a:endParaRPr dirty="0"/>
          </a:p>
          <a:p>
            <a:pPr marL="1667628" marR="0" lvl="2" indent="-555877" algn="l" rtl="0">
              <a:lnSpc>
                <a:spcPct val="139968"/>
              </a:lnSpc>
              <a:spcBef>
                <a:spcPts val="0"/>
              </a:spcBef>
              <a:spcAft>
                <a:spcPts val="0"/>
              </a:spcAft>
              <a:buClr>
                <a:srgbClr val="2A2E3A"/>
              </a:buClr>
              <a:buSzPts val="3863"/>
              <a:buFont typeface="Arial"/>
              <a:buChar char="⚬"/>
            </a:pPr>
            <a:r>
              <a:rPr lang="en-US" sz="3863" b="0" i="0" u="none" strike="noStrike" cap="none" dirty="0">
                <a:solidFill>
                  <a:srgbClr val="2A2E3A"/>
                </a:solidFill>
                <a:latin typeface="Arial"/>
                <a:ea typeface="Arial"/>
                <a:cs typeface="Arial"/>
                <a:sym typeface="Arial"/>
              </a:rPr>
              <a:t>Job Details contains 3944 records and Company Details contains 1432 records.</a:t>
            </a:r>
            <a:endParaRPr dirty="0"/>
          </a:p>
          <a:p>
            <a:pPr marL="1667628" marR="0" lvl="2" indent="-555877" algn="l" rtl="0">
              <a:lnSpc>
                <a:spcPct val="139968"/>
              </a:lnSpc>
              <a:spcBef>
                <a:spcPts val="0"/>
              </a:spcBef>
              <a:spcAft>
                <a:spcPts val="0"/>
              </a:spcAft>
              <a:buClr>
                <a:srgbClr val="2A2E3A"/>
              </a:buClr>
              <a:buSzPts val="3863"/>
              <a:buFont typeface="Arial"/>
              <a:buChar char="⚬"/>
            </a:pPr>
            <a:r>
              <a:rPr lang="en-US" sz="3863" b="0" i="0" u="none" strike="noStrike" cap="none" dirty="0">
                <a:solidFill>
                  <a:srgbClr val="2A2E3A"/>
                </a:solidFill>
                <a:latin typeface="Arial"/>
                <a:ea typeface="Arial"/>
                <a:cs typeface="Arial"/>
                <a:sym typeface="Arial"/>
              </a:rPr>
              <a:t>The data was collected through web scraping job postings from Instahyre, a job portal platform.</a:t>
            </a:r>
            <a:endParaRPr dirty="0"/>
          </a:p>
          <a:p>
            <a:pPr marL="0" marR="0" lvl="0" indent="0" algn="l" rtl="0">
              <a:lnSpc>
                <a:spcPct val="139968"/>
              </a:lnSpc>
              <a:spcBef>
                <a:spcPts val="0"/>
              </a:spcBef>
              <a:spcAft>
                <a:spcPts val="0"/>
              </a:spcAft>
              <a:buNone/>
            </a:pPr>
            <a:endParaRPr sz="3863" b="0" i="0" u="none" strike="noStrike" cap="none" dirty="0">
              <a:solidFill>
                <a:srgbClr val="2A2E3A"/>
              </a:solidFill>
              <a:latin typeface="Arial"/>
              <a:ea typeface="Arial"/>
              <a:cs typeface="Arial"/>
              <a:sym typeface="Arial"/>
            </a:endParaRPr>
          </a:p>
        </p:txBody>
      </p:sp>
      <p:grpSp>
        <p:nvGrpSpPr>
          <p:cNvPr id="177" name="Google Shape;177;p8"/>
          <p:cNvGrpSpPr/>
          <p:nvPr/>
        </p:nvGrpSpPr>
        <p:grpSpPr>
          <a:xfrm rot="10800000">
            <a:off x="9343266" y="-8723749"/>
            <a:ext cx="12962982" cy="12242839"/>
            <a:chOff x="0" y="-38100"/>
            <a:chExt cx="685800" cy="647700"/>
          </a:xfrm>
        </p:grpSpPr>
        <p:sp>
          <p:nvSpPr>
            <p:cNvPr id="178" name="Google Shape;178;p8"/>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79" name="Google Shape;179;p8"/>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80" name="Google Shape;180;p8"/>
          <p:cNvPicPr preferRelativeResize="0"/>
          <p:nvPr/>
        </p:nvPicPr>
        <p:blipFill rotWithShape="1">
          <a:blip r:embed="rId3">
            <a:alphaModFix/>
          </a:blip>
          <a:srcRect l="14796" t="28017" r="6781"/>
          <a:stretch/>
        </p:blipFill>
        <p:spPr>
          <a:xfrm>
            <a:off x="10089030" y="6810709"/>
            <a:ext cx="9668548" cy="5923884"/>
          </a:xfrm>
          <a:prstGeom prst="rect">
            <a:avLst/>
          </a:prstGeom>
          <a:noFill/>
          <a:ln>
            <a:noFill/>
          </a:ln>
        </p:spPr>
      </p:pic>
      <p:sp>
        <p:nvSpPr>
          <p:cNvPr id="181" name="Google Shape;181;p8"/>
          <p:cNvSpPr txBox="1"/>
          <p:nvPr/>
        </p:nvSpPr>
        <p:spPr>
          <a:xfrm>
            <a:off x="1028700" y="568825"/>
            <a:ext cx="12627597" cy="255897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8498" b="0" i="0" u="none" strike="noStrike" cap="none">
                <a:solidFill>
                  <a:srgbClr val="A20E20"/>
                </a:solidFill>
                <a:latin typeface="Arial"/>
                <a:ea typeface="Arial"/>
                <a:cs typeface="Arial"/>
                <a:sym typeface="Arial"/>
              </a:rPr>
              <a:t>Dataset</a:t>
            </a:r>
            <a:endParaRPr/>
          </a:p>
          <a:p>
            <a:pPr marL="0" marR="0" lvl="0" indent="0" algn="l" rtl="0">
              <a:lnSpc>
                <a:spcPct val="120004"/>
              </a:lnSpc>
              <a:spcBef>
                <a:spcPts val="0"/>
              </a:spcBef>
              <a:spcAft>
                <a:spcPts val="0"/>
              </a:spcAft>
              <a:buNone/>
            </a:pPr>
            <a:endParaRPr sz="8498" b="0" i="0" u="none" strike="noStrike" cap="none">
              <a:solidFill>
                <a:srgbClr val="A20E2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a:stretch/>
        </p:blipFill>
        <p:spPr>
          <a:xfrm>
            <a:off x="990600" y="419101"/>
            <a:ext cx="15849600" cy="9418092"/>
          </a:xfrm>
          <a:prstGeom prst="rect">
            <a:avLst/>
          </a:prstGeom>
          <a:noFill/>
          <a:ln>
            <a:noFill/>
          </a:ln>
        </p:spPr>
      </p:pic>
      <p:grpSp>
        <p:nvGrpSpPr>
          <p:cNvPr id="187" name="Google Shape;187;p9"/>
          <p:cNvGrpSpPr/>
          <p:nvPr/>
        </p:nvGrpSpPr>
        <p:grpSpPr>
          <a:xfrm rot="10800000">
            <a:off x="9343266" y="-8723749"/>
            <a:ext cx="12962982" cy="12242839"/>
            <a:chOff x="0" y="-38100"/>
            <a:chExt cx="685800" cy="647700"/>
          </a:xfrm>
        </p:grpSpPr>
        <p:sp>
          <p:nvSpPr>
            <p:cNvPr id="188" name="Google Shape;188;p9"/>
            <p:cNvSpPr/>
            <p:nvPr/>
          </p:nvSpPr>
          <p:spPr>
            <a:xfrm>
              <a:off x="0" y="0"/>
              <a:ext cx="406400" cy="187305"/>
            </a:xfrm>
            <a:custGeom>
              <a:avLst/>
              <a:gdLst/>
              <a:ahLst/>
              <a:cxnLst/>
              <a:rect l="l" t="t" r="r" b="b"/>
              <a:pathLst>
                <a:path w="406400" h="187305" extrusionOk="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89" name="Google Shape;189;p9"/>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0" name="Google Shape;190;p9"/>
          <p:cNvGrpSpPr/>
          <p:nvPr/>
        </p:nvGrpSpPr>
        <p:grpSpPr>
          <a:xfrm>
            <a:off x="-1287623" y="9049051"/>
            <a:ext cx="5765006" cy="3557241"/>
            <a:chOff x="0" y="-38100"/>
            <a:chExt cx="1049690" cy="647700"/>
          </a:xfrm>
        </p:grpSpPr>
        <p:sp>
          <p:nvSpPr>
            <p:cNvPr id="191" name="Google Shape;191;p9"/>
            <p:cNvSpPr/>
            <p:nvPr/>
          </p:nvSpPr>
          <p:spPr>
            <a:xfrm>
              <a:off x="0" y="0"/>
              <a:ext cx="1049690" cy="187305"/>
            </a:xfrm>
            <a:custGeom>
              <a:avLst/>
              <a:gdLst/>
              <a:ahLst/>
              <a:cxnLst/>
              <a:rect l="l" t="t" r="r" b="b"/>
              <a:pathLst>
                <a:path w="1049690" h="187305" extrusionOk="0">
                  <a:moveTo>
                    <a:pt x="203200" y="0"/>
                  </a:moveTo>
                  <a:lnTo>
                    <a:pt x="846490" y="0"/>
                  </a:lnTo>
                  <a:lnTo>
                    <a:pt x="1049690" y="187305"/>
                  </a:lnTo>
                  <a:lnTo>
                    <a:pt x="0" y="187305"/>
                  </a:lnTo>
                  <a:lnTo>
                    <a:pt x="203200" y="0"/>
                  </a:lnTo>
                  <a:close/>
                </a:path>
              </a:pathLst>
            </a:custGeom>
            <a:solidFill>
              <a:srgbClr val="A20E20"/>
            </a:solidFill>
            <a:ln>
              <a:noFill/>
            </a:ln>
          </p:spPr>
        </p:sp>
        <p:sp>
          <p:nvSpPr>
            <p:cNvPr id="192" name="Google Shape;192;p9"/>
            <p:cNvSpPr txBox="1"/>
            <p:nvPr/>
          </p:nvSpPr>
          <p:spPr>
            <a:xfrm>
              <a:off x="127000" y="-38100"/>
              <a:ext cx="5588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1031</Words>
  <Application>Microsoft Office PowerPoint</Application>
  <PresentationFormat>Custom</PresentationFormat>
  <Paragraphs>117</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Hariharan M</dc:creator>
  <cp:lastModifiedBy>Aaryan aaryan</cp:lastModifiedBy>
  <cp:revision>2</cp:revision>
  <dcterms:created xsi:type="dcterms:W3CDTF">2006-08-16T00:00:00Z</dcterms:created>
  <dcterms:modified xsi:type="dcterms:W3CDTF">2023-05-08T07:04:41Z</dcterms:modified>
</cp:coreProperties>
</file>