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5" r:id="rId7"/>
    <p:sldId id="43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3B2EE-3A8E-4AA4-8B4C-0ABD0C6AB61A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AC23889-6B6D-4F87-A6D5-52A52E043182}">
      <dgm:prSet phldrT="[Text]" custT="1"/>
      <dgm:spPr/>
      <dgm:t>
        <a:bodyPr/>
        <a:lstStyle/>
        <a:p>
          <a:r>
            <a:rPr lang="en-IN" sz="1600" b="1" dirty="0"/>
            <a:t>VLSI</a:t>
          </a:r>
        </a:p>
      </dgm:t>
    </dgm:pt>
    <dgm:pt modelId="{818D7111-E5EC-418B-8A31-7E4C70D26A65}" type="parTrans" cxnId="{B228DB15-C8E1-4D32-8428-9F64976E0CE7}">
      <dgm:prSet/>
      <dgm:spPr/>
      <dgm:t>
        <a:bodyPr/>
        <a:lstStyle/>
        <a:p>
          <a:endParaRPr lang="en-IN"/>
        </a:p>
      </dgm:t>
    </dgm:pt>
    <dgm:pt modelId="{4F4C0E70-5726-4C38-AAB8-6912089F5059}" type="sibTrans" cxnId="{B228DB15-C8E1-4D32-8428-9F64976E0CE7}">
      <dgm:prSet/>
      <dgm:spPr/>
      <dgm:t>
        <a:bodyPr/>
        <a:lstStyle/>
        <a:p>
          <a:endParaRPr lang="en-IN"/>
        </a:p>
      </dgm:t>
    </dgm:pt>
    <dgm:pt modelId="{0E1863DE-9337-4BCE-8207-ABF86BE87465}">
      <dgm:prSet phldrT="[Text]"/>
      <dgm:spPr/>
      <dgm:t>
        <a:bodyPr/>
        <a:lstStyle/>
        <a:p>
          <a:pPr>
            <a:buNone/>
          </a:pPr>
          <a:r>
            <a:rPr lang="en-US" dirty="0">
              <a:ea typeface="Verdana" pitchFamily="34" charset="0"/>
              <a:cs typeface="Verdana" pitchFamily="34" charset="0"/>
            </a:rPr>
            <a:t>Digital, Mixed Signal, Analog </a:t>
          </a:r>
          <a:endParaRPr lang="en-IN" dirty="0"/>
        </a:p>
      </dgm:t>
    </dgm:pt>
    <dgm:pt modelId="{9B61298C-C27C-4497-991C-7F55CECE257F}" type="parTrans" cxnId="{04E5F5B7-C1D6-4491-86D7-8AE4947CB774}">
      <dgm:prSet/>
      <dgm:spPr/>
      <dgm:t>
        <a:bodyPr/>
        <a:lstStyle/>
        <a:p>
          <a:endParaRPr lang="en-IN"/>
        </a:p>
      </dgm:t>
    </dgm:pt>
    <dgm:pt modelId="{20E825F3-4E31-4D58-A960-002DAFAFE916}" type="sibTrans" cxnId="{04E5F5B7-C1D6-4491-86D7-8AE4947CB774}">
      <dgm:prSet/>
      <dgm:spPr/>
      <dgm:t>
        <a:bodyPr/>
        <a:lstStyle/>
        <a:p>
          <a:endParaRPr lang="en-IN"/>
        </a:p>
      </dgm:t>
    </dgm:pt>
    <dgm:pt modelId="{E12314E9-24F6-4C10-9FDB-FEE2D498D873}">
      <dgm:prSet phldrT="[Text]" custT="1"/>
      <dgm:spPr/>
      <dgm:t>
        <a:bodyPr/>
        <a:lstStyle/>
        <a:p>
          <a:r>
            <a:rPr lang="en-IN" sz="1600" b="1" dirty="0"/>
            <a:t>Embedded Systems</a:t>
          </a:r>
        </a:p>
      </dgm:t>
    </dgm:pt>
    <dgm:pt modelId="{8FD60B08-A5C2-4F07-8A7B-75B2F03FFD61}" type="parTrans" cxnId="{9B012AED-85C8-442C-9710-BE1C6E1014FE}">
      <dgm:prSet/>
      <dgm:spPr/>
      <dgm:t>
        <a:bodyPr/>
        <a:lstStyle/>
        <a:p>
          <a:endParaRPr lang="en-IN"/>
        </a:p>
      </dgm:t>
    </dgm:pt>
    <dgm:pt modelId="{F5458252-3DF3-4286-B03D-EC4BBF5EB63E}" type="sibTrans" cxnId="{9B012AED-85C8-442C-9710-BE1C6E1014FE}">
      <dgm:prSet/>
      <dgm:spPr/>
      <dgm:t>
        <a:bodyPr/>
        <a:lstStyle/>
        <a:p>
          <a:endParaRPr lang="en-IN"/>
        </a:p>
      </dgm:t>
    </dgm:pt>
    <dgm:pt modelId="{2EE7CD96-50D4-4A0D-A0C8-FB40EBFF3232}">
      <dgm:prSet phldrT="[Text]"/>
      <dgm:spPr/>
      <dgm:t>
        <a:bodyPr/>
        <a:lstStyle/>
        <a:p>
          <a:r>
            <a:rPr lang="en-US" dirty="0">
              <a:ea typeface="Verdana" pitchFamily="34" charset="0"/>
              <a:cs typeface="Verdana" pitchFamily="34" charset="0"/>
            </a:rPr>
            <a:t>Biomedical, DSP, Communications</a:t>
          </a:r>
          <a:endParaRPr lang="en-IN" dirty="0"/>
        </a:p>
      </dgm:t>
    </dgm:pt>
    <dgm:pt modelId="{AC2B9120-8BC2-4926-9115-3392EBC668DF}" type="parTrans" cxnId="{955D37A1-8B02-4F1E-B992-8E795DD03A85}">
      <dgm:prSet/>
      <dgm:spPr/>
      <dgm:t>
        <a:bodyPr/>
        <a:lstStyle/>
        <a:p>
          <a:endParaRPr lang="en-IN"/>
        </a:p>
      </dgm:t>
    </dgm:pt>
    <dgm:pt modelId="{96204F58-56DD-461A-B737-2873FC860B20}" type="sibTrans" cxnId="{955D37A1-8B02-4F1E-B992-8E795DD03A85}">
      <dgm:prSet/>
      <dgm:spPr/>
      <dgm:t>
        <a:bodyPr/>
        <a:lstStyle/>
        <a:p>
          <a:endParaRPr lang="en-IN"/>
        </a:p>
      </dgm:t>
    </dgm:pt>
    <dgm:pt modelId="{99D6BA60-E96D-4622-8076-7DB3BB548FFD}">
      <dgm:prSet phldrT="[Text]" custT="1"/>
      <dgm:spPr/>
      <dgm:t>
        <a:bodyPr/>
        <a:lstStyle/>
        <a:p>
          <a:r>
            <a:rPr lang="en-US" sz="1600" b="1" dirty="0">
              <a:ea typeface="Verdana" pitchFamily="34" charset="0"/>
              <a:cs typeface="Verdana" pitchFamily="34" charset="0"/>
            </a:rPr>
            <a:t>Internet of Things (IoT)</a:t>
          </a:r>
          <a:endParaRPr lang="en-IN" sz="1600" b="1" dirty="0"/>
        </a:p>
      </dgm:t>
    </dgm:pt>
    <dgm:pt modelId="{A293326C-299F-4EBE-9C7A-21829AC5D402}" type="parTrans" cxnId="{D952EFB3-1410-499A-A329-289D21E8A44A}">
      <dgm:prSet/>
      <dgm:spPr/>
      <dgm:t>
        <a:bodyPr/>
        <a:lstStyle/>
        <a:p>
          <a:endParaRPr lang="en-IN"/>
        </a:p>
      </dgm:t>
    </dgm:pt>
    <dgm:pt modelId="{D6CDA951-F979-4C47-B018-CE829834533C}" type="sibTrans" cxnId="{D952EFB3-1410-499A-A329-289D21E8A44A}">
      <dgm:prSet/>
      <dgm:spPr/>
      <dgm:t>
        <a:bodyPr/>
        <a:lstStyle/>
        <a:p>
          <a:endParaRPr lang="en-IN"/>
        </a:p>
      </dgm:t>
    </dgm:pt>
    <dgm:pt modelId="{D66B2D35-D083-4517-BD8D-218FEAD547DD}">
      <dgm:prSet phldrT="[Text]"/>
      <dgm:spPr/>
      <dgm:t>
        <a:bodyPr/>
        <a:lstStyle/>
        <a:p>
          <a:r>
            <a:rPr lang="en-US" dirty="0">
              <a:ea typeface="Verdana" pitchFamily="34" charset="0"/>
              <a:cs typeface="Verdana" pitchFamily="34" charset="0"/>
            </a:rPr>
            <a:t>Applications of IoT in industry, agriculture and home automation</a:t>
          </a:r>
          <a:endParaRPr lang="en-IN" dirty="0"/>
        </a:p>
      </dgm:t>
    </dgm:pt>
    <dgm:pt modelId="{96CE2AC8-00D2-49C5-8618-AD86B2C8053E}" type="parTrans" cxnId="{04D857CF-35DC-404D-BB82-22A325F0664E}">
      <dgm:prSet/>
      <dgm:spPr/>
      <dgm:t>
        <a:bodyPr/>
        <a:lstStyle/>
        <a:p>
          <a:endParaRPr lang="en-IN"/>
        </a:p>
      </dgm:t>
    </dgm:pt>
    <dgm:pt modelId="{5BA060DF-0F73-4327-95FC-CF8325804E21}" type="sibTrans" cxnId="{04D857CF-35DC-404D-BB82-22A325F0664E}">
      <dgm:prSet/>
      <dgm:spPr/>
      <dgm:t>
        <a:bodyPr/>
        <a:lstStyle/>
        <a:p>
          <a:endParaRPr lang="en-IN"/>
        </a:p>
      </dgm:t>
    </dgm:pt>
    <dgm:pt modelId="{B204AC6F-B01B-40D1-9599-A3D329E428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a typeface="Verdana" pitchFamily="34" charset="0"/>
              <a:cs typeface="Verdana" pitchFamily="34" charset="0"/>
            </a:rPr>
            <a:t>Radio Frequency and Integrated Photonics</a:t>
          </a:r>
        </a:p>
      </dgm:t>
    </dgm:pt>
    <dgm:pt modelId="{B0CF3E40-D63F-49C1-BD0D-9D3CA802F4B7}" type="parTrans" cxnId="{B9B54C55-F8A2-4A49-AD08-72726686BD0B}">
      <dgm:prSet/>
      <dgm:spPr/>
      <dgm:t>
        <a:bodyPr/>
        <a:lstStyle/>
        <a:p>
          <a:endParaRPr lang="en-IN"/>
        </a:p>
      </dgm:t>
    </dgm:pt>
    <dgm:pt modelId="{91231FC4-B821-47F2-85A2-1E67A8225A12}" type="sibTrans" cxnId="{B9B54C55-F8A2-4A49-AD08-72726686BD0B}">
      <dgm:prSet/>
      <dgm:spPr/>
      <dgm:t>
        <a:bodyPr/>
        <a:lstStyle/>
        <a:p>
          <a:endParaRPr lang="en-IN"/>
        </a:p>
      </dgm:t>
    </dgm:pt>
    <dgm:pt modelId="{3EEBBDAE-E8D6-496A-9F1F-E2D0248215B4}">
      <dgm:prSet/>
      <dgm:spPr/>
      <dgm:t>
        <a:bodyPr/>
        <a:lstStyle/>
        <a:p>
          <a:r>
            <a:rPr lang="en-US" dirty="0">
              <a:ea typeface="Verdana" pitchFamily="34" charset="0"/>
              <a:cs typeface="Verdana" pitchFamily="34" charset="0"/>
            </a:rPr>
            <a:t>Hardware Software Co-design</a:t>
          </a:r>
        </a:p>
      </dgm:t>
    </dgm:pt>
    <dgm:pt modelId="{323DCB2A-3DA7-4E11-8574-401AD99890DA}" type="parTrans" cxnId="{5682181B-A81A-4E2F-A4C5-BD87E7C102DD}">
      <dgm:prSet/>
      <dgm:spPr/>
      <dgm:t>
        <a:bodyPr/>
        <a:lstStyle/>
        <a:p>
          <a:endParaRPr lang="en-IN"/>
        </a:p>
      </dgm:t>
    </dgm:pt>
    <dgm:pt modelId="{14A42CF3-5C25-48BF-A2CF-A489B228D764}" type="sibTrans" cxnId="{5682181B-A81A-4E2F-A4C5-BD87E7C102DD}">
      <dgm:prSet/>
      <dgm:spPr/>
      <dgm:t>
        <a:bodyPr/>
        <a:lstStyle/>
        <a:p>
          <a:endParaRPr lang="en-IN"/>
        </a:p>
      </dgm:t>
    </dgm:pt>
    <dgm:pt modelId="{8FD130B4-C335-4F74-A795-3541C4B3B43C}">
      <dgm:prSet phldrT="[Text]" custT="1"/>
      <dgm:spPr/>
      <dgm:t>
        <a:bodyPr/>
        <a:lstStyle/>
        <a:p>
          <a:r>
            <a:rPr lang="en-IN" sz="1600" b="1" dirty="0"/>
            <a:t>Wearable Electronics</a:t>
          </a:r>
        </a:p>
      </dgm:t>
    </dgm:pt>
    <dgm:pt modelId="{881B6986-3386-42F7-9BC7-2A0E644ED96A}" type="parTrans" cxnId="{93230C47-4823-414D-969D-1342657535D0}">
      <dgm:prSet/>
      <dgm:spPr/>
      <dgm:t>
        <a:bodyPr/>
        <a:lstStyle/>
        <a:p>
          <a:endParaRPr lang="en-IN"/>
        </a:p>
      </dgm:t>
    </dgm:pt>
    <dgm:pt modelId="{2F0FE838-E3A4-43C7-A525-DAAA7B1ED897}" type="sibTrans" cxnId="{93230C47-4823-414D-969D-1342657535D0}">
      <dgm:prSet/>
      <dgm:spPr/>
      <dgm:t>
        <a:bodyPr/>
        <a:lstStyle/>
        <a:p>
          <a:endParaRPr lang="en-IN"/>
        </a:p>
      </dgm:t>
    </dgm:pt>
    <dgm:pt modelId="{7EBA0906-2252-4373-9AB7-8A60349AD73F}">
      <dgm:prSet phldrT="[Text]"/>
      <dgm:spPr/>
      <dgm:t>
        <a:bodyPr/>
        <a:lstStyle/>
        <a:p>
          <a:r>
            <a:rPr lang="en-IN" dirty="0"/>
            <a:t>Healthcare</a:t>
          </a:r>
        </a:p>
      </dgm:t>
    </dgm:pt>
    <dgm:pt modelId="{016D5B40-8BAB-4921-9C27-37B3C3F0C7B9}" type="parTrans" cxnId="{FA2BE6F8-EEC0-4AD2-81B4-473E2F62FAB4}">
      <dgm:prSet/>
      <dgm:spPr/>
      <dgm:t>
        <a:bodyPr/>
        <a:lstStyle/>
        <a:p>
          <a:endParaRPr lang="en-IN"/>
        </a:p>
      </dgm:t>
    </dgm:pt>
    <dgm:pt modelId="{E59F21E2-BE44-4775-9B27-1F7A3EDDE376}" type="sibTrans" cxnId="{FA2BE6F8-EEC0-4AD2-81B4-473E2F62FAB4}">
      <dgm:prSet/>
      <dgm:spPr/>
      <dgm:t>
        <a:bodyPr/>
        <a:lstStyle/>
        <a:p>
          <a:endParaRPr lang="en-IN"/>
        </a:p>
      </dgm:t>
    </dgm:pt>
    <dgm:pt modelId="{6BD7016B-9D0D-4F2B-AD72-FCBB74B1156A}">
      <dgm:prSet phldrT="[Text]"/>
      <dgm:spPr/>
      <dgm:t>
        <a:bodyPr/>
        <a:lstStyle/>
        <a:p>
          <a:r>
            <a:rPr lang="en-US">
              <a:ea typeface="Verdana" pitchFamily="34" charset="0"/>
              <a:cs typeface="Verdana" pitchFamily="34" charset="0"/>
            </a:rPr>
            <a:t>Flexible and stretchable sensor systems</a:t>
          </a:r>
          <a:endParaRPr lang="en-IN" dirty="0"/>
        </a:p>
      </dgm:t>
    </dgm:pt>
    <dgm:pt modelId="{8E833740-E7E2-489F-838B-61159AF70716}" type="parTrans" cxnId="{2C7F3E35-2804-45C4-92A0-A0A82C52BA6E}">
      <dgm:prSet/>
      <dgm:spPr/>
      <dgm:t>
        <a:bodyPr/>
        <a:lstStyle/>
        <a:p>
          <a:endParaRPr lang="en-IN"/>
        </a:p>
      </dgm:t>
    </dgm:pt>
    <dgm:pt modelId="{CC003EC9-0DC6-47B1-84BF-0358D489CD3F}" type="sibTrans" cxnId="{2C7F3E35-2804-45C4-92A0-A0A82C52BA6E}">
      <dgm:prSet/>
      <dgm:spPr/>
      <dgm:t>
        <a:bodyPr/>
        <a:lstStyle/>
        <a:p>
          <a:endParaRPr lang="en-IN"/>
        </a:p>
      </dgm:t>
    </dgm:pt>
    <dgm:pt modelId="{AB1AE5C2-226B-42E6-B3DF-844532CC9255}" type="pres">
      <dgm:prSet presAssocID="{EBD3B2EE-3A8E-4AA4-8B4C-0ABD0C6AB61A}" presName="Name0" presStyleCnt="0">
        <dgm:presLayoutVars>
          <dgm:chMax/>
          <dgm:chPref/>
          <dgm:dir/>
          <dgm:animLvl val="lvl"/>
        </dgm:presLayoutVars>
      </dgm:prSet>
      <dgm:spPr/>
    </dgm:pt>
    <dgm:pt modelId="{6364F307-0B9F-4990-B87C-590DE945F0D9}" type="pres">
      <dgm:prSet presAssocID="{BAC23889-6B6D-4F87-A6D5-52A52E043182}" presName="composite" presStyleCnt="0"/>
      <dgm:spPr/>
    </dgm:pt>
    <dgm:pt modelId="{302A3EC6-7013-4E93-9552-914EEF0FD534}" type="pres">
      <dgm:prSet presAssocID="{BAC23889-6B6D-4F87-A6D5-52A52E04318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0F2F60F-B9C8-4CF3-87EF-A8629990BC11}" type="pres">
      <dgm:prSet presAssocID="{BAC23889-6B6D-4F87-A6D5-52A52E04318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DAEC0D8-A503-4A95-8AA8-A5DFC214C82C}" type="pres">
      <dgm:prSet presAssocID="{BAC23889-6B6D-4F87-A6D5-52A52E043182}" presName="BalanceSpacing" presStyleCnt="0"/>
      <dgm:spPr/>
    </dgm:pt>
    <dgm:pt modelId="{F6A01784-2008-4944-AE0F-AAD02C309577}" type="pres">
      <dgm:prSet presAssocID="{BAC23889-6B6D-4F87-A6D5-52A52E043182}" presName="BalanceSpacing1" presStyleCnt="0"/>
      <dgm:spPr/>
    </dgm:pt>
    <dgm:pt modelId="{69480DFA-F650-4166-B1E4-C96B1285F59F}" type="pres">
      <dgm:prSet presAssocID="{4F4C0E70-5726-4C38-AAB8-6912089F5059}" presName="Accent1Text" presStyleLbl="node1" presStyleIdx="1" presStyleCnt="8"/>
      <dgm:spPr/>
    </dgm:pt>
    <dgm:pt modelId="{9B427E28-71B2-413D-98CF-D93973E6E04F}" type="pres">
      <dgm:prSet presAssocID="{4F4C0E70-5726-4C38-AAB8-6912089F5059}" presName="spaceBetweenRectangles" presStyleCnt="0"/>
      <dgm:spPr/>
    </dgm:pt>
    <dgm:pt modelId="{FCB7B08B-6539-4677-8ED7-08A9CE2092E4}" type="pres">
      <dgm:prSet presAssocID="{E12314E9-24F6-4C10-9FDB-FEE2D498D873}" presName="composite" presStyleCnt="0"/>
      <dgm:spPr/>
    </dgm:pt>
    <dgm:pt modelId="{35B38AC7-45D2-4AD5-8B80-15A12C4E3BEB}" type="pres">
      <dgm:prSet presAssocID="{E12314E9-24F6-4C10-9FDB-FEE2D498D873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4C0B11AB-7DA9-4C15-9A99-C20F5893FF6E}" type="pres">
      <dgm:prSet presAssocID="{E12314E9-24F6-4C10-9FDB-FEE2D498D873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9819501-4E37-4775-BA8D-6EDEFE8BE5BB}" type="pres">
      <dgm:prSet presAssocID="{E12314E9-24F6-4C10-9FDB-FEE2D498D873}" presName="BalanceSpacing" presStyleCnt="0"/>
      <dgm:spPr/>
    </dgm:pt>
    <dgm:pt modelId="{C872B869-7F88-4256-87D2-F95204C41AA9}" type="pres">
      <dgm:prSet presAssocID="{E12314E9-24F6-4C10-9FDB-FEE2D498D873}" presName="BalanceSpacing1" presStyleCnt="0"/>
      <dgm:spPr/>
    </dgm:pt>
    <dgm:pt modelId="{9464670D-8C11-4467-88FB-77F6BADA355B}" type="pres">
      <dgm:prSet presAssocID="{F5458252-3DF3-4286-B03D-EC4BBF5EB63E}" presName="Accent1Text" presStyleLbl="node1" presStyleIdx="3" presStyleCnt="8"/>
      <dgm:spPr/>
    </dgm:pt>
    <dgm:pt modelId="{5546367A-F710-498C-BC67-753E736E5D93}" type="pres">
      <dgm:prSet presAssocID="{F5458252-3DF3-4286-B03D-EC4BBF5EB63E}" presName="spaceBetweenRectangles" presStyleCnt="0"/>
      <dgm:spPr/>
    </dgm:pt>
    <dgm:pt modelId="{8176E9BC-5522-4F61-989C-6E49F6531FE0}" type="pres">
      <dgm:prSet presAssocID="{99D6BA60-E96D-4622-8076-7DB3BB548FFD}" presName="composite" presStyleCnt="0"/>
      <dgm:spPr/>
    </dgm:pt>
    <dgm:pt modelId="{3934440F-522C-4AAC-BE21-4B8D64E53B41}" type="pres">
      <dgm:prSet presAssocID="{99D6BA60-E96D-4622-8076-7DB3BB548FFD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38238ED7-7FEF-4ED3-9CDD-7816BD57BEE5}" type="pres">
      <dgm:prSet presAssocID="{99D6BA60-E96D-4622-8076-7DB3BB548FFD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9EB0DFE-C270-43EB-807C-8D7DE7E3DA0D}" type="pres">
      <dgm:prSet presAssocID="{99D6BA60-E96D-4622-8076-7DB3BB548FFD}" presName="BalanceSpacing" presStyleCnt="0"/>
      <dgm:spPr/>
    </dgm:pt>
    <dgm:pt modelId="{27D38BDA-F1B0-435D-B971-9C1D2334A8F1}" type="pres">
      <dgm:prSet presAssocID="{99D6BA60-E96D-4622-8076-7DB3BB548FFD}" presName="BalanceSpacing1" presStyleCnt="0"/>
      <dgm:spPr/>
    </dgm:pt>
    <dgm:pt modelId="{22D918D4-51CB-4B65-B0D0-4A09C84EB1E0}" type="pres">
      <dgm:prSet presAssocID="{D6CDA951-F979-4C47-B018-CE829834533C}" presName="Accent1Text" presStyleLbl="node1" presStyleIdx="5" presStyleCnt="8"/>
      <dgm:spPr/>
    </dgm:pt>
    <dgm:pt modelId="{F69198D6-E3CB-489E-AC1E-0C05D4A591F2}" type="pres">
      <dgm:prSet presAssocID="{D6CDA951-F979-4C47-B018-CE829834533C}" presName="spaceBetweenRectangles" presStyleCnt="0"/>
      <dgm:spPr/>
    </dgm:pt>
    <dgm:pt modelId="{41B3D006-97E4-4BF0-92A2-3FE4254658F3}" type="pres">
      <dgm:prSet presAssocID="{8FD130B4-C335-4F74-A795-3541C4B3B43C}" presName="composite" presStyleCnt="0"/>
      <dgm:spPr/>
    </dgm:pt>
    <dgm:pt modelId="{2AAEE9E5-06A5-402A-9F83-BEDBC1915971}" type="pres">
      <dgm:prSet presAssocID="{8FD130B4-C335-4F74-A795-3541C4B3B43C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C5253D07-1BEE-4702-BBFD-5A9CA388683A}" type="pres">
      <dgm:prSet presAssocID="{8FD130B4-C335-4F74-A795-3541C4B3B43C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DA08206-0B93-44CB-BA7A-3AF017C29F06}" type="pres">
      <dgm:prSet presAssocID="{8FD130B4-C335-4F74-A795-3541C4B3B43C}" presName="BalanceSpacing" presStyleCnt="0"/>
      <dgm:spPr/>
    </dgm:pt>
    <dgm:pt modelId="{674F5FA2-DACC-418B-A8F2-5F630F6F69B0}" type="pres">
      <dgm:prSet presAssocID="{8FD130B4-C335-4F74-A795-3541C4B3B43C}" presName="BalanceSpacing1" presStyleCnt="0"/>
      <dgm:spPr/>
    </dgm:pt>
    <dgm:pt modelId="{4B30E6D0-20BC-40C9-BC5D-40F1230C02E1}" type="pres">
      <dgm:prSet presAssocID="{2F0FE838-E3A4-43C7-A525-DAAA7B1ED897}" presName="Accent1Text" presStyleLbl="node1" presStyleIdx="7" presStyleCnt="8"/>
      <dgm:spPr/>
    </dgm:pt>
  </dgm:ptLst>
  <dgm:cxnLst>
    <dgm:cxn modelId="{B228DB15-C8E1-4D32-8428-9F64976E0CE7}" srcId="{EBD3B2EE-3A8E-4AA4-8B4C-0ABD0C6AB61A}" destId="{BAC23889-6B6D-4F87-A6D5-52A52E043182}" srcOrd="0" destOrd="0" parTransId="{818D7111-E5EC-418B-8A31-7E4C70D26A65}" sibTransId="{4F4C0E70-5726-4C38-AAB8-6912089F5059}"/>
    <dgm:cxn modelId="{5682181B-A81A-4E2F-A4C5-BD87E7C102DD}" srcId="{E12314E9-24F6-4C10-9FDB-FEE2D498D873}" destId="{3EEBBDAE-E8D6-496A-9F1F-E2D0248215B4}" srcOrd="1" destOrd="0" parTransId="{323DCB2A-3DA7-4E11-8574-401AD99890DA}" sibTransId="{14A42CF3-5C25-48BF-A2CF-A489B228D764}"/>
    <dgm:cxn modelId="{A700B727-30FA-402F-8421-C11A4BB3B695}" type="presOf" srcId="{3EEBBDAE-E8D6-496A-9F1F-E2D0248215B4}" destId="{4C0B11AB-7DA9-4C15-9A99-C20F5893FF6E}" srcOrd="0" destOrd="1" presId="urn:microsoft.com/office/officeart/2008/layout/AlternatingHexagons"/>
    <dgm:cxn modelId="{D9F94E31-D734-4493-A0E4-FBF8418FFAB4}" type="presOf" srcId="{B204AC6F-B01B-40D1-9599-A3D329E4289C}" destId="{F0F2F60F-B9C8-4CF3-87EF-A8629990BC11}" srcOrd="0" destOrd="1" presId="urn:microsoft.com/office/officeart/2008/layout/AlternatingHexagons"/>
    <dgm:cxn modelId="{2C7F3E35-2804-45C4-92A0-A0A82C52BA6E}" srcId="{8FD130B4-C335-4F74-A795-3541C4B3B43C}" destId="{6BD7016B-9D0D-4F2B-AD72-FCBB74B1156A}" srcOrd="1" destOrd="0" parTransId="{8E833740-E7E2-489F-838B-61159AF70716}" sibTransId="{CC003EC9-0DC6-47B1-84BF-0358D489CD3F}"/>
    <dgm:cxn modelId="{0264903E-2739-48A4-B825-5636E02739B1}" type="presOf" srcId="{E12314E9-24F6-4C10-9FDB-FEE2D498D873}" destId="{35B38AC7-45D2-4AD5-8B80-15A12C4E3BEB}" srcOrd="0" destOrd="0" presId="urn:microsoft.com/office/officeart/2008/layout/AlternatingHexagons"/>
    <dgm:cxn modelId="{DC8F9940-F178-477F-B417-D4D728CAA7DD}" type="presOf" srcId="{4F4C0E70-5726-4C38-AAB8-6912089F5059}" destId="{69480DFA-F650-4166-B1E4-C96B1285F59F}" srcOrd="0" destOrd="0" presId="urn:microsoft.com/office/officeart/2008/layout/AlternatingHexagons"/>
    <dgm:cxn modelId="{CA47075C-912C-442F-8B54-088594C0EA9D}" type="presOf" srcId="{2EE7CD96-50D4-4A0D-A0C8-FB40EBFF3232}" destId="{4C0B11AB-7DA9-4C15-9A99-C20F5893FF6E}" srcOrd="0" destOrd="0" presId="urn:microsoft.com/office/officeart/2008/layout/AlternatingHexagons"/>
    <dgm:cxn modelId="{FF155C42-0C45-449F-9BD7-CEC718CEE75F}" type="presOf" srcId="{2F0FE838-E3A4-43C7-A525-DAAA7B1ED897}" destId="{4B30E6D0-20BC-40C9-BC5D-40F1230C02E1}" srcOrd="0" destOrd="0" presId="urn:microsoft.com/office/officeart/2008/layout/AlternatingHexagons"/>
    <dgm:cxn modelId="{93230C47-4823-414D-969D-1342657535D0}" srcId="{EBD3B2EE-3A8E-4AA4-8B4C-0ABD0C6AB61A}" destId="{8FD130B4-C335-4F74-A795-3541C4B3B43C}" srcOrd="3" destOrd="0" parTransId="{881B6986-3386-42F7-9BC7-2A0E644ED96A}" sibTransId="{2F0FE838-E3A4-43C7-A525-DAAA7B1ED897}"/>
    <dgm:cxn modelId="{28B8244B-DC45-4069-9281-70AFC9343B0A}" type="presOf" srcId="{D6CDA951-F979-4C47-B018-CE829834533C}" destId="{22D918D4-51CB-4B65-B0D0-4A09C84EB1E0}" srcOrd="0" destOrd="0" presId="urn:microsoft.com/office/officeart/2008/layout/AlternatingHexagons"/>
    <dgm:cxn modelId="{CD827150-4992-4982-97FF-83E50FAA0A60}" type="presOf" srcId="{0E1863DE-9337-4BCE-8207-ABF86BE87465}" destId="{F0F2F60F-B9C8-4CF3-87EF-A8629990BC11}" srcOrd="0" destOrd="0" presId="urn:microsoft.com/office/officeart/2008/layout/AlternatingHexagons"/>
    <dgm:cxn modelId="{B9B54C55-F8A2-4A49-AD08-72726686BD0B}" srcId="{BAC23889-6B6D-4F87-A6D5-52A52E043182}" destId="{B204AC6F-B01B-40D1-9599-A3D329E4289C}" srcOrd="1" destOrd="0" parTransId="{B0CF3E40-D63F-49C1-BD0D-9D3CA802F4B7}" sibTransId="{91231FC4-B821-47F2-85A2-1E67A8225A12}"/>
    <dgm:cxn modelId="{A9C84377-58F1-4BA9-8579-FD296AE09318}" type="presOf" srcId="{F5458252-3DF3-4286-B03D-EC4BBF5EB63E}" destId="{9464670D-8C11-4467-88FB-77F6BADA355B}" srcOrd="0" destOrd="0" presId="urn:microsoft.com/office/officeart/2008/layout/AlternatingHexagons"/>
    <dgm:cxn modelId="{C921335A-C998-4F44-B281-C30AD3AA65EA}" type="presOf" srcId="{BAC23889-6B6D-4F87-A6D5-52A52E043182}" destId="{302A3EC6-7013-4E93-9552-914EEF0FD534}" srcOrd="0" destOrd="0" presId="urn:microsoft.com/office/officeart/2008/layout/AlternatingHexagons"/>
    <dgm:cxn modelId="{955D37A1-8B02-4F1E-B992-8E795DD03A85}" srcId="{E12314E9-24F6-4C10-9FDB-FEE2D498D873}" destId="{2EE7CD96-50D4-4A0D-A0C8-FB40EBFF3232}" srcOrd="0" destOrd="0" parTransId="{AC2B9120-8BC2-4926-9115-3392EBC668DF}" sibTransId="{96204F58-56DD-461A-B737-2873FC860B20}"/>
    <dgm:cxn modelId="{D952EFB3-1410-499A-A329-289D21E8A44A}" srcId="{EBD3B2EE-3A8E-4AA4-8B4C-0ABD0C6AB61A}" destId="{99D6BA60-E96D-4622-8076-7DB3BB548FFD}" srcOrd="2" destOrd="0" parTransId="{A293326C-299F-4EBE-9C7A-21829AC5D402}" sibTransId="{D6CDA951-F979-4C47-B018-CE829834533C}"/>
    <dgm:cxn modelId="{04E5F5B7-C1D6-4491-86D7-8AE4947CB774}" srcId="{BAC23889-6B6D-4F87-A6D5-52A52E043182}" destId="{0E1863DE-9337-4BCE-8207-ABF86BE87465}" srcOrd="0" destOrd="0" parTransId="{9B61298C-C27C-4497-991C-7F55CECE257F}" sibTransId="{20E825F3-4E31-4D58-A960-002DAFAFE916}"/>
    <dgm:cxn modelId="{379278C0-B7C0-40C8-9EC9-8D1B02B9AC80}" type="presOf" srcId="{EBD3B2EE-3A8E-4AA4-8B4C-0ABD0C6AB61A}" destId="{AB1AE5C2-226B-42E6-B3DF-844532CC9255}" srcOrd="0" destOrd="0" presId="urn:microsoft.com/office/officeart/2008/layout/AlternatingHexagons"/>
    <dgm:cxn modelId="{7E3451C7-CF28-43EE-A2EE-B4F74AED0591}" type="presOf" srcId="{D66B2D35-D083-4517-BD8D-218FEAD547DD}" destId="{38238ED7-7FEF-4ED3-9CDD-7816BD57BEE5}" srcOrd="0" destOrd="0" presId="urn:microsoft.com/office/officeart/2008/layout/AlternatingHexagons"/>
    <dgm:cxn modelId="{4E5CB7C7-2941-499D-A30A-B14CCFBD7374}" type="presOf" srcId="{6BD7016B-9D0D-4F2B-AD72-FCBB74B1156A}" destId="{C5253D07-1BEE-4702-BBFD-5A9CA388683A}" srcOrd="0" destOrd="1" presId="urn:microsoft.com/office/officeart/2008/layout/AlternatingHexagons"/>
    <dgm:cxn modelId="{CB5BE2C7-04D7-4083-8F8B-85E89DB7A04B}" type="presOf" srcId="{7EBA0906-2252-4373-9AB7-8A60349AD73F}" destId="{C5253D07-1BEE-4702-BBFD-5A9CA388683A}" srcOrd="0" destOrd="0" presId="urn:microsoft.com/office/officeart/2008/layout/AlternatingHexagons"/>
    <dgm:cxn modelId="{04D857CF-35DC-404D-BB82-22A325F0664E}" srcId="{99D6BA60-E96D-4622-8076-7DB3BB548FFD}" destId="{D66B2D35-D083-4517-BD8D-218FEAD547DD}" srcOrd="0" destOrd="0" parTransId="{96CE2AC8-00D2-49C5-8618-AD86B2C8053E}" sibTransId="{5BA060DF-0F73-4327-95FC-CF8325804E21}"/>
    <dgm:cxn modelId="{F124CFD6-270C-482C-BD68-ADCC63801418}" type="presOf" srcId="{99D6BA60-E96D-4622-8076-7DB3BB548FFD}" destId="{3934440F-522C-4AAC-BE21-4B8D64E53B41}" srcOrd="0" destOrd="0" presId="urn:microsoft.com/office/officeart/2008/layout/AlternatingHexagons"/>
    <dgm:cxn modelId="{8A5896DD-D3AE-4115-B964-F05B3FBF2508}" type="presOf" srcId="{8FD130B4-C335-4F74-A795-3541C4B3B43C}" destId="{2AAEE9E5-06A5-402A-9F83-BEDBC1915971}" srcOrd="0" destOrd="0" presId="urn:microsoft.com/office/officeart/2008/layout/AlternatingHexagons"/>
    <dgm:cxn modelId="{9B012AED-85C8-442C-9710-BE1C6E1014FE}" srcId="{EBD3B2EE-3A8E-4AA4-8B4C-0ABD0C6AB61A}" destId="{E12314E9-24F6-4C10-9FDB-FEE2D498D873}" srcOrd="1" destOrd="0" parTransId="{8FD60B08-A5C2-4F07-8A7B-75B2F03FFD61}" sibTransId="{F5458252-3DF3-4286-B03D-EC4BBF5EB63E}"/>
    <dgm:cxn modelId="{FA2BE6F8-EEC0-4AD2-81B4-473E2F62FAB4}" srcId="{8FD130B4-C335-4F74-A795-3541C4B3B43C}" destId="{7EBA0906-2252-4373-9AB7-8A60349AD73F}" srcOrd="0" destOrd="0" parTransId="{016D5B40-8BAB-4921-9C27-37B3C3F0C7B9}" sibTransId="{E59F21E2-BE44-4775-9B27-1F7A3EDDE376}"/>
    <dgm:cxn modelId="{7C222EEB-63F1-4BF2-AAB8-0DCF00D7A409}" type="presParOf" srcId="{AB1AE5C2-226B-42E6-B3DF-844532CC9255}" destId="{6364F307-0B9F-4990-B87C-590DE945F0D9}" srcOrd="0" destOrd="0" presId="urn:microsoft.com/office/officeart/2008/layout/AlternatingHexagons"/>
    <dgm:cxn modelId="{93FEC878-A0AA-41A2-871E-4EEE3073EE8C}" type="presParOf" srcId="{6364F307-0B9F-4990-B87C-590DE945F0D9}" destId="{302A3EC6-7013-4E93-9552-914EEF0FD534}" srcOrd="0" destOrd="0" presId="urn:microsoft.com/office/officeart/2008/layout/AlternatingHexagons"/>
    <dgm:cxn modelId="{10508437-2797-4531-A19B-23AF0D8A12EC}" type="presParOf" srcId="{6364F307-0B9F-4990-B87C-590DE945F0D9}" destId="{F0F2F60F-B9C8-4CF3-87EF-A8629990BC11}" srcOrd="1" destOrd="0" presId="urn:microsoft.com/office/officeart/2008/layout/AlternatingHexagons"/>
    <dgm:cxn modelId="{E0C771C6-2A68-4192-84FA-BE253A2F25E0}" type="presParOf" srcId="{6364F307-0B9F-4990-B87C-590DE945F0D9}" destId="{EDAEC0D8-A503-4A95-8AA8-A5DFC214C82C}" srcOrd="2" destOrd="0" presId="urn:microsoft.com/office/officeart/2008/layout/AlternatingHexagons"/>
    <dgm:cxn modelId="{975C84D8-5E9F-4E02-9234-E017C8DDC6BD}" type="presParOf" srcId="{6364F307-0B9F-4990-B87C-590DE945F0D9}" destId="{F6A01784-2008-4944-AE0F-AAD02C309577}" srcOrd="3" destOrd="0" presId="urn:microsoft.com/office/officeart/2008/layout/AlternatingHexagons"/>
    <dgm:cxn modelId="{3CD1A3E5-BBEA-4F92-9F3E-87CF0CBA2952}" type="presParOf" srcId="{6364F307-0B9F-4990-B87C-590DE945F0D9}" destId="{69480DFA-F650-4166-B1E4-C96B1285F59F}" srcOrd="4" destOrd="0" presId="urn:microsoft.com/office/officeart/2008/layout/AlternatingHexagons"/>
    <dgm:cxn modelId="{937795A3-26CA-46B2-8279-EF7C3100B238}" type="presParOf" srcId="{AB1AE5C2-226B-42E6-B3DF-844532CC9255}" destId="{9B427E28-71B2-413D-98CF-D93973E6E04F}" srcOrd="1" destOrd="0" presId="urn:microsoft.com/office/officeart/2008/layout/AlternatingHexagons"/>
    <dgm:cxn modelId="{CEFDD027-5B8E-4006-A62C-2044FC2548F0}" type="presParOf" srcId="{AB1AE5C2-226B-42E6-B3DF-844532CC9255}" destId="{FCB7B08B-6539-4677-8ED7-08A9CE2092E4}" srcOrd="2" destOrd="0" presId="urn:microsoft.com/office/officeart/2008/layout/AlternatingHexagons"/>
    <dgm:cxn modelId="{43B66156-B281-4B18-B727-ABF2A5A4F1C8}" type="presParOf" srcId="{FCB7B08B-6539-4677-8ED7-08A9CE2092E4}" destId="{35B38AC7-45D2-4AD5-8B80-15A12C4E3BEB}" srcOrd="0" destOrd="0" presId="urn:microsoft.com/office/officeart/2008/layout/AlternatingHexagons"/>
    <dgm:cxn modelId="{736230D3-B0C3-4D8D-9953-54F0FD5B45B5}" type="presParOf" srcId="{FCB7B08B-6539-4677-8ED7-08A9CE2092E4}" destId="{4C0B11AB-7DA9-4C15-9A99-C20F5893FF6E}" srcOrd="1" destOrd="0" presId="urn:microsoft.com/office/officeart/2008/layout/AlternatingHexagons"/>
    <dgm:cxn modelId="{5389AE95-816A-4417-A9CC-72E0D1E38663}" type="presParOf" srcId="{FCB7B08B-6539-4677-8ED7-08A9CE2092E4}" destId="{79819501-4E37-4775-BA8D-6EDEFE8BE5BB}" srcOrd="2" destOrd="0" presId="urn:microsoft.com/office/officeart/2008/layout/AlternatingHexagons"/>
    <dgm:cxn modelId="{1435EAD2-5F27-4A5F-A28E-2EA5A18FD463}" type="presParOf" srcId="{FCB7B08B-6539-4677-8ED7-08A9CE2092E4}" destId="{C872B869-7F88-4256-87D2-F95204C41AA9}" srcOrd="3" destOrd="0" presId="urn:microsoft.com/office/officeart/2008/layout/AlternatingHexagons"/>
    <dgm:cxn modelId="{DE33DA04-82F8-419F-8365-CE67B2357670}" type="presParOf" srcId="{FCB7B08B-6539-4677-8ED7-08A9CE2092E4}" destId="{9464670D-8C11-4467-88FB-77F6BADA355B}" srcOrd="4" destOrd="0" presId="urn:microsoft.com/office/officeart/2008/layout/AlternatingHexagons"/>
    <dgm:cxn modelId="{6FB52CC5-4E11-464F-86AB-CEF06C8FCCE2}" type="presParOf" srcId="{AB1AE5C2-226B-42E6-B3DF-844532CC9255}" destId="{5546367A-F710-498C-BC67-753E736E5D93}" srcOrd="3" destOrd="0" presId="urn:microsoft.com/office/officeart/2008/layout/AlternatingHexagons"/>
    <dgm:cxn modelId="{51A122F5-79BD-4F41-9389-99F549E0BFD8}" type="presParOf" srcId="{AB1AE5C2-226B-42E6-B3DF-844532CC9255}" destId="{8176E9BC-5522-4F61-989C-6E49F6531FE0}" srcOrd="4" destOrd="0" presId="urn:microsoft.com/office/officeart/2008/layout/AlternatingHexagons"/>
    <dgm:cxn modelId="{99A2A0DE-E3E2-4672-AC2F-53237EF93DCE}" type="presParOf" srcId="{8176E9BC-5522-4F61-989C-6E49F6531FE0}" destId="{3934440F-522C-4AAC-BE21-4B8D64E53B41}" srcOrd="0" destOrd="0" presId="urn:microsoft.com/office/officeart/2008/layout/AlternatingHexagons"/>
    <dgm:cxn modelId="{B4CFD6D1-500B-4DBC-B56A-AD5BBE4C49F1}" type="presParOf" srcId="{8176E9BC-5522-4F61-989C-6E49F6531FE0}" destId="{38238ED7-7FEF-4ED3-9CDD-7816BD57BEE5}" srcOrd="1" destOrd="0" presId="urn:microsoft.com/office/officeart/2008/layout/AlternatingHexagons"/>
    <dgm:cxn modelId="{7DFC985F-02C9-407B-A837-8473E78F2FC1}" type="presParOf" srcId="{8176E9BC-5522-4F61-989C-6E49F6531FE0}" destId="{09EB0DFE-C270-43EB-807C-8D7DE7E3DA0D}" srcOrd="2" destOrd="0" presId="urn:microsoft.com/office/officeart/2008/layout/AlternatingHexagons"/>
    <dgm:cxn modelId="{B704F201-D440-4909-B52F-03FFE62951AD}" type="presParOf" srcId="{8176E9BC-5522-4F61-989C-6E49F6531FE0}" destId="{27D38BDA-F1B0-435D-B971-9C1D2334A8F1}" srcOrd="3" destOrd="0" presId="urn:microsoft.com/office/officeart/2008/layout/AlternatingHexagons"/>
    <dgm:cxn modelId="{C0B6CEB5-E07F-4BEC-ACB7-D6D83BE840B2}" type="presParOf" srcId="{8176E9BC-5522-4F61-989C-6E49F6531FE0}" destId="{22D918D4-51CB-4B65-B0D0-4A09C84EB1E0}" srcOrd="4" destOrd="0" presId="urn:microsoft.com/office/officeart/2008/layout/AlternatingHexagons"/>
    <dgm:cxn modelId="{9745C965-543B-49E8-B325-A3A313CE8D7C}" type="presParOf" srcId="{AB1AE5C2-226B-42E6-B3DF-844532CC9255}" destId="{F69198D6-E3CB-489E-AC1E-0C05D4A591F2}" srcOrd="5" destOrd="0" presId="urn:microsoft.com/office/officeart/2008/layout/AlternatingHexagons"/>
    <dgm:cxn modelId="{68F134E8-2325-4578-BA0E-FF13AF4FF3D3}" type="presParOf" srcId="{AB1AE5C2-226B-42E6-B3DF-844532CC9255}" destId="{41B3D006-97E4-4BF0-92A2-3FE4254658F3}" srcOrd="6" destOrd="0" presId="urn:microsoft.com/office/officeart/2008/layout/AlternatingHexagons"/>
    <dgm:cxn modelId="{3627B570-C7F2-4667-8AA9-1D57152CFC80}" type="presParOf" srcId="{41B3D006-97E4-4BF0-92A2-3FE4254658F3}" destId="{2AAEE9E5-06A5-402A-9F83-BEDBC1915971}" srcOrd="0" destOrd="0" presId="urn:microsoft.com/office/officeart/2008/layout/AlternatingHexagons"/>
    <dgm:cxn modelId="{F2CCBA60-AB0B-4212-B4B4-7778C73F6729}" type="presParOf" srcId="{41B3D006-97E4-4BF0-92A2-3FE4254658F3}" destId="{C5253D07-1BEE-4702-BBFD-5A9CA388683A}" srcOrd="1" destOrd="0" presId="urn:microsoft.com/office/officeart/2008/layout/AlternatingHexagons"/>
    <dgm:cxn modelId="{9FA9D62D-2437-462B-A28A-42F225D9659D}" type="presParOf" srcId="{41B3D006-97E4-4BF0-92A2-3FE4254658F3}" destId="{BDA08206-0B93-44CB-BA7A-3AF017C29F06}" srcOrd="2" destOrd="0" presId="urn:microsoft.com/office/officeart/2008/layout/AlternatingHexagons"/>
    <dgm:cxn modelId="{E7E05037-4E96-4379-8EE4-978E8EE37914}" type="presParOf" srcId="{41B3D006-97E4-4BF0-92A2-3FE4254658F3}" destId="{674F5FA2-DACC-418B-A8F2-5F630F6F69B0}" srcOrd="3" destOrd="0" presId="urn:microsoft.com/office/officeart/2008/layout/AlternatingHexagons"/>
    <dgm:cxn modelId="{EC358921-AEA9-42C9-950A-5C04C6B9BF60}" type="presParOf" srcId="{41B3D006-97E4-4BF0-92A2-3FE4254658F3}" destId="{4B30E6D0-20BC-40C9-BC5D-40F1230C02E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A3EC6-7013-4E93-9552-914EEF0FD534}">
      <dsp:nvSpPr>
        <dsp:cNvPr id="0" name=""/>
        <dsp:cNvSpPr/>
      </dsp:nvSpPr>
      <dsp:spPr>
        <a:xfrm rot="5400000">
          <a:off x="5631318" y="120281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VLSI</a:t>
          </a:r>
        </a:p>
      </dsp:txBody>
      <dsp:txXfrm rot="-5400000">
        <a:off x="6000227" y="287348"/>
        <a:ext cx="1101440" cy="1266023"/>
      </dsp:txXfrm>
    </dsp:sp>
    <dsp:sp modelId="{F0F2F60F-B9C8-4CF3-87EF-A8629990BC11}">
      <dsp:nvSpPr>
        <dsp:cNvPr id="0" name=""/>
        <dsp:cNvSpPr/>
      </dsp:nvSpPr>
      <dsp:spPr>
        <a:xfrm>
          <a:off x="7399582" y="368581"/>
          <a:ext cx="2052614" cy="110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a typeface="Verdana" pitchFamily="34" charset="0"/>
              <a:cs typeface="Verdana" pitchFamily="34" charset="0"/>
            </a:rPr>
            <a:t>Digital, Mixed Signal, Analog </a:t>
          </a: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>
              <a:ea typeface="Verdana" pitchFamily="34" charset="0"/>
              <a:cs typeface="Verdana" pitchFamily="34" charset="0"/>
            </a:rPr>
            <a:t>Radio Frequency and Integrated Photonics</a:t>
          </a:r>
        </a:p>
      </dsp:txBody>
      <dsp:txXfrm>
        <a:off x="7399582" y="368581"/>
        <a:ext cx="2052614" cy="1103555"/>
      </dsp:txXfrm>
    </dsp:sp>
    <dsp:sp modelId="{69480DFA-F650-4166-B1E4-C96B1285F59F}">
      <dsp:nvSpPr>
        <dsp:cNvPr id="0" name=""/>
        <dsp:cNvSpPr/>
      </dsp:nvSpPr>
      <dsp:spPr>
        <a:xfrm rot="5400000">
          <a:off x="3903149" y="120281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1400127"/>
                <a:satOff val="-5825"/>
                <a:lumOff val="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00127"/>
                <a:satOff val="-5825"/>
                <a:lumOff val="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00127"/>
                <a:satOff val="-5825"/>
                <a:lumOff val="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4272058" y="287348"/>
        <a:ext cx="1101440" cy="1266023"/>
      </dsp:txXfrm>
    </dsp:sp>
    <dsp:sp modelId="{35B38AC7-45D2-4AD5-8B80-15A12C4E3BEB}">
      <dsp:nvSpPr>
        <dsp:cNvPr id="0" name=""/>
        <dsp:cNvSpPr/>
      </dsp:nvSpPr>
      <dsp:spPr>
        <a:xfrm rot="5400000">
          <a:off x="4763923" y="1681444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2800255"/>
                <a:satOff val="-11651"/>
                <a:lumOff val="2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800255"/>
                <a:satOff val="-11651"/>
                <a:lumOff val="2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800255"/>
                <a:satOff val="-11651"/>
                <a:lumOff val="2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Embedded Systems</a:t>
          </a:r>
        </a:p>
      </dsp:txBody>
      <dsp:txXfrm rot="-5400000">
        <a:off x="5132832" y="1848511"/>
        <a:ext cx="1101440" cy="1266023"/>
      </dsp:txXfrm>
    </dsp:sp>
    <dsp:sp modelId="{4C0B11AB-7DA9-4C15-9A99-C20F5893FF6E}">
      <dsp:nvSpPr>
        <dsp:cNvPr id="0" name=""/>
        <dsp:cNvSpPr/>
      </dsp:nvSpPr>
      <dsp:spPr>
        <a:xfrm>
          <a:off x="2830861" y="1929745"/>
          <a:ext cx="1986400" cy="110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a typeface="Verdana" pitchFamily="34" charset="0"/>
              <a:cs typeface="Verdana" pitchFamily="34" charset="0"/>
            </a:rPr>
            <a:t>Biomedical, DSP, Communications</a:t>
          </a:r>
          <a:endParaRPr lang="en-IN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a typeface="Verdana" pitchFamily="34" charset="0"/>
              <a:cs typeface="Verdana" pitchFamily="34" charset="0"/>
            </a:rPr>
            <a:t>Hardware Software Co-design</a:t>
          </a:r>
        </a:p>
      </dsp:txBody>
      <dsp:txXfrm>
        <a:off x="2830861" y="1929745"/>
        <a:ext cx="1986400" cy="1103555"/>
      </dsp:txXfrm>
    </dsp:sp>
    <dsp:sp modelId="{9464670D-8C11-4467-88FB-77F6BADA355B}">
      <dsp:nvSpPr>
        <dsp:cNvPr id="0" name=""/>
        <dsp:cNvSpPr/>
      </dsp:nvSpPr>
      <dsp:spPr>
        <a:xfrm rot="5400000">
          <a:off x="6492091" y="1681444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4200382"/>
                <a:satOff val="-17476"/>
                <a:lumOff val="41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200382"/>
                <a:satOff val="-17476"/>
                <a:lumOff val="41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200382"/>
                <a:satOff val="-17476"/>
                <a:lumOff val="41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6861000" y="1848511"/>
        <a:ext cx="1101440" cy="1266023"/>
      </dsp:txXfrm>
    </dsp:sp>
    <dsp:sp modelId="{3934440F-522C-4AAC-BE21-4B8D64E53B41}">
      <dsp:nvSpPr>
        <dsp:cNvPr id="0" name=""/>
        <dsp:cNvSpPr/>
      </dsp:nvSpPr>
      <dsp:spPr>
        <a:xfrm rot="5400000">
          <a:off x="5631318" y="3242608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5600509"/>
                <a:satOff val="-23301"/>
                <a:lumOff val="54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600509"/>
                <a:satOff val="-23301"/>
                <a:lumOff val="54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600509"/>
                <a:satOff val="-23301"/>
                <a:lumOff val="54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a typeface="Verdana" pitchFamily="34" charset="0"/>
              <a:cs typeface="Verdana" pitchFamily="34" charset="0"/>
            </a:rPr>
            <a:t>Internet of Things (IoT)</a:t>
          </a:r>
          <a:endParaRPr lang="en-IN" sz="1600" b="1" kern="1200" dirty="0"/>
        </a:p>
      </dsp:txBody>
      <dsp:txXfrm rot="-5400000">
        <a:off x="6000227" y="3409675"/>
        <a:ext cx="1101440" cy="1266023"/>
      </dsp:txXfrm>
    </dsp:sp>
    <dsp:sp modelId="{38238ED7-7FEF-4ED3-9CDD-7816BD57BEE5}">
      <dsp:nvSpPr>
        <dsp:cNvPr id="0" name=""/>
        <dsp:cNvSpPr/>
      </dsp:nvSpPr>
      <dsp:spPr>
        <a:xfrm>
          <a:off x="7399582" y="3490908"/>
          <a:ext cx="2052614" cy="110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a typeface="Verdana" pitchFamily="34" charset="0"/>
              <a:cs typeface="Verdana" pitchFamily="34" charset="0"/>
            </a:rPr>
            <a:t>Applications of IoT in industry, agriculture and home automation</a:t>
          </a:r>
          <a:endParaRPr lang="en-IN" sz="1600" kern="1200" dirty="0"/>
        </a:p>
      </dsp:txBody>
      <dsp:txXfrm>
        <a:off x="7399582" y="3490908"/>
        <a:ext cx="2052614" cy="1103555"/>
      </dsp:txXfrm>
    </dsp:sp>
    <dsp:sp modelId="{22D918D4-51CB-4B65-B0D0-4A09C84EB1E0}">
      <dsp:nvSpPr>
        <dsp:cNvPr id="0" name=""/>
        <dsp:cNvSpPr/>
      </dsp:nvSpPr>
      <dsp:spPr>
        <a:xfrm rot="5400000">
          <a:off x="3903149" y="3242608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7000636"/>
                <a:satOff val="-29126"/>
                <a:lumOff val="68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000636"/>
                <a:satOff val="-29126"/>
                <a:lumOff val="68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000636"/>
                <a:satOff val="-29126"/>
                <a:lumOff val="68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4272058" y="3409675"/>
        <a:ext cx="1101440" cy="1266023"/>
      </dsp:txXfrm>
    </dsp:sp>
    <dsp:sp modelId="{2AAEE9E5-06A5-402A-9F83-BEDBC1915971}">
      <dsp:nvSpPr>
        <dsp:cNvPr id="0" name=""/>
        <dsp:cNvSpPr/>
      </dsp:nvSpPr>
      <dsp:spPr>
        <a:xfrm rot="5400000">
          <a:off x="4763923" y="4803772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8400764"/>
                <a:satOff val="-34952"/>
                <a:lumOff val="82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400764"/>
                <a:satOff val="-34952"/>
                <a:lumOff val="82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400764"/>
                <a:satOff val="-34952"/>
                <a:lumOff val="82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Wearable Electronics</a:t>
          </a:r>
        </a:p>
      </dsp:txBody>
      <dsp:txXfrm rot="-5400000">
        <a:off x="5132832" y="4970839"/>
        <a:ext cx="1101440" cy="1266023"/>
      </dsp:txXfrm>
    </dsp:sp>
    <dsp:sp modelId="{C5253D07-1BEE-4702-BBFD-5A9CA388683A}">
      <dsp:nvSpPr>
        <dsp:cNvPr id="0" name=""/>
        <dsp:cNvSpPr/>
      </dsp:nvSpPr>
      <dsp:spPr>
        <a:xfrm>
          <a:off x="2830861" y="5052072"/>
          <a:ext cx="1986400" cy="110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Healthcare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ea typeface="Verdana" pitchFamily="34" charset="0"/>
              <a:cs typeface="Verdana" pitchFamily="34" charset="0"/>
            </a:rPr>
            <a:t>Flexible and stretchable sensor systems</a:t>
          </a:r>
          <a:endParaRPr lang="en-IN" sz="1600" kern="1200" dirty="0"/>
        </a:p>
      </dsp:txBody>
      <dsp:txXfrm>
        <a:off x="2830861" y="5052072"/>
        <a:ext cx="1986400" cy="1103555"/>
      </dsp:txXfrm>
    </dsp:sp>
    <dsp:sp modelId="{4B30E6D0-20BC-40C9-BC5D-40F1230C02E1}">
      <dsp:nvSpPr>
        <dsp:cNvPr id="0" name=""/>
        <dsp:cNvSpPr/>
      </dsp:nvSpPr>
      <dsp:spPr>
        <a:xfrm rot="5400000">
          <a:off x="6492091" y="4803772"/>
          <a:ext cx="1839259" cy="16001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6861000" y="4970839"/>
        <a:ext cx="1101440" cy="126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65CB-0292-4A17-87FF-3FEB1C07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A1D66-7CCD-4D3B-91D9-D4C01A316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A63B-F343-4870-AC54-E738CD84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9563-EB44-4AE9-B267-700A2D1D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A967-2C4C-43C1-81A2-4213F7ED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D427-D783-4221-86F1-DEE2737A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24CC5-B8ED-4544-A923-29190FE7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D547-61B5-42AD-98C8-C8AF0569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A607-846B-4A66-ADF2-33A61B9C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F96-EACA-413D-ADAD-E98B8CF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3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6BBE2-BAAF-4EC5-8D73-AAE5B34FF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2D17-5D89-44E3-A58A-4A0BF0F0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3D35-9503-4E6D-9518-874C8156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BD902-07F7-4379-BB94-A6B96BC6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C16F-D64E-4651-8621-187FE82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60128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60461-5A08-C84A-9C02-A0E953E1836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283923" y="724186"/>
            <a:ext cx="11535317" cy="20879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C82ADC7-3837-4E40-9100-AE095624A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291" y="140465"/>
            <a:ext cx="7666972" cy="526221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72BBDB8-EC4D-9048-9598-19319C35A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4" y="15392"/>
            <a:ext cx="1749185" cy="681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8731B-0462-DF49-A365-095AD871C761}"/>
              </a:ext>
            </a:extLst>
          </p:cNvPr>
          <p:cNvSpPr txBox="1"/>
          <p:nvPr userDrawn="1"/>
        </p:nvSpPr>
        <p:spPr>
          <a:xfrm>
            <a:off x="10304744" y="429780"/>
            <a:ext cx="157897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1" kern="1200" dirty="0">
                <a:solidFill>
                  <a:srgbClr val="4A114E"/>
                </a:solidFill>
                <a:latin typeface="BIG CASLON MEDIUM" panose="02000603090000020003" pitchFamily="2" charset="-79"/>
                <a:ea typeface="+mn-ea"/>
                <a:cs typeface="BIG CASLON MEDIUM" panose="02000603090000020003" pitchFamily="2" charset="-79"/>
              </a:rPr>
              <a:t>C V E S 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CFBEE-2EF8-004C-ADCC-0E12C926A6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2930" y="75562"/>
            <a:ext cx="1597389" cy="4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6013-2E77-442D-9113-27903C7D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D79E-FA85-4B9C-BF2E-FC68B50B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9DD46-3000-4E74-903F-90746236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983E-E880-43FD-8C1C-7672940A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770B-80F9-42C7-88B3-F0BE74A3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3CAC-3DE0-4762-AAFC-CEADCA81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92FF-36A1-4848-9210-8144F4AC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8261-595D-4400-9021-563134AD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BCB1-EEC6-40DD-942A-1F141A2B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5EEB-E5B9-4D9A-A21A-67DF3F52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1573-A6B1-47B6-A010-BD25CA77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6871-4792-4EE0-8617-AA572B2A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C5C3-C1BE-4A50-96A0-269FDF082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C90D3-60C0-44E5-9DA8-E48A2579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7B1C9-8512-493A-B932-30109288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D5179-384A-4F5B-9638-92718E13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9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9A9E-774C-4819-9191-E7DC369D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9F46-5A05-4591-BBD2-1E8A5A3C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4642F-5A41-4C62-B9ED-00903D81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F6ABB-AF69-4E1D-A1FF-8BC1B7579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C492D-B18B-4DD9-BF75-FDB814B2E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B1192-80C5-4664-8E76-7A8332B4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ADD6F-2A2D-44A0-B307-199882AD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B4F00-F0D9-46E0-9828-A16A3818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833-13C8-46A6-8E32-CA9921C3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20AD-AAEB-4536-8225-0A762AC4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AB750-20FC-4D13-B78A-9CCE185D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5685E-7ED0-4532-9BE0-1DF818C3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4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9B81-01FC-4659-B3B9-EC9ED6B3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445B6-8658-41D5-81F5-69BF319F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F2CF-4A52-483F-9BD9-9110E1C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7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E7FB-4D19-498E-93ED-51462CA1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5A6F-4A68-473A-9DA7-C308FA2C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40EC-2C5D-4326-AAC8-21E411860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E7D93-360A-4BF6-93EC-835374B7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E310-DB37-4914-B03B-B2C5F82A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90149-8BD8-4615-9680-9182DA2F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08EE-1E29-45E2-B147-F317565D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5FEEE-F401-42C4-AA74-BECEC758A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7BC6B-9759-4F41-8767-251484EA0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F9BB2-4372-4EBC-B3D6-40488CE3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2212-C1EE-4AE6-8C1D-00A3E3A1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7CD1-8D8A-4625-92D8-762ACE0E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5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15E54-9580-4948-99A5-65451232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2ABE-7F1C-45C7-8DF8-847749D4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0D5C-44EA-4068-A1EA-87536F94E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A232-C4E9-4E1E-9A0D-B2C14F86FEE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53AE-9226-4268-97FA-0A85AA9D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F6B62-C353-4772-BA87-CC2A453CD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48C3-91A3-45EA-A289-49F409A0A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-webpages.iiit.ac.in/abhishek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67D88-8F82-4BD3-9C3B-42055013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IN" sz="5100">
                <a:solidFill>
                  <a:srgbClr val="FFFFFF"/>
                </a:solidFill>
              </a:rPr>
              <a:t>Center for VLSI and Embedded Systems Technology (CVEST)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71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8C8C1C-B64E-0258-50AF-B60FB371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413224"/>
            <a:ext cx="1517772" cy="10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3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E656-EE57-4876-B1D3-E7F411C2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53" y="273405"/>
            <a:ext cx="2344947" cy="1325563"/>
          </a:xfrm>
        </p:spPr>
        <p:txBody>
          <a:bodyPr/>
          <a:lstStyle/>
          <a:p>
            <a:r>
              <a:rPr lang="en-IN" dirty="0"/>
              <a:t>Research Areas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40390C-B628-1384-00EF-1555B823F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531671"/>
              </p:ext>
            </p:extLst>
          </p:nvPr>
        </p:nvGraphicFramePr>
        <p:xfrm>
          <a:off x="61343" y="166895"/>
          <a:ext cx="12283058" cy="652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95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8C0E-75EE-48F0-B8B3-D7E008CB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Faculty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00AB-5E70-46EB-9031-2260CBC5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err="1"/>
              <a:t>Dr.</a:t>
            </a:r>
            <a:r>
              <a:rPr lang="en-IN" dirty="0"/>
              <a:t> Syed </a:t>
            </a:r>
            <a:r>
              <a:rPr lang="en-IN" dirty="0" err="1"/>
              <a:t>Azeemuddin</a:t>
            </a:r>
            <a:r>
              <a:rPr lang="en-IN" dirty="0"/>
              <a:t> (head)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Dr.</a:t>
            </a:r>
            <a:r>
              <a:rPr lang="en-IN" dirty="0"/>
              <a:t> Zia Abbas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Dr.</a:t>
            </a:r>
            <a:r>
              <a:rPr lang="en-IN" dirty="0"/>
              <a:t> Aftab Hussain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Dr.</a:t>
            </a:r>
            <a:r>
              <a:rPr lang="en-IN" dirty="0"/>
              <a:t> Abhishek Srivastava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Anshu</a:t>
            </a:r>
            <a:r>
              <a:rPr lang="en-IN" dirty="0"/>
              <a:t> </a:t>
            </a:r>
            <a:r>
              <a:rPr lang="en-IN" dirty="0" err="1"/>
              <a:t>Sarje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Affiliations: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dirty="0"/>
              <a:t>Dr. Suresh </a:t>
            </a:r>
            <a:r>
              <a:rPr lang="en-US" dirty="0" err="1"/>
              <a:t>Purini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Prof. K. R. </a:t>
            </a:r>
            <a:r>
              <a:rPr lang="en-US" dirty="0" err="1"/>
              <a:t>Sarma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0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9A631-7F33-4E83-A40D-35EA2AF8D22D}"/>
              </a:ext>
            </a:extLst>
          </p:cNvPr>
          <p:cNvSpPr txBox="1"/>
          <p:nvPr/>
        </p:nvSpPr>
        <p:spPr>
          <a:xfrm>
            <a:off x="188534" y="156692"/>
            <a:ext cx="8710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Broad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RFIC design integrated RF devices incorporated with patterned ferromagnetic materials, micro/</a:t>
            </a:r>
            <a:r>
              <a:rPr lang="en-US" b="1" dirty="0" err="1"/>
              <a:t>nano</a:t>
            </a:r>
            <a:r>
              <a:rPr lang="en-US" b="1" dirty="0"/>
              <a:t> electronics and integrated photonics, optical devices using ring lasers</a:t>
            </a:r>
            <a:endParaRPr lang="en-US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D18D6BDD-4780-49B8-8AE1-87B8DEAC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750" y="2094535"/>
            <a:ext cx="2274818" cy="192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6A7B2D2C-5509-44D9-A8B4-42791FD1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8055" y="2225821"/>
            <a:ext cx="1710817" cy="169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812D0-0F90-4C16-89BE-BE9FED4769CF}"/>
              </a:ext>
            </a:extLst>
          </p:cNvPr>
          <p:cNvSpPr txBox="1"/>
          <p:nvPr/>
        </p:nvSpPr>
        <p:spPr>
          <a:xfrm>
            <a:off x="1106433" y="1598531"/>
            <a:ext cx="459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itchFamily="18" charset="0"/>
              </a:rPr>
              <a:t>ASIC implementation of non-parallel  radix-2 turbo decoder using 130 nm CMOS process.</a:t>
            </a:r>
            <a:endParaRPr lang="en-IN" sz="1400" b="1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EB0219A-3C37-49DA-8AC8-3D3C700F7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5646" y="2222760"/>
            <a:ext cx="1673257" cy="16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23B2A5CD-3982-485D-9F32-3F762D98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49635" y="1981447"/>
            <a:ext cx="2678413" cy="211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9C5345-DDB4-45F9-B590-7B7070636BC5}"/>
              </a:ext>
            </a:extLst>
          </p:cNvPr>
          <p:cNvSpPr txBox="1"/>
          <p:nvPr/>
        </p:nvSpPr>
        <p:spPr>
          <a:xfrm>
            <a:off x="7225646" y="1679611"/>
            <a:ext cx="459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itchFamily="18" charset="0"/>
              </a:rPr>
              <a:t>Energy Efficient &amp; High-Throughput Parallel Turbo Decoder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22505783-F75B-4021-9753-759A1468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-100000"/>
          </a:blip>
          <a:srcRect/>
          <a:stretch>
            <a:fillRect/>
          </a:stretch>
        </p:blipFill>
        <p:spPr bwMode="auto">
          <a:xfrm>
            <a:off x="3401859" y="4803711"/>
            <a:ext cx="2883863" cy="171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 descr="C:\Users\user\Downloads\IMG_4634.JPG">
            <a:extLst>
              <a:ext uri="{FF2B5EF4-FFF2-40B4-BE49-F238E27FC236}">
                <a16:creationId xmlns:a16="http://schemas.microsoft.com/office/drawing/2014/main" id="{2DA3E6EF-8FA0-4E16-B57D-7D8A72FB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681" y="4740275"/>
            <a:ext cx="2451283" cy="183846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C27FA-A64C-4AC0-8E6A-45961A40E073}"/>
              </a:ext>
            </a:extLst>
          </p:cNvPr>
          <p:cNvSpPr/>
          <p:nvPr/>
        </p:nvSpPr>
        <p:spPr>
          <a:xfrm>
            <a:off x="1772791" y="4338012"/>
            <a:ext cx="3258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Noise Cancelling Topologies in UWB LNAs</a:t>
            </a:r>
            <a:endParaRPr lang="en-US" altLang="ja-JP" sz="1400" b="1" kern="0" dirty="0">
              <a:solidFill>
                <a:schemeClr val="tx2"/>
              </a:solidFill>
              <a:ea typeface="MS PGothic" pitchFamily="34" charset="-128"/>
            </a:endParaRPr>
          </a:p>
        </p:txBody>
      </p:sp>
      <p:pic>
        <p:nvPicPr>
          <p:cNvPr id="34" name="Picture 2" descr="E:\My Documents\Publication works\Journal\Springer\figure1.bmp">
            <a:extLst>
              <a:ext uri="{FF2B5EF4-FFF2-40B4-BE49-F238E27FC236}">
                <a16:creationId xmlns:a16="http://schemas.microsoft.com/office/drawing/2014/main" id="{251B34BE-6462-44C1-A2EB-BFC2B73C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64042" y="4760536"/>
            <a:ext cx="2162892" cy="1613739"/>
          </a:xfrm>
          <a:prstGeom prst="rect">
            <a:avLst/>
          </a:prstGeom>
          <a:noFill/>
        </p:spPr>
      </p:pic>
      <p:pic>
        <p:nvPicPr>
          <p:cNvPr id="35" name="Picture 3" descr="E:\My Documents\Publication works\Journal\Springer\figure4.bmp">
            <a:extLst>
              <a:ext uri="{FF2B5EF4-FFF2-40B4-BE49-F238E27FC236}">
                <a16:creationId xmlns:a16="http://schemas.microsoft.com/office/drawing/2014/main" id="{E6C8638A-FE22-406B-A71B-285290DC6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26934" y="4644255"/>
            <a:ext cx="2689565" cy="193448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CE6A0F-E826-4B8D-B0C4-7A271D59E22E}"/>
              </a:ext>
            </a:extLst>
          </p:cNvPr>
          <p:cNvSpPr/>
          <p:nvPr/>
        </p:nvSpPr>
        <p:spPr>
          <a:xfrm>
            <a:off x="8358806" y="4265983"/>
            <a:ext cx="19223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chemeClr val="tx2"/>
                </a:solidFill>
              </a:rPr>
              <a:t> </a:t>
            </a:r>
            <a:r>
              <a:rPr lang="en-US" sz="1400" b="1" kern="0" dirty="0">
                <a:solidFill>
                  <a:schemeClr val="tx2"/>
                </a:solidFill>
              </a:rPr>
              <a:t>All Optical Digital Gate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64C0A-D216-4BB3-B306-ED0C49377AB3}"/>
              </a:ext>
            </a:extLst>
          </p:cNvPr>
          <p:cNvSpPr txBox="1"/>
          <p:nvPr/>
        </p:nvSpPr>
        <p:spPr>
          <a:xfrm>
            <a:off x="4993743" y="27291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1"/>
                </a:solidFill>
              </a:rPr>
              <a:t>Dr.</a:t>
            </a:r>
            <a:r>
              <a:rPr lang="en-IN" b="1" dirty="0">
                <a:solidFill>
                  <a:schemeClr val="accent1"/>
                </a:solidFill>
              </a:rPr>
              <a:t> Syed </a:t>
            </a:r>
            <a:r>
              <a:rPr lang="en-IN" b="1" dirty="0" err="1">
                <a:solidFill>
                  <a:schemeClr val="accent1"/>
                </a:solidFill>
              </a:rPr>
              <a:t>Azeemuddin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75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62488" y="702692"/>
            <a:ext cx="11254373" cy="54805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just" defTabSz="731520">
              <a:lnSpc>
                <a:spcPct val="150000"/>
              </a:lnSpc>
              <a:spcBef>
                <a:spcPts val="500"/>
              </a:spcBef>
              <a:defRPr sz="2240"/>
            </a:pPr>
            <a:r>
              <a:rPr lang="en-IN" sz="2400" b="1" dirty="0"/>
              <a:t>Energy-efficient/</a:t>
            </a:r>
            <a:r>
              <a:rPr sz="2400" b="1" dirty="0"/>
              <a:t>Low power VLSI design</a:t>
            </a:r>
            <a:endParaRPr lang="en-IN" sz="2400" b="1" dirty="0"/>
          </a:p>
          <a:p>
            <a:pPr marL="274320" indent="-274320" algn="just" defTabSz="731520">
              <a:lnSpc>
                <a:spcPct val="150000"/>
              </a:lnSpc>
              <a:spcBef>
                <a:spcPts val="500"/>
              </a:spcBef>
              <a:defRPr sz="2240"/>
            </a:pPr>
            <a:r>
              <a:rPr lang="en-IN" sz="2400" b="1" dirty="0"/>
              <a:t>ML driven self-adaptive VLSI Circuits</a:t>
            </a:r>
            <a:endParaRPr sz="2400" b="1" dirty="0"/>
          </a:p>
          <a:p>
            <a:pPr marL="274320" indent="-274320" algn="just" defTabSz="731520">
              <a:lnSpc>
                <a:spcPct val="150000"/>
              </a:lnSpc>
              <a:spcBef>
                <a:spcPts val="500"/>
              </a:spcBef>
              <a:defRPr sz="2240"/>
            </a:pPr>
            <a:r>
              <a:rPr lang="en-IN" sz="2400" b="1" dirty="0"/>
              <a:t>High Yield VLSI designs</a:t>
            </a:r>
          </a:p>
          <a:p>
            <a:pPr marL="715191" lvl="1" indent="-274320" algn="just" defTabSz="731520">
              <a:lnSpc>
                <a:spcPct val="150000"/>
              </a:lnSpc>
              <a:spcBef>
                <a:spcPts val="0"/>
              </a:spcBef>
              <a:defRPr sz="2240"/>
            </a:pPr>
            <a:r>
              <a:rPr lang="en-IN" b="1" dirty="0"/>
              <a:t>Subjected to Process, Voltage, Temp, Aging (PVTA) variations</a:t>
            </a:r>
          </a:p>
          <a:p>
            <a:pPr marL="715191" lvl="1" indent="-274320" algn="just" defTabSz="731520">
              <a:lnSpc>
                <a:spcPct val="150000"/>
              </a:lnSpc>
              <a:spcBef>
                <a:spcPts val="0"/>
              </a:spcBef>
              <a:defRPr sz="2240"/>
            </a:pPr>
            <a:r>
              <a:rPr lang="en-IN" b="1" dirty="0"/>
              <a:t>Using optimization algorithms</a:t>
            </a:r>
          </a:p>
          <a:p>
            <a:pPr marL="715191" lvl="1" indent="-274320" algn="just" defTabSz="731520">
              <a:lnSpc>
                <a:spcPct val="150000"/>
              </a:lnSpc>
              <a:spcBef>
                <a:spcPts val="0"/>
              </a:spcBef>
              <a:defRPr sz="2240"/>
            </a:pPr>
            <a:r>
              <a:rPr lang="en-IN" b="1" dirty="0"/>
              <a:t>Robust transistor sizing</a:t>
            </a:r>
          </a:p>
          <a:p>
            <a:pPr marL="274320" indent="-274320" algn="just" defTabSz="731520">
              <a:lnSpc>
                <a:spcPct val="150000"/>
              </a:lnSpc>
              <a:spcBef>
                <a:spcPts val="500"/>
              </a:spcBef>
              <a:defRPr sz="2240"/>
            </a:pPr>
            <a:r>
              <a:rPr lang="en-IN" sz="2400" b="1" dirty="0"/>
              <a:t>Artificial Intelligence driven surrogate </a:t>
            </a:r>
            <a:r>
              <a:rPr sz="2400" b="1" dirty="0"/>
              <a:t>model</a:t>
            </a:r>
            <a:r>
              <a:rPr lang="en-IN" sz="2400" b="1" dirty="0"/>
              <a:t>s</a:t>
            </a:r>
            <a:r>
              <a:rPr sz="2400" b="1" dirty="0"/>
              <a:t> </a:t>
            </a:r>
            <a:r>
              <a:rPr lang="en-IN" sz="2400" b="1" dirty="0"/>
              <a:t>for</a:t>
            </a:r>
            <a:r>
              <a:rPr sz="2400" b="1" dirty="0"/>
              <a:t> </a:t>
            </a:r>
            <a:r>
              <a:rPr lang="en-IN" sz="2400" b="1" dirty="0"/>
              <a:t>nanoscale </a:t>
            </a:r>
            <a:r>
              <a:rPr sz="2400" b="1" dirty="0"/>
              <a:t>CMOS</a:t>
            </a:r>
            <a:r>
              <a:rPr lang="en-IN" sz="2400" b="1" dirty="0"/>
              <a:t>/</a:t>
            </a:r>
            <a:r>
              <a:rPr sz="2400" b="1" dirty="0"/>
              <a:t>FinFET </a:t>
            </a:r>
            <a:r>
              <a:rPr lang="en-IN" sz="2400" b="1" dirty="0"/>
              <a:t>based VLSI </a:t>
            </a:r>
            <a:r>
              <a:rPr sz="2400" b="1" dirty="0"/>
              <a:t>circuits</a:t>
            </a:r>
          </a:p>
          <a:p>
            <a:pPr marL="274320" indent="-274320" algn="just" defTabSz="731520">
              <a:lnSpc>
                <a:spcPct val="150000"/>
              </a:lnSpc>
              <a:spcBef>
                <a:spcPts val="500"/>
              </a:spcBef>
              <a:defRPr sz="2240"/>
            </a:pPr>
            <a:r>
              <a:rPr lang="en-IN" sz="2400" b="1" dirty="0"/>
              <a:t>Analog/Digital Circuit design</a:t>
            </a:r>
          </a:p>
          <a:p>
            <a:pPr marL="274320" indent="-274320" algn="just" defTabSz="731520">
              <a:lnSpc>
                <a:spcPct val="150000"/>
              </a:lnSpc>
              <a:spcBef>
                <a:spcPts val="500"/>
              </a:spcBef>
              <a:defRPr sz="2240"/>
            </a:pPr>
            <a:r>
              <a:rPr lang="en-IN" sz="2400" b="1" dirty="0"/>
              <a:t>RF Circuit design</a:t>
            </a:r>
            <a:endParaRPr sz="2400" b="1" dirty="0"/>
          </a:p>
        </p:txBody>
      </p:sp>
      <p:sp>
        <p:nvSpPr>
          <p:cNvPr id="180" name="Rectangle 3"/>
          <p:cNvSpPr txBox="1"/>
          <p:nvPr/>
        </p:nvSpPr>
        <p:spPr>
          <a:xfrm>
            <a:off x="5270486" y="126543"/>
            <a:ext cx="167667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400" b="1" dirty="0" err="1">
                <a:latin typeface="+mj-lt"/>
              </a:rPr>
              <a:t>Dr.</a:t>
            </a:r>
            <a:r>
              <a:rPr lang="en-IN" sz="2400" b="1" dirty="0">
                <a:latin typeface="+mj-lt"/>
              </a:rPr>
              <a:t> </a:t>
            </a:r>
            <a:r>
              <a:rPr sz="2400" b="1" dirty="0">
                <a:latin typeface="+mj-lt"/>
              </a:rPr>
              <a:t>Zia Abbas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41270" y="1448850"/>
            <a:ext cx="3512738" cy="26392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5679" tIns="35679" rIns="35679" bIns="35679" anchor="ctr"/>
          <a:lstStyle/>
          <a:p>
            <a:pPr algn="ctr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Stretchable and wearable devices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692613" y="4023580"/>
            <a:ext cx="6434748" cy="36933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5679" tIns="35679" rIns="35679" bIns="35679" anchor="ctr"/>
          <a:lstStyle/>
          <a:p>
            <a:pPr algn="ctr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Smart city research (IoT applications/Smart devices/Novel Communication systems)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1435978" y="1448850"/>
            <a:ext cx="3793362" cy="26392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5679" tIns="35679" rIns="35679" bIns="35679" anchor="ctr"/>
          <a:lstStyle/>
          <a:p>
            <a:pPr algn="ctr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Flexible sensor systems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9A631-7F33-4E83-A40D-35EA2AF8D22D}"/>
              </a:ext>
            </a:extLst>
          </p:cNvPr>
          <p:cNvSpPr txBox="1"/>
          <p:nvPr/>
        </p:nvSpPr>
        <p:spPr>
          <a:xfrm>
            <a:off x="169680" y="109557"/>
            <a:ext cx="6549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Broad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Application of IoT in industry, agriculture and home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Flexible and stretchable sensor systems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FDF2B0-4DAF-468E-8DAA-5D991AC0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545" y="1788505"/>
            <a:ext cx="4456189" cy="2050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8CB17B-EDC2-41E6-8AE7-96EAC4A8CB31}"/>
              </a:ext>
            </a:extLst>
          </p:cNvPr>
          <p:cNvSpPr txBox="1"/>
          <p:nvPr/>
        </p:nvSpPr>
        <p:spPr>
          <a:xfrm>
            <a:off x="4993743" y="27291"/>
            <a:ext cx="183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1"/>
                </a:solidFill>
              </a:rPr>
              <a:t>Dr.</a:t>
            </a:r>
            <a:r>
              <a:rPr lang="en-IN" b="1" dirty="0">
                <a:solidFill>
                  <a:schemeClr val="accent1"/>
                </a:solidFill>
              </a:rPr>
              <a:t> Aftab Hussain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8BA43-C9DA-D6CF-341A-38426A30B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25" b="12781"/>
          <a:stretch/>
        </p:blipFill>
        <p:spPr>
          <a:xfrm>
            <a:off x="6146085" y="4392911"/>
            <a:ext cx="5503109" cy="2283598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49F64B4-2977-0383-BC7E-25F2EEAA32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t="19525" r="15692" b="22665"/>
          <a:stretch/>
        </p:blipFill>
        <p:spPr>
          <a:xfrm>
            <a:off x="3087570" y="4831868"/>
            <a:ext cx="2585779" cy="1844641"/>
          </a:xfrm>
          <a:prstGeom prst="rect">
            <a:avLst/>
          </a:prstGeom>
        </p:spPr>
      </p:pic>
      <p:pic>
        <p:nvPicPr>
          <p:cNvPr id="2050" name="Picture 2" descr="Image result for lora wan">
            <a:extLst>
              <a:ext uri="{FF2B5EF4-FFF2-40B4-BE49-F238E27FC236}">
                <a16:creationId xmlns:a16="http://schemas.microsoft.com/office/drawing/2014/main" id="{8B707640-E93D-4F82-9BD6-1B49C4DE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3" y="4489382"/>
            <a:ext cx="3170414" cy="102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F0995-F848-5043-643A-499044F2D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3" y="1692096"/>
            <a:ext cx="2435497" cy="2168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EA94C3-4B62-8B5C-ADD7-E4D7EA116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881" y="1692096"/>
            <a:ext cx="2622902" cy="22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F9F16-C67D-D549-9AE8-DCFDF3C77E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249763-58DE-AE48-ABE9-6981F4EC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877669"/>
            <a:ext cx="5814780" cy="3493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6F6C0-A104-A032-B099-7AB294C79848}"/>
              </a:ext>
            </a:extLst>
          </p:cNvPr>
          <p:cNvSpPr txBox="1"/>
          <p:nvPr/>
        </p:nvSpPr>
        <p:spPr>
          <a:xfrm>
            <a:off x="379562" y="4517567"/>
            <a:ext cx="11568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Design/layout/simulation of different integrated circuit building blocks (Analog/RF/Digital/VLSI)</a:t>
            </a:r>
          </a:p>
          <a:p>
            <a:r>
              <a:rPr lang="en-US" sz="1600" dirty="0"/>
              <a:t>To design, layout and simulate different circuit building blocks in Cadence. Opportunities to do tape-out and measure the designed ICs.</a:t>
            </a:r>
          </a:p>
          <a:p>
            <a:r>
              <a:rPr lang="en-US" sz="1600" i="1" dirty="0"/>
              <a:t>Example: digital scan-chain (flip-flops/shift-registers), amplifiers (low noise), oscillators, PLLs, voltage/current references)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000CC"/>
                </a:solidFill>
              </a:rPr>
              <a:t>System design (Embedded/IoT)</a:t>
            </a:r>
          </a:p>
          <a:p>
            <a:r>
              <a:rPr lang="en-US" sz="1600" dirty="0"/>
              <a:t>To develop systems by integrating sensors, commercially available hardware modules and micro-controllers</a:t>
            </a:r>
          </a:p>
          <a:p>
            <a:r>
              <a:rPr lang="en-US" sz="1600" i="1" dirty="0"/>
              <a:t>Example: Health monitoring applications, wireless sensing applications, worker safety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A49C5-C2AD-9229-BFBA-DAC3E76AE458}"/>
              </a:ext>
            </a:extLst>
          </p:cNvPr>
          <p:cNvSpPr txBox="1"/>
          <p:nvPr/>
        </p:nvSpPr>
        <p:spPr>
          <a:xfrm>
            <a:off x="6427256" y="1093052"/>
            <a:ext cx="4222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00CC"/>
                </a:solidFill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circuit analysis (KCL/KVL/two-port)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analog concepts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understanding of MOS circuits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7B717-7B93-FC62-1CA3-3BDBABD0F059}"/>
              </a:ext>
            </a:extLst>
          </p:cNvPr>
          <p:cNvSpPr txBox="1"/>
          <p:nvPr/>
        </p:nvSpPr>
        <p:spPr>
          <a:xfrm>
            <a:off x="6427255" y="2360052"/>
            <a:ext cx="34291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Willingness to learn new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Perseverance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Honesty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Self-motivation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09597-2106-6CB7-6F72-D512B289CC70}"/>
              </a:ext>
            </a:extLst>
          </p:cNvPr>
          <p:cNvSpPr txBox="1"/>
          <p:nvPr/>
        </p:nvSpPr>
        <p:spPr>
          <a:xfrm>
            <a:off x="3255005" y="361860"/>
            <a:ext cx="400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https://fac-</a:t>
            </a:r>
            <a:r>
              <a:rPr lang="en-US" dirty="0" err="1">
                <a:hlinkClick r:id="rId3"/>
              </a:rPr>
              <a:t>webpages.iiit.ac.in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abhishek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10" name="Subtitle 16">
            <a:extLst>
              <a:ext uri="{FF2B5EF4-FFF2-40B4-BE49-F238E27FC236}">
                <a16:creationId xmlns:a16="http://schemas.microsoft.com/office/drawing/2014/main" id="{DB73B2AC-9220-2087-4CDF-0BA0E5493457}"/>
              </a:ext>
            </a:extLst>
          </p:cNvPr>
          <p:cNvSpPr txBox="1">
            <a:spLocks/>
          </p:cNvSpPr>
          <p:nvPr/>
        </p:nvSpPr>
        <p:spPr bwMode="auto">
          <a:xfrm>
            <a:off x="3255005" y="0"/>
            <a:ext cx="3691895" cy="40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Prof. Abhishek Srivastava</a:t>
            </a:r>
          </a:p>
        </p:txBody>
      </p:sp>
    </p:spTree>
    <p:extLst>
      <p:ext uri="{BB962C8B-B14F-4D97-AF65-F5344CB8AC3E}">
        <p14:creationId xmlns:p14="http://schemas.microsoft.com/office/powerpoint/2010/main" val="167451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0915-991A-4CA2-B7C0-E6BCE85B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CVEST Research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1B8EC5-1D99-49E0-A9AF-C436C698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Publications in Conferences and Journals</a:t>
            </a:r>
          </a:p>
          <a:p>
            <a:pPr lvl="1"/>
            <a:r>
              <a:rPr lang="en-US" dirty="0"/>
              <a:t>ISCAS, VLSI Design, </a:t>
            </a:r>
            <a:r>
              <a:rPr lang="en-US" dirty="0" err="1"/>
              <a:t>EuMW</a:t>
            </a:r>
            <a:r>
              <a:rPr lang="en-US" dirty="0"/>
              <a:t>, OSA, AIP, ISVLSI, VLSI-</a:t>
            </a:r>
            <a:r>
              <a:rPr lang="en-US" dirty="0" err="1"/>
              <a:t>SoC</a:t>
            </a:r>
            <a:endParaRPr lang="en-US" dirty="0"/>
          </a:p>
          <a:p>
            <a:pPr lvl="1"/>
            <a:r>
              <a:rPr lang="en-US" dirty="0"/>
              <a:t>IEEE, Wiley, Elsevier, Springer</a:t>
            </a:r>
          </a:p>
          <a:p>
            <a:r>
              <a:rPr lang="en-US" dirty="0"/>
              <a:t>Grants Received</a:t>
            </a:r>
          </a:p>
          <a:p>
            <a:pPr lvl="1"/>
            <a:r>
              <a:rPr lang="en-US" dirty="0"/>
              <a:t>DST, DRDO, MHRD, Industries</a:t>
            </a:r>
          </a:p>
          <a:p>
            <a:r>
              <a:rPr lang="en-US" dirty="0"/>
              <a:t>Joint work</a:t>
            </a:r>
          </a:p>
          <a:p>
            <a:pPr lvl="1"/>
            <a:r>
              <a:rPr lang="en-US" dirty="0"/>
              <a:t>IITG, IITK, IISc, IITKGP, IITH, INRIA, UoM Gottingen, Intel, Austria </a:t>
            </a:r>
            <a:r>
              <a:rPr lang="en-US" dirty="0" err="1"/>
              <a:t>MicroSystems</a:t>
            </a:r>
            <a:endParaRPr lang="en-US" dirty="0"/>
          </a:p>
          <a:p>
            <a:r>
              <a:rPr lang="en-US" dirty="0"/>
              <a:t>Placements</a:t>
            </a:r>
          </a:p>
          <a:p>
            <a:pPr lvl="1"/>
            <a:r>
              <a:rPr lang="en-US" dirty="0"/>
              <a:t>Qualcomm, Nvidia, TI, Samsung Semiconductor Research, MediaTek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460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BIG CASLON MEDIUM</vt:lpstr>
      <vt:lpstr>Calibri</vt:lpstr>
      <vt:lpstr>Calibri Light</vt:lpstr>
      <vt:lpstr>Tahoma</vt:lpstr>
      <vt:lpstr>Verdana</vt:lpstr>
      <vt:lpstr>Office Theme</vt:lpstr>
      <vt:lpstr>Center for VLSI and Embedded Systems Technology (CVEST)</vt:lpstr>
      <vt:lpstr>Research Areas</vt:lpstr>
      <vt:lpstr>Faculty Members</vt:lpstr>
      <vt:lpstr>PowerPoint Presentation</vt:lpstr>
      <vt:lpstr>PowerPoint Presentation</vt:lpstr>
      <vt:lpstr>PowerPoint Presentation</vt:lpstr>
      <vt:lpstr>PowerPoint Presentation</vt:lpstr>
      <vt:lpstr>CVEST Research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VLSI and Embedded Systems Technology (CVEST)</dc:title>
  <dc:creator>Aftab Hussain</dc:creator>
  <cp:lastModifiedBy>Aftab Hussain</cp:lastModifiedBy>
  <cp:revision>49</cp:revision>
  <dcterms:created xsi:type="dcterms:W3CDTF">2018-03-27T06:13:57Z</dcterms:created>
  <dcterms:modified xsi:type="dcterms:W3CDTF">2022-11-02T06:42:31Z</dcterms:modified>
</cp:coreProperties>
</file>