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63" d="100"/>
          <a:sy n="63" d="100"/>
        </p:scale>
        <p:origin x="5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4466C-2C03-4F9D-823F-434F2F33557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BA7C-552A-4CD4-9E7E-7EC4CB9A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29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BA7C-552A-4CD4-9E7E-7EC4CB9ABAF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6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BA7C-552A-4CD4-9E7E-7EC4CB9ABAF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6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ABA7C-552A-4CD4-9E7E-7EC4CB9ABAF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FEA7-A619-46B6-8957-FEADB9E71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77D5C-9D92-4623-B34C-2D62BF2C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91E3-92BE-4CBA-A9B9-23EAE0D4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D84E-6DE6-4AE9-8B2E-6A639E379C1A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BA693-4F0C-4253-96E6-37B7DE95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AB45-53A1-4875-B3B2-01CD1846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6A5-E5F7-4960-8254-DE1A2BAB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5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B583-B99F-4ADF-A622-EF95A4D4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D026D-8FDD-4A95-9840-9593473C9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6223-F435-4925-A92F-7EEA3BDF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D84E-6DE6-4AE9-8B2E-6A639E379C1A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CA0C5-D47A-4E10-8C92-12C40C9D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5A11-C484-44B6-892F-49FDD561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6A5-E5F7-4960-8254-DE1A2BAB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AAE47-5709-4B51-A6E3-B28B9EBDA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21800-FBBB-4812-A769-6BCA13DF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7CAE9-5FEA-468C-AC73-15765E1A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D84E-6DE6-4AE9-8B2E-6A639E379C1A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543B-D019-4B5A-AE2F-F0D39BDB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FF98E-CCFB-4C7E-AF2F-64B30C24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6A5-E5F7-4960-8254-DE1A2BAB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15A8-D385-CDAB-45DB-24F5C5625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5D80-FDB1-F91A-7FEC-B837191CC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4697-2F60-A10A-00ED-B0D1F24C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81C7-F6F9-43BC-9F96-C219255B181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F9F0-9C38-9286-96BC-FDAE5E6D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AA313-7440-22DC-C733-2D411C66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EB0-2F87-47B2-9361-5DD7B367D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73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2BB0-9AE4-CCEA-CE85-3257F852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B5CD-979B-895E-ABF5-1292FCDE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8B1E-A81D-5E14-D082-180C1352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81C7-F6F9-43BC-9F96-C219255B181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82DF-6837-387E-5076-5C4F7610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D4D18-97E2-A0B3-E6DA-50BA671D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EB0-2F87-47B2-9361-5DD7B367D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5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A767-A3D9-290B-4FF9-EAEA9A53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F7FFF-33E7-5EA6-8C02-CCC3CE99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0247-6904-CD3B-DF05-D12F92B8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81C7-F6F9-43BC-9F96-C219255B181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266D-00E0-A3F0-48C1-158E1093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91C6E-BFE4-C008-28D1-6B10A556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EB0-2F87-47B2-9361-5DD7B367D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16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A9D1-4583-AED3-8FDE-57359ED7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2AF4-BE0B-74E9-7B2E-59CD89421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2B237-00FD-0E6D-FA95-49A99C55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4A404-5ACF-21B0-3DC9-5358E134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81C7-F6F9-43BC-9F96-C219255B181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329DC-B08A-4A13-AEBD-91D0E1C0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ECD58-7314-00BB-4B5B-AC0C079F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EB0-2F87-47B2-9361-5DD7B367D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538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4BAB-6CB8-EBEA-5C3F-C646A506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1927-78B6-A19B-AD06-11CBB5BF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1C815-10E2-A03D-9053-4C1954B6E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EE40C-3E88-DE0F-1658-CC8F47328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A42A4-DB18-3D00-C014-D97934F73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BFE2A-DE2F-6C3E-DC9C-A80B2809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81C7-F6F9-43BC-9F96-C219255B181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28230-745E-83CB-DA60-D8122B51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0BBA7-2EFB-9099-560C-9138D9C2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EB0-2F87-47B2-9361-5DD7B367D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68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9559-E89C-3307-3AE6-FAAA2C44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68D0A-271B-4565-A74F-2AA6C81A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81C7-F6F9-43BC-9F96-C219255B181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219E-8D03-6075-4079-FCEBEDA1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1CDA-7900-0003-F202-E4DA6E92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EB0-2F87-47B2-9361-5DD7B367D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19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70807-EFEC-DD9E-D0FA-39565AAC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81C7-F6F9-43BC-9F96-C219255B181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FB529-5707-B50D-71D0-E2C4ECEF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8DD8-FEAD-7ADD-00C2-94076181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EB0-2F87-47B2-9361-5DD7B367D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19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3B6-3F84-8E7C-0AF1-2A0C5D47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279D-A44C-CD0D-28FF-64BE3FCAD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C610C-4C96-78E6-F0BD-29E89491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B367-8292-3176-D01C-BB35D485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81C7-F6F9-43BC-9F96-C219255B181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89652-D458-3EE5-4581-DF04BCAA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87C95-2427-3A11-3F0D-0035DB1B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EB0-2F87-47B2-9361-5DD7B367D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7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9D85-41E0-41C0-BB40-5E2EFEC2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9D41-23C0-43AF-BB03-0954952E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08BE-9778-4090-A82B-486403D8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D84E-6DE6-4AE9-8B2E-6A639E379C1A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1D06B-6E11-469F-AD0F-D7982B88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2D66-BBB1-4082-BE22-C2A6EBB3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6A5-E5F7-4960-8254-DE1A2BAB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490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52CA-7568-CCF9-88F9-F3A77546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3D210-FE7A-5FC1-DC27-3C67B8FF5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B64D-E56C-B28E-70DE-447CFD89B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7CBC7-A495-69E0-8E3E-0ED32562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81C7-F6F9-43BC-9F96-C219255B181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F55D5-BDB5-C838-1A76-104D5058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E407-02A7-9174-6337-84F7713F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EB0-2F87-47B2-9361-5DD7B367D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875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FEB9-EA36-0A26-10AB-94791C95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81945-D2C3-C9D1-3E77-16E06F21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C452-F99B-12D9-054A-EE4E522B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81C7-F6F9-43BC-9F96-C219255B181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AF10-306A-02D2-7F3F-A505E620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37496-CD91-8507-678E-4FFC2BEE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EB0-2F87-47B2-9361-5DD7B367D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45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8C59E-C63A-E642-AECC-48C73C6FD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61E6A-62BC-6238-6EA9-1A6CAE32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C847-CA9D-8910-9490-EFF1038C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81C7-F6F9-43BC-9F96-C219255B181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535A9-1FCF-43B4-942B-2EC31B11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66CD-5CC6-E8B7-2B92-5D4FF647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EB0-2F87-47B2-9361-5DD7B367D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6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8FDB-912D-4710-B0A7-39DDA0F8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52453-4770-4D36-8DD4-2E66B5951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E90B-9625-4DC1-A707-5B37FCE9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D84E-6DE6-4AE9-8B2E-6A639E379C1A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74AF-189E-47F9-8D0B-7CC46B3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964-FA50-478D-B02A-79F30E12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6A5-E5F7-4960-8254-DE1A2BAB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C3B3-A478-4232-9140-80B45F6A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573A-733F-4CD1-BCAE-104A3FFE9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1F5F3-7730-40C8-B280-D95C8DE9C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564A3-212B-40BC-97D5-31BB76A0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D84E-6DE6-4AE9-8B2E-6A639E379C1A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3B09A-60BA-4202-8408-A94D6DC1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CEF10-2C77-498D-8F6A-6B5DCF1C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6A5-E5F7-4960-8254-DE1A2BAB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40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AE94-E338-4E06-A986-D28D54F4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9A85E-AD74-405B-8943-E8315C748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93D1E-C3A4-42C8-864C-FF152CF8A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D4222-AA90-463D-BE5F-C4A23C75D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A9A9F-A78E-4AB0-AD15-B4BD753C0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0E2C0-EF79-4BE8-B6D8-DD5D32EB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D84E-6DE6-4AE9-8B2E-6A639E379C1A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89EF1-0E16-4C60-8886-D84A7654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65BF1-8508-4135-A851-389D2873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6A5-E5F7-4960-8254-DE1A2BAB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8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C9A9-92B7-46BA-9184-DAD8C605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D5588-DCF0-4F4C-9997-9B43AC1A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D84E-6DE6-4AE9-8B2E-6A639E379C1A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6A9C7-8553-40B1-8B58-EDB6EF1B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3587B-7946-47E3-A75D-02DA49C3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6A5-E5F7-4960-8254-DE1A2BAB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2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9180D-8EAC-40EC-8A50-E75F23C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D84E-6DE6-4AE9-8B2E-6A639E379C1A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67538-4A54-43FA-9A0E-EC9F795F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42AF4-2139-4392-9254-F4A874D8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6A5-E5F7-4960-8254-DE1A2BAB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3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BB00-9B7D-41B7-9B80-52CE5E20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F383-0236-4A7D-A6E1-9BCDE16BC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A0C8-A869-4129-8D83-BF8E358B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5E833-44B3-4A78-9CD3-8033EDA6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D84E-6DE6-4AE9-8B2E-6A639E379C1A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A1566-F226-40F2-A792-284A7651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D3D97-0B9D-43C7-958C-1C174A85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6A5-E5F7-4960-8254-DE1A2BAB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3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179F-1671-49B7-8D93-2471C628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130E8-CE85-4A83-B965-EC84709AE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FDB63-733A-4781-A2BC-194B9AA9A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85772-709C-461A-8EE3-C6B19DC2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D84E-6DE6-4AE9-8B2E-6A639E379C1A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8C04-CD36-4DD6-A92D-CB37FF49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E3CE7-40B8-476B-AA8A-5AD1043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6A5-E5F7-4960-8254-DE1A2BAB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97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CB5D8-4FD3-4B28-B3E7-AD7C67E3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120D-25CC-47D9-A821-3053AB062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1532-4384-4C9C-AABD-7693712D9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D84E-6DE6-4AE9-8B2E-6A639E379C1A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5A0F7-03A7-4BEE-8812-FEDC1941A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5946-0270-4B38-B873-66EFD3D7D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56A5-E5F7-4960-8254-DE1A2BAB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8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E71E3-D452-247D-33D9-E5235CF5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E7FA1-12A9-E3C9-81F5-860B22620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47FA9-E934-F636-52EA-615F5551E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81C7-F6F9-43BC-9F96-C219255B181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EAEC-FECA-3150-E926-06A5684ED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6881A-286B-7832-B40D-3CCA521BB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8EB0-2F87-47B2-9361-5DD7B367D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adhika.krishnan@iiit.ac.i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iket.alam@iiit.ac.i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ushmita.banerji@iiit.ac.i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azia.Akhtar@iiit.ac.i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shwin@iiit.ac.i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shwin@iiit.ac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9BBC-0184-48DF-942A-ECE3ED6A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7" y="786063"/>
            <a:ext cx="10716126" cy="3384884"/>
          </a:xfrm>
        </p:spPr>
        <p:txBody>
          <a:bodyPr>
            <a:normAutofit/>
          </a:bodyPr>
          <a:lstStyle/>
          <a:p>
            <a:r>
              <a:rPr lang="en-IN" dirty="0"/>
              <a:t>Research</a:t>
            </a:r>
            <a:br>
              <a:rPr lang="en-IN" dirty="0"/>
            </a:br>
            <a:r>
              <a:rPr lang="en-IN" dirty="0"/>
              <a:t>@</a:t>
            </a:r>
            <a:br>
              <a:rPr lang="en-IN" dirty="0"/>
            </a:br>
            <a:r>
              <a:rPr lang="en-IN" dirty="0"/>
              <a:t>Human Sciences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294870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1EBD-D59F-439F-9C2F-6E698BC1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Faculty Research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F64C-8F5D-4A85-A5B8-F8552562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Radhika Krishnan</a:t>
            </a:r>
          </a:p>
          <a:p>
            <a:pPr lvl="1"/>
            <a:r>
              <a:rPr lang="en-IN" sz="2800" dirty="0"/>
              <a:t>Science-Technology-Society Studies; Environment and Politics; Climate Change; Coal; Water and Rivers; Spatial Humanities</a:t>
            </a:r>
          </a:p>
          <a:p>
            <a:pPr lvl="1"/>
            <a:r>
              <a:rPr lang="en-IN" sz="2800" dirty="0">
                <a:hlinkClick r:id="rId3"/>
              </a:rPr>
              <a:t>radhika.krishnan@iiit.ac.in</a:t>
            </a:r>
            <a:r>
              <a:rPr lang="en-IN" sz="2800" dirty="0"/>
              <a:t> </a:t>
            </a:r>
          </a:p>
          <a:p>
            <a:r>
              <a:rPr lang="en-IN" sz="3200" dirty="0"/>
              <a:t>Aniket Alam</a:t>
            </a:r>
          </a:p>
          <a:p>
            <a:pPr lvl="1"/>
            <a:r>
              <a:rPr lang="en-US" sz="2800" dirty="0"/>
              <a:t>Himalayas and Mountain Societies; History and Politics of Modern India; Historical GIS; Social Network Analysis; Historical Big Data</a:t>
            </a:r>
          </a:p>
          <a:p>
            <a:pPr lvl="1"/>
            <a:r>
              <a:rPr lang="en-US" sz="2800" dirty="0">
                <a:hlinkClick r:id="rId4"/>
              </a:rPr>
              <a:t>aniket.alam@iiit.ac.in</a:t>
            </a:r>
            <a:r>
              <a:rPr lang="en-US" sz="28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26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1EBD-D59F-439F-9C2F-6E698BC1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Upcoming Research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F64C-8F5D-4A85-A5B8-F8552562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New Faculty:</a:t>
            </a:r>
          </a:p>
          <a:p>
            <a:pPr marL="0" indent="0">
              <a:buNone/>
            </a:pPr>
            <a:endParaRPr lang="en-IN" sz="3200" dirty="0"/>
          </a:p>
          <a:p>
            <a:r>
              <a:rPr lang="en-IN" sz="3200" dirty="0"/>
              <a:t>Anirban Dasgupta</a:t>
            </a:r>
          </a:p>
          <a:p>
            <a:pPr lvl="1"/>
            <a:r>
              <a:rPr lang="en-IN" sz="2800" dirty="0"/>
              <a:t>Economics, Development Studies </a:t>
            </a:r>
          </a:p>
          <a:p>
            <a:r>
              <a:rPr lang="en-IN" sz="3200" dirty="0" err="1"/>
              <a:t>Isha</a:t>
            </a:r>
            <a:r>
              <a:rPr lang="en-IN" sz="3200" dirty="0"/>
              <a:t> Dubey</a:t>
            </a:r>
          </a:p>
          <a:p>
            <a:pPr lvl="1"/>
            <a:r>
              <a:rPr lang="en-US" sz="2800" dirty="0"/>
              <a:t>History, Politics</a:t>
            </a:r>
          </a:p>
          <a:p>
            <a:r>
              <a:rPr lang="en-IN" sz="3200" dirty="0"/>
              <a:t>Saurabh </a:t>
            </a:r>
            <a:r>
              <a:rPr lang="en-IN" sz="3200" dirty="0" err="1"/>
              <a:t>Todariya</a:t>
            </a:r>
            <a:endParaRPr lang="en-IN" sz="3200" dirty="0"/>
          </a:p>
          <a:p>
            <a:pPr lvl="1"/>
            <a:r>
              <a:rPr lang="en-US" sz="2800" dirty="0"/>
              <a:t>Philosophy</a:t>
            </a:r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301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508D-F394-4453-8462-280DA489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Three Broad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9D425-1B26-40ED-9A4D-BDC42AAC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Computational Human Sciences</a:t>
            </a:r>
            <a:br>
              <a:rPr lang="en-IN" sz="3200" dirty="0"/>
            </a:br>
            <a:endParaRPr lang="en-IN" sz="3200" dirty="0"/>
          </a:p>
          <a:p>
            <a:r>
              <a:rPr lang="en-IN" sz="3200" dirty="0"/>
              <a:t>Society and IT</a:t>
            </a:r>
            <a:br>
              <a:rPr lang="en-IN" sz="3200" dirty="0"/>
            </a:br>
            <a:endParaRPr lang="en-IN" sz="3200" dirty="0"/>
          </a:p>
          <a:p>
            <a:r>
              <a:rPr lang="en-IN" sz="3200" dirty="0"/>
              <a:t>Humanities and Social Sciences</a:t>
            </a:r>
          </a:p>
        </p:txBody>
      </p:sp>
    </p:spTree>
    <p:extLst>
      <p:ext uri="{BB962C8B-B14F-4D97-AF65-F5344CB8AC3E}">
        <p14:creationId xmlns:p14="http://schemas.microsoft.com/office/powerpoint/2010/main" val="381408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3A7B-D7E2-45DA-8643-A8EDBC00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Computational Human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52DD-47B0-45C2-9E6D-CC113F56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sz="3200" dirty="0"/>
              <a:t>Computer Science tools &amp; methods to study problems in the Humanities and Social Sciences</a:t>
            </a:r>
          </a:p>
          <a:p>
            <a:pPr lvl="1"/>
            <a:r>
              <a:rPr lang="en-GB" sz="2800" dirty="0"/>
              <a:t>Application of NLP, GIS, Data Analysis tools</a:t>
            </a:r>
          </a:p>
          <a:p>
            <a:pPr lvl="1"/>
            <a:r>
              <a:rPr lang="en-GB" sz="2800" dirty="0"/>
              <a:t>Deploying AI and ML techniques </a:t>
            </a:r>
          </a:p>
          <a:p>
            <a:pPr lvl="1"/>
            <a:r>
              <a:rPr lang="en-GB" sz="2800" dirty="0"/>
              <a:t>Digitising textual and material sources of research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83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7407-5436-4991-8929-541CCC7B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Society and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038B-0411-4C74-9719-5DC8F8505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1825625"/>
            <a:ext cx="11341768" cy="4351338"/>
          </a:xfrm>
        </p:spPr>
        <p:txBody>
          <a:bodyPr anchor="ctr"/>
          <a:lstStyle/>
          <a:p>
            <a:r>
              <a:rPr lang="en-GB" sz="3200" dirty="0"/>
              <a:t>Study impact of computers and information technology on society </a:t>
            </a:r>
          </a:p>
          <a:p>
            <a:pPr lvl="1"/>
            <a:r>
              <a:rPr lang="en-GB" sz="2800" dirty="0"/>
              <a:t>How computers have changed the way we live and work</a:t>
            </a:r>
          </a:p>
          <a:p>
            <a:pPr lvl="1"/>
            <a:r>
              <a:rPr lang="en-GB" sz="2800" dirty="0"/>
              <a:t>How information technology creates and mediates our world</a:t>
            </a:r>
          </a:p>
          <a:p>
            <a:pPr lvl="1"/>
            <a:r>
              <a:rPr lang="en-GB" sz="2800" dirty="0"/>
              <a:t>What does digitisation do to humans</a:t>
            </a:r>
          </a:p>
          <a:p>
            <a:pPr lvl="1"/>
            <a:r>
              <a:rPr lang="en-GB" sz="2800" dirty="0"/>
              <a:t>Ethical issues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6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CCAA-B7F4-478A-9D1D-29A5E05F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Humanities and Social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DE47-E964-4D2B-B76C-E7B9E094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IN" sz="3200" dirty="0"/>
              <a:t>Studying Problems from a purely HSS standpoint</a:t>
            </a:r>
          </a:p>
          <a:p>
            <a:pPr lvl="1"/>
            <a:r>
              <a:rPr kumimoji="0" lang="en-GB" altLang="en-US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Computer Science plays a minor, or negligible, role</a:t>
            </a:r>
          </a:p>
          <a:p>
            <a:pPr lvl="1"/>
            <a:r>
              <a:rPr lang="en-GB" sz="2800" dirty="0">
                <a:latin typeface="Calibri" panose="020F0502020204030204" pitchFamily="34" charset="0"/>
                <a:cs typeface="Mangal" panose="02040503050203030202" pitchFamily="18" charset="0"/>
              </a:rPr>
              <a:t>One discipline: Sociology, Philosophy, Literature, History, Politics, Film Studies, Science-Technology Studies, etc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051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2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C5F095D3-D4E8-4129-92C5-E9E73BA51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15" r="3485" b="2"/>
          <a:stretch/>
        </p:blipFill>
        <p:spPr>
          <a:xfrm>
            <a:off x="6145909" y="10"/>
            <a:ext cx="2971800" cy="3383268"/>
          </a:xfrm>
          <a:prstGeom prst="rect">
            <a:avLst/>
          </a:prstGeom>
        </p:spPr>
      </p:pic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CD7B919F-977C-405C-930D-95A6D42CAC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10" r="5390" b="2"/>
          <a:stretch/>
        </p:blipFill>
        <p:spPr>
          <a:xfrm>
            <a:off x="9220200" y="10"/>
            <a:ext cx="2971800" cy="3383268"/>
          </a:xfrm>
          <a:prstGeom prst="rect">
            <a:avLst/>
          </a:prstGeom>
        </p:spPr>
      </p:pic>
      <p:pic>
        <p:nvPicPr>
          <p:cNvPr id="7" name="Picture 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E3569F9-4C25-402B-80E6-822F8E80B0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41" r="4298" b="1"/>
          <a:stretch/>
        </p:blipFill>
        <p:spPr>
          <a:xfrm>
            <a:off x="-1017" y="3474720"/>
            <a:ext cx="2970465" cy="3383280"/>
          </a:xfrm>
          <a:prstGeom prst="rect">
            <a:avLst/>
          </a:prstGeom>
        </p:spPr>
      </p:pic>
      <p:sp>
        <p:nvSpPr>
          <p:cNvPr id="46" name="Rectangle 34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55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F4C0B-0A3B-4914-BD14-52D9BE34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Faculty </a:t>
            </a:r>
          </a:p>
        </p:txBody>
      </p:sp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A37A068-570A-4A59-AD92-6F5C8D4089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36" r="6203" b="1"/>
          <a:stretch/>
        </p:blipFill>
        <p:spPr>
          <a:xfrm>
            <a:off x="3022234" y="3483429"/>
            <a:ext cx="2962820" cy="33745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3AD5-0CCE-465A-B852-3D164D1F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137" y="4537166"/>
            <a:ext cx="2229394" cy="1645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 err="1">
                <a:solidFill>
                  <a:srgbClr val="FFFFFF"/>
                </a:solidFill>
              </a:rPr>
              <a:t>Aakansha</a:t>
            </a:r>
            <a:r>
              <a:rPr lang="en-IN" sz="2200" dirty="0">
                <a:solidFill>
                  <a:srgbClr val="FFFFFF"/>
                </a:solidFill>
              </a:rPr>
              <a:t> </a:t>
            </a:r>
            <a:r>
              <a:rPr lang="en-IN" sz="2200" dirty="0" err="1">
                <a:solidFill>
                  <a:srgbClr val="FFFFFF"/>
                </a:solidFill>
              </a:rPr>
              <a:t>Natani</a:t>
            </a:r>
            <a:endParaRPr lang="en-IN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sz="2200" dirty="0">
                <a:solidFill>
                  <a:srgbClr val="FFFFFF"/>
                </a:solidFill>
              </a:rPr>
              <a:t>Aniket </a:t>
            </a:r>
            <a:r>
              <a:rPr lang="en-IN" sz="2200" dirty="0" err="1">
                <a:solidFill>
                  <a:srgbClr val="FFFFFF"/>
                </a:solidFill>
              </a:rPr>
              <a:t>Alam</a:t>
            </a:r>
            <a:endParaRPr lang="en-IN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sz="2200" dirty="0">
                <a:solidFill>
                  <a:srgbClr val="FFFFFF"/>
                </a:solidFill>
              </a:rPr>
              <a:t>Ashwin Jayanti</a:t>
            </a:r>
          </a:p>
          <a:p>
            <a:pPr marL="0" indent="0">
              <a:buNone/>
            </a:pPr>
            <a:r>
              <a:rPr lang="en-IN" sz="2200" dirty="0" err="1">
                <a:solidFill>
                  <a:srgbClr val="FFFFFF"/>
                </a:solidFill>
              </a:rPr>
              <a:t>Nazia</a:t>
            </a:r>
            <a:r>
              <a:rPr lang="en-IN" sz="2200" dirty="0">
                <a:solidFill>
                  <a:srgbClr val="FFFFFF"/>
                </a:solidFill>
              </a:rPr>
              <a:t> Akhtar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AE50E6-A735-A21E-4F66-35B56160836B}"/>
              </a:ext>
            </a:extLst>
          </p:cNvPr>
          <p:cNvSpPr txBox="1">
            <a:spLocks/>
          </p:cNvSpPr>
          <p:nvPr/>
        </p:nvSpPr>
        <p:spPr>
          <a:xfrm>
            <a:off x="8885073" y="4537166"/>
            <a:ext cx="2514446" cy="1798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200" dirty="0">
                <a:solidFill>
                  <a:srgbClr val="FFFFFF"/>
                </a:solidFill>
              </a:rPr>
              <a:t>Radhika Krishnan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200" dirty="0">
                <a:solidFill>
                  <a:srgbClr val="FFFFFF"/>
                </a:solidFill>
              </a:rPr>
              <a:t>Sushmita Banerji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4606C4A-E96F-98D9-7F60-535836BB5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0" y="222199"/>
            <a:ext cx="2566848" cy="2949930"/>
          </a:xfrm>
          <a:prstGeom prst="rect">
            <a:avLst/>
          </a:prstGeom>
          <a:solidFill>
            <a:schemeClr val="bg1">
              <a:tint val="95000"/>
              <a:satMod val="170000"/>
              <a:alpha val="99000"/>
            </a:schemeClr>
          </a:solidFill>
        </p:spPr>
      </p:pic>
      <p:pic>
        <p:nvPicPr>
          <p:cNvPr id="8" name="Picture 7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B73F962D-F386-41E1-908B-2AB39B3893C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68" r="10171" b="2"/>
          <a:stretch/>
        </p:blipFill>
        <p:spPr>
          <a:xfrm>
            <a:off x="3075627" y="31877"/>
            <a:ext cx="2970465" cy="33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9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FD04-3896-47BC-87D2-00F00CAA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Faculty Research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7066-58B6-4881-9ABB-FFBE8E3B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Sushmita Banerji</a:t>
            </a:r>
          </a:p>
          <a:p>
            <a:pPr lvl="1"/>
            <a:r>
              <a:rPr lang="en-US" sz="2800" dirty="0"/>
              <a:t>Critical Theories of Film and Literature, Partition and Trauma Studies, Indian Cinema, and Contemporary US films</a:t>
            </a:r>
          </a:p>
          <a:p>
            <a:pPr lvl="1"/>
            <a:r>
              <a:rPr lang="en-IN" sz="2800" dirty="0">
                <a:hlinkClick r:id="rId3"/>
              </a:rPr>
              <a:t>sushmita.banerji@iiit.ac.in</a:t>
            </a:r>
            <a:br>
              <a:rPr lang="en-IN" sz="2800" dirty="0"/>
            </a:br>
            <a:br>
              <a:rPr lang="en-IN" dirty="0"/>
            </a:br>
            <a:endParaRPr lang="en-US" dirty="0"/>
          </a:p>
          <a:p>
            <a:r>
              <a:rPr lang="en-IN" sz="3600" dirty="0"/>
              <a:t>Nazia Akhtar</a:t>
            </a:r>
          </a:p>
          <a:p>
            <a:pPr lvl="1"/>
            <a:r>
              <a:rPr lang="en-US" sz="2800" dirty="0"/>
              <a:t>Literature and History of Hyderabad, Partition Studies, Women’s Writings, Comparative Literature</a:t>
            </a:r>
          </a:p>
          <a:p>
            <a:pPr lvl="1"/>
            <a:r>
              <a:rPr lang="en-IN" sz="2800" dirty="0">
                <a:hlinkClick r:id="rId4"/>
              </a:rPr>
              <a:t>Nazia.Akhtar@iiit.ac.in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24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83AF-4BEE-471C-9642-9476EBA1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Faculty Research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41D7-75B1-424A-9699-0A5AAC0F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Ashwin Jayanti</a:t>
            </a:r>
          </a:p>
          <a:p>
            <a:pPr lvl="1"/>
            <a:r>
              <a:rPr lang="en-US" sz="2800" dirty="0"/>
              <a:t>Philosophy of Technology, History / Philosophy of Science, Moral Significance / Ontology of Technical Artefacts</a:t>
            </a:r>
          </a:p>
          <a:p>
            <a:pPr lvl="1"/>
            <a:r>
              <a:rPr lang="en-IN" sz="2800" dirty="0">
                <a:hlinkClick r:id="rId3"/>
              </a:rPr>
              <a:t>ashwin@iiit.ac.in</a:t>
            </a: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20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83AF-4BEE-471C-9642-9476EBA1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Faculty Research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41D7-75B1-424A-9699-0A5AAC0F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err="1"/>
              <a:t>Aakansha</a:t>
            </a:r>
            <a:r>
              <a:rPr lang="en-IN" sz="3600" dirty="0"/>
              <a:t> </a:t>
            </a:r>
            <a:r>
              <a:rPr lang="en-IN" sz="3600" dirty="0" err="1"/>
              <a:t>Natani</a:t>
            </a:r>
            <a:endParaRPr lang="en-IN" sz="3600" dirty="0"/>
          </a:p>
          <a:p>
            <a:pPr lvl="1"/>
            <a:r>
              <a:rPr lang="en-US" sz="2600" dirty="0"/>
              <a:t>Internet and Democracy, E-Governance, Data Ownership and Privacy Debates, Online Civic Engagement and Political Culture, Digital Divide</a:t>
            </a:r>
          </a:p>
          <a:p>
            <a:pPr lvl="1"/>
            <a:r>
              <a:rPr lang="en-IN" sz="2800" dirty="0">
                <a:hlinkClick r:id="rId4"/>
              </a:rPr>
              <a:t>aakansha.natani@iiit.ac.in</a:t>
            </a: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59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365</Words>
  <Application>Microsoft Office PowerPoint</Application>
  <PresentationFormat>Widescreen</PresentationFormat>
  <Paragraphs>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Custom Design</vt:lpstr>
      <vt:lpstr>Research @ Human Sciences Research Group</vt:lpstr>
      <vt:lpstr>Three Broad Areas</vt:lpstr>
      <vt:lpstr>Computational Human Sciences</vt:lpstr>
      <vt:lpstr>Society and IT</vt:lpstr>
      <vt:lpstr>Humanities and Social Sciences</vt:lpstr>
      <vt:lpstr>Faculty </vt:lpstr>
      <vt:lpstr>Faculty Research Areas</vt:lpstr>
      <vt:lpstr>Faculty Research Areas</vt:lpstr>
      <vt:lpstr>Faculty Research Areas</vt:lpstr>
      <vt:lpstr>Faculty Research Areas</vt:lpstr>
      <vt:lpstr>Upcoming Research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@ Human Sciences Research Group</dc:title>
  <dc:creator>Aniket Alam</dc:creator>
  <cp:lastModifiedBy>Radhika Krishnan</cp:lastModifiedBy>
  <cp:revision>12</cp:revision>
  <dcterms:created xsi:type="dcterms:W3CDTF">2022-04-06T07:29:22Z</dcterms:created>
  <dcterms:modified xsi:type="dcterms:W3CDTF">2022-11-02T03:58:05Z</dcterms:modified>
</cp:coreProperties>
</file>