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12192000"/>
  <p:notesSz cx="7010400" cy="9296400"/>
  <p:embeddedFontLst>
    <p:embeddedFont>
      <p:font typeface="Garamon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927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1" roundtripDataSignature="AMtx7mjVTmw5s7iWSU/jNSwbLuklbniv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7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Garamond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Garamon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fbec2606e0198d_0:notes"/>
          <p:cNvSpPr/>
          <p:nvPr>
            <p:ph idx="2" type="sldImg"/>
          </p:nvPr>
        </p:nvSpPr>
        <p:spPr>
          <a:xfrm>
            <a:off x="407987" y="696912"/>
            <a:ext cx="61992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9fbec2606e0198d_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9fbec2606e0198d_0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9fbec2606e0198d_7:notes"/>
          <p:cNvSpPr/>
          <p:nvPr>
            <p:ph idx="2" type="sldImg"/>
          </p:nvPr>
        </p:nvSpPr>
        <p:spPr>
          <a:xfrm>
            <a:off x="407987" y="696912"/>
            <a:ext cx="61992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9fbec2606e0198d_7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9fbec2606e0198d_7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fbec2606e0198d_14:notes"/>
          <p:cNvSpPr/>
          <p:nvPr>
            <p:ph idx="2" type="sldImg"/>
          </p:nvPr>
        </p:nvSpPr>
        <p:spPr>
          <a:xfrm>
            <a:off x="407987" y="696912"/>
            <a:ext cx="61992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9fbec2606e0198d_1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9fbec2606e0198d_14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9fbec2606e0198d_21:notes"/>
          <p:cNvSpPr/>
          <p:nvPr>
            <p:ph idx="2" type="sldImg"/>
          </p:nvPr>
        </p:nvSpPr>
        <p:spPr>
          <a:xfrm>
            <a:off x="407987" y="696912"/>
            <a:ext cx="6199200" cy="348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9fbec2606e0198d_21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9fbec2606e0198d_21:notes"/>
          <p:cNvSpPr txBox="1"/>
          <p:nvPr>
            <p:ph idx="12" type="sldNum"/>
          </p:nvPr>
        </p:nvSpPr>
        <p:spPr>
          <a:xfrm>
            <a:off x="3971925" y="8831262"/>
            <a:ext cx="3038400" cy="4650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407987" y="696912"/>
            <a:ext cx="6199187" cy="3487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831851" y="1709741"/>
            <a:ext cx="10515600" cy="2852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831851" y="458946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subTitle"/>
          </p:nvPr>
        </p:nvSpPr>
        <p:spPr>
          <a:xfrm>
            <a:off x="1524000" y="3602039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838200" y="1825628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2" type="body"/>
          </p:nvPr>
        </p:nvSpPr>
        <p:spPr>
          <a:xfrm>
            <a:off x="6172200" y="1825628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title"/>
          </p:nvPr>
        </p:nvSpPr>
        <p:spPr>
          <a:xfrm>
            <a:off x="415603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" type="body"/>
          </p:nvPr>
        </p:nvSpPr>
        <p:spPr>
          <a:xfrm>
            <a:off x="415603" y="1688435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Char char="•"/>
              <a:defRPr/>
            </a:lvl1pPr>
            <a:lvl2pPr indent="-33528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80"/>
              <a:buChar char="❖"/>
              <a:defRPr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o"/>
              <a:defRPr/>
            </a:lvl3pPr>
            <a:lvl4pPr indent="-347154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4pPr>
            <a:lvl5pPr indent="-347154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5pPr>
            <a:lvl6pPr indent="-347154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6pPr>
            <a:lvl7pPr indent="-347154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7pPr>
            <a:lvl8pPr indent="-347154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8pPr>
            <a:lvl9pPr indent="-347154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67"/>
              <a:buChar char="•"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11296650" y="6216650"/>
            <a:ext cx="73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6"/>
            <a:ext cx="10515600" cy="994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8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 rot="5400000">
            <a:off x="7133434" y="1956597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 rot="5400000">
            <a:off x="1799434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/>
          <p:nvPr>
            <p:ph idx="2" type="pic"/>
          </p:nvPr>
        </p:nvSpPr>
        <p:spPr>
          <a:xfrm>
            <a:off x="5183188" y="987430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30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1"/>
            </a:lvl1pPr>
            <a:lvl2pPr indent="-406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1"/>
            </a:lvl2pPr>
            <a:lvl3pPr indent="-3810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indent="-355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indent="-355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indent="-355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indent="-355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indent="-355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indent="-355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839788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3" type="body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9pPr>
          </a:lstStyle>
          <a:p/>
        </p:txBody>
      </p:sp>
      <p:sp>
        <p:nvSpPr>
          <p:cNvPr id="71" name="Google Shape;71;p25"/>
          <p:cNvSpPr txBox="1"/>
          <p:nvPr>
            <p:ph idx="4" type="body"/>
          </p:nvPr>
        </p:nvSpPr>
        <p:spPr>
          <a:xfrm>
            <a:off x="6172203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2" name="Google Shape;22;p18"/>
          <p:cNvPicPr preferRelativeResize="0"/>
          <p:nvPr/>
        </p:nvPicPr>
        <p:blipFill rotWithShape="1">
          <a:blip r:embed="rId1">
            <a:alphaModFix/>
          </a:blip>
          <a:srcRect b="83894" l="0" r="0" t="0"/>
          <a:stretch/>
        </p:blipFill>
        <p:spPr>
          <a:xfrm>
            <a:off x="0" y="0"/>
            <a:ext cx="121920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8"/>
          <p:cNvSpPr txBox="1"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0">
                <a:srgbClr val="00B09B"/>
              </a:gs>
              <a:gs pos="100000">
                <a:srgbClr val="96C93D"/>
              </a:gs>
            </a:gsLst>
            <a:lin ang="0" scaled="0"/>
          </a:gra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8"/>
          <p:cNvSpPr txBox="1"/>
          <p:nvPr>
            <p:ph type="title"/>
          </p:nvPr>
        </p:nvSpPr>
        <p:spPr>
          <a:xfrm>
            <a:off x="838200" y="365125"/>
            <a:ext cx="105156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93" name="Google Shape;93;p29"/>
          <p:cNvPicPr preferRelativeResize="0"/>
          <p:nvPr/>
        </p:nvPicPr>
        <p:blipFill rotWithShape="1">
          <a:blip r:embed="rId1">
            <a:alphaModFix/>
          </a:blip>
          <a:srcRect b="83894" l="0" r="0" t="0"/>
          <a:stretch/>
        </p:blipFill>
        <p:spPr>
          <a:xfrm>
            <a:off x="0" y="0"/>
            <a:ext cx="121920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9"/>
          <p:cNvSpPr txBox="1"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gradFill>
            <a:gsLst>
              <a:gs pos="0">
                <a:srgbClr val="00B09B"/>
              </a:gs>
              <a:gs pos="100000">
                <a:srgbClr val="96C93D"/>
              </a:gs>
            </a:gsLst>
            <a:lin ang="0" scaled="0"/>
          </a:gradFill>
          <a:ln>
            <a:noFill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9"/>
          <p:cNvSpPr txBox="1"/>
          <p:nvPr>
            <p:ph type="title"/>
          </p:nvPr>
        </p:nvSpPr>
        <p:spPr>
          <a:xfrm>
            <a:off x="838200" y="365125"/>
            <a:ext cx="105156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12" type="sldNum"/>
          </p:nvPr>
        </p:nvSpPr>
        <p:spPr>
          <a:xfrm>
            <a:off x="11296650" y="6216650"/>
            <a:ext cx="73183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title"/>
          </p:nvPr>
        </p:nvSpPr>
        <p:spPr>
          <a:xfrm>
            <a:off x="831850" y="170973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i="0" lang="en-US" sz="46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Modelling using</a:t>
            </a:r>
            <a:br>
              <a:rPr b="1" i="0" lang="en-US" sz="46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6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br>
              <a:rPr b="1" i="0" lang="en-US" sz="46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6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7" name="Google Shape;107;p1"/>
          <p:cNvSpPr txBox="1"/>
          <p:nvPr>
            <p:ph idx="1" type="body"/>
          </p:nvPr>
        </p:nvSpPr>
        <p:spPr>
          <a:xfrm>
            <a:off x="831850" y="4589462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5" lvl="0" marL="34291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1800">
              <a:solidFill>
                <a:srgbClr val="888888"/>
              </a:solidFill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9fbec2606e0198d_0"/>
          <p:cNvSpPr txBox="1"/>
          <p:nvPr>
            <p:ph type="title"/>
          </p:nvPr>
        </p:nvSpPr>
        <p:spPr>
          <a:xfrm>
            <a:off x="838200" y="365126"/>
            <a:ext cx="105156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</a:t>
            </a:r>
            <a:r>
              <a:rPr lang="en-US"/>
              <a:t>mple… </a:t>
            </a:r>
            <a:endParaRPr/>
          </a:p>
        </p:txBody>
      </p:sp>
      <p:sp>
        <p:nvSpPr>
          <p:cNvPr id="181" name="Google Shape;181;g39fbec2606e0198d_0"/>
          <p:cNvSpPr txBox="1"/>
          <p:nvPr>
            <p:ph idx="1" type="body"/>
          </p:nvPr>
        </p:nvSpPr>
        <p:spPr>
          <a:xfrm>
            <a:off x="838200" y="1825628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g39fbec2606e0198d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1081088"/>
            <a:ext cx="592455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fbec2606e0198d_7"/>
          <p:cNvSpPr txBox="1"/>
          <p:nvPr>
            <p:ph type="title"/>
          </p:nvPr>
        </p:nvSpPr>
        <p:spPr>
          <a:xfrm>
            <a:off x="838200" y="365126"/>
            <a:ext cx="105156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Example.</a:t>
            </a:r>
            <a:r>
              <a:rPr lang="en-US"/>
              <a:t>. </a:t>
            </a:r>
            <a:endParaRPr/>
          </a:p>
        </p:txBody>
      </p:sp>
      <p:sp>
        <p:nvSpPr>
          <p:cNvPr id="189" name="Google Shape;189;g39fbec2606e0198d_7"/>
          <p:cNvSpPr txBox="1"/>
          <p:nvPr>
            <p:ph idx="1" type="body"/>
          </p:nvPr>
        </p:nvSpPr>
        <p:spPr>
          <a:xfrm>
            <a:off x="838200" y="1825628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39fbec2606e0198d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50" y="0"/>
            <a:ext cx="614288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9fbec2606e0198d_14"/>
          <p:cNvSpPr txBox="1"/>
          <p:nvPr>
            <p:ph type="title"/>
          </p:nvPr>
        </p:nvSpPr>
        <p:spPr>
          <a:xfrm>
            <a:off x="838200" y="365126"/>
            <a:ext cx="105156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9fbec2606e0198d_14"/>
          <p:cNvSpPr txBox="1"/>
          <p:nvPr>
            <p:ph idx="1" type="body"/>
          </p:nvPr>
        </p:nvSpPr>
        <p:spPr>
          <a:xfrm>
            <a:off x="838200" y="1825628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g39fbec2606e0198d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9fbec2606e0198d_21"/>
          <p:cNvSpPr txBox="1"/>
          <p:nvPr>
            <p:ph type="title"/>
          </p:nvPr>
        </p:nvSpPr>
        <p:spPr>
          <a:xfrm>
            <a:off x="838200" y="365126"/>
            <a:ext cx="105156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t</a:t>
            </a:r>
            <a:r>
              <a:rPr lang="en-US"/>
              <a:t>o create </a:t>
            </a:r>
            <a:endParaRPr/>
          </a:p>
        </p:txBody>
      </p:sp>
      <p:sp>
        <p:nvSpPr>
          <p:cNvPr id="205" name="Google Shape;205;g39fbec2606e0198d_21"/>
          <p:cNvSpPr txBox="1"/>
          <p:nvPr>
            <p:ph idx="1" type="body"/>
          </p:nvPr>
        </p:nvSpPr>
        <p:spPr>
          <a:xfrm>
            <a:off x="838200" y="1825628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75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Identify the Actors (role of users) of the system.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For each category of users, identify all roles played by the users relevant to the system.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Identify what are the users required the system to be performed to achieve these goals.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Create use cases for every goal.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Structure the use cases.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Prioritize, review, estimate and validate the users.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42862" y="123825"/>
            <a:ext cx="2663825" cy="147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Insta</a:t>
            </a:r>
            <a:endParaRPr/>
          </a:p>
        </p:txBody>
      </p:sp>
      <p:sp>
        <p:nvSpPr>
          <p:cNvPr id="211" name="Google Shape;211;p10"/>
          <p:cNvSpPr txBox="1"/>
          <p:nvPr>
            <p:ph idx="1" type="body"/>
          </p:nvPr>
        </p:nvSpPr>
        <p:spPr>
          <a:xfrm>
            <a:off x="42862" y="1747837"/>
            <a:ext cx="39195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Posting Videos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Communciate with others/ Chat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posts &amp; stories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stories &amp; posts .. Like/react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Reels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users pics/videos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Share/Save the posts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Sponsored ads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multiple accts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Biz &amp; verified acvccounts</a:t>
            </a:r>
            <a:endParaRPr/>
          </a:p>
          <a:p>
            <a:pPr indent="-257175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Network.. Follow Unfollow</a:t>
            </a:r>
            <a:endParaRPr/>
          </a:p>
          <a:p>
            <a:pPr indent="-142882" lvl="0" marL="34291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71475"/>
            <a:ext cx="9223375" cy="64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 txBox="1"/>
          <p:nvPr/>
        </p:nvSpPr>
        <p:spPr>
          <a:xfrm>
            <a:off x="3810000" y="-152400"/>
            <a:ext cx="26638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“related” activities</a:t>
            </a: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6858000" y="-152400"/>
            <a:ext cx="15700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USECASE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“Activity”</a:t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9075737" y="-144462"/>
            <a:ext cx="16462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or tasks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838200" y="365125"/>
            <a:ext cx="3200400" cy="184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eCom example</a:t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-12700"/>
            <a:ext cx="89916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/>
        </p:nvSpPr>
        <p:spPr>
          <a:xfrm>
            <a:off x="4343400" y="-76200"/>
            <a:ext cx="26638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“related” activities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7391400" y="-76200"/>
            <a:ext cx="15700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USECASE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“Activity”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9609137" y="-68262"/>
            <a:ext cx="16462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or tasks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type="title"/>
          </p:nvPr>
        </p:nvSpPr>
        <p:spPr>
          <a:xfrm>
            <a:off x="831850" y="170973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0" i="0" lang="en-US" sz="4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Annexure</a:t>
            </a:r>
            <a:endParaRPr/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831850" y="4589462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5" lvl="0" marL="34291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18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1981200" y="277812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3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consider Process Sale Use case</a:t>
            </a:r>
            <a:endParaRPr/>
          </a:p>
        </p:txBody>
      </p:sp>
      <p:sp>
        <p:nvSpPr>
          <p:cNvPr id="236" name="Google Shape;236;p13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37" name="Google Shape;237;p13"/>
          <p:cNvSpPr txBox="1"/>
          <p:nvPr/>
        </p:nvSpPr>
        <p:spPr>
          <a:xfrm>
            <a:off x="1981200" y="1143000"/>
            <a:ext cx="8077200" cy="5108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Preconditions: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Cashier is identified and authenticated on a sales terminal.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flow: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arrives at POS checkout with goods and/or services to purchase.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Cashier starts a new sale.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Cashier enters item identifier.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records sales line item and presents item description, price, and running total. Price calculated from a set of price rules.</a:t>
            </a:r>
            <a:b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Cashier repeats steps 3-4 until indicates done &gt;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presents total with taxes calculated.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Cashier tells Customer the total, requests payment.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pays and System handles payment.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logs completed sale and sends sale and payment information to the external Accounting System and Inventory System.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presents receipt.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leaves with receipt and goods (if any).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flow: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3a. Customer asks cashier to remove an item from the purchase.</a:t>
            </a:r>
            <a:b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1. Cashier enters item identifier for removal from sale.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2. System displays updated running total.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from Use cases to solution design</a:t>
            </a:r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sp>
        <p:nvSpPr>
          <p:cNvPr id="244" name="Google Shape;244;p14"/>
          <p:cNvSpPr txBox="1"/>
          <p:nvPr/>
        </p:nvSpPr>
        <p:spPr>
          <a:xfrm>
            <a:off x="2057400" y="1066800"/>
            <a:ext cx="79248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arrives at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 checkout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and/or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purchase.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Cashier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starts a new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Cashier enters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identifier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records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line item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presents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description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total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Price calculated from a set of price rules.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Cashier repeats steps 3-4 until indicates done 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presents total with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calculated.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Cashier tells Customer the total, requests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pays and System handles payment.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logs completed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sends sale and payment information to the external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 and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presents 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receipt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leaves with receipt and goods (if any).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Classes</a:t>
            </a:r>
            <a:endParaRPr/>
          </a:p>
        </p:txBody>
      </p:sp>
      <p:sp>
        <p:nvSpPr>
          <p:cNvPr id="250" name="Google Shape;250;p15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/>
          </a:p>
        </p:txBody>
      </p:sp>
      <p:pic>
        <p:nvPicPr>
          <p:cNvPr descr="conceptualclasses_example.png" id="251" name="Google Shape;2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212" y="1447800"/>
            <a:ext cx="828357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 txBox="1"/>
          <p:nvPr/>
        </p:nvSpPr>
        <p:spPr>
          <a:xfrm>
            <a:off x="2133600" y="52578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aramond"/>
              <a:buNone/>
            </a:pPr>
            <a:r>
              <a:rPr b="0" i="0" lang="en-US" sz="2400" u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Note: These are not software classses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4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are we..</a:t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75" y="1633537"/>
            <a:ext cx="8193087" cy="4535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9713912" y="1849437"/>
            <a:ext cx="2478087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topics will follow this 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projects tracks these sprints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Submissions due along the way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 lectures from startups and Industry leaders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SPRINT IS 2 WEEKS, Friday start.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773112" y="4592637"/>
            <a:ext cx="2655887" cy="1670050"/>
          </a:xfrm>
          <a:prstGeom prst="ellipse">
            <a:avLst/>
          </a:prstGeom>
          <a:noFill/>
          <a:ln cap="flat" cmpd="sng" w="25400">
            <a:solidFill>
              <a:srgbClr val="2F52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425450" y="3268662"/>
            <a:ext cx="547687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Jan 15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425450" y="4922837"/>
            <a:ext cx="547687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Jan 29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898900" y="4884737"/>
            <a:ext cx="56991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Feb 12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3898900" y="3249612"/>
            <a:ext cx="569912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Feb 26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3898900" y="1654175"/>
            <a:ext cx="592137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Mar 12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6729412" y="1674812"/>
            <a:ext cx="59372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Mar 26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6729412" y="3224212"/>
            <a:ext cx="50800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Apr 9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6729412" y="4892675"/>
            <a:ext cx="692150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April  23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6946900" y="6367462"/>
            <a:ext cx="1754187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April 23+ EVALUATIONS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425450" y="1684337"/>
            <a:ext cx="512762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Jan 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4000"/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8887" l="3698" r="7983" t="22222"/>
          <a:stretch/>
        </p:blipFill>
        <p:spPr>
          <a:xfrm>
            <a:off x="868362" y="457200"/>
            <a:ext cx="10028237" cy="603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Agile, recap</a:t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365125"/>
            <a:ext cx="5943600" cy="624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Agile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45" name="Google Shape;14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04950"/>
            <a:ext cx="5943600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7010400" y="1812925"/>
            <a:ext cx="4400550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Release theme. Summary of what will be in a release (as the end users can see/experience)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7010400" y="3113087"/>
            <a:ext cx="44005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List key features in the release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7010400" y="4567237"/>
            <a:ext cx="4400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For each feature, list few capabilities that the user can see/do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7010400" y="5910262"/>
            <a:ext cx="44005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Work items.. To be setup at start of sprint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short for Unified Modeling Language</a:t>
            </a:r>
            <a:endParaRPr/>
          </a:p>
          <a:p>
            <a:pPr indent="-257175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standardized modeling language </a:t>
            </a:r>
            <a:endParaRPr/>
          </a:p>
          <a:p>
            <a:pPr indent="-257175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set of diagrams</a:t>
            </a:r>
            <a:endParaRPr/>
          </a:p>
          <a:p>
            <a:pPr indent="-257175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help project teams define, design and deliver projects</a:t>
            </a:r>
            <a:endParaRPr/>
          </a:p>
          <a:p>
            <a:pPr indent="-257175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Through.. UML Artifacts for </a:t>
            </a:r>
            <a:endParaRPr/>
          </a:p>
          <a:p>
            <a:pPr indent="-257175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</a:t>
            </a:r>
            <a:endParaRPr/>
          </a:p>
          <a:p>
            <a:pPr indent="-257175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Visualizing</a:t>
            </a:r>
            <a:endParaRPr/>
          </a:p>
          <a:p>
            <a:pPr indent="-257175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</a:t>
            </a:r>
            <a:endParaRPr/>
          </a:p>
          <a:p>
            <a:pPr indent="-257175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Documenting</a:t>
            </a:r>
            <a:endParaRPr/>
          </a:p>
          <a:p>
            <a:pPr indent="-244475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1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 way to visualize the way a system has been designed. Similar to blueprints used in other fields of engineering.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4000"/>
          </a:p>
        </p:txBody>
      </p:sp>
      <p:sp>
        <p:nvSpPr>
          <p:cNvPr id="161" name="Google Shape;161;p7"/>
          <p:cNvSpPr txBox="1"/>
          <p:nvPr/>
        </p:nvSpPr>
        <p:spPr>
          <a:xfrm>
            <a:off x="1365250" y="6308725"/>
            <a:ext cx="88550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https://www.geeksforgeeks.org/unified-modeling-language-uml-introduction/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682625"/>
            <a:ext cx="5486400" cy="54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4000"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4712" y="138112"/>
            <a:ext cx="5362575" cy="65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838200" y="365125"/>
            <a:ext cx="105156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of analysing Requirements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each business process identified to be in scope:</a:t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70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Critical Workflows and/or Use Cases are modeled as UML Action Diagrams.</a:t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70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Analyst documents Action Diagrams.</a:t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70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Stakeholders review documented Action Diagrams.</a:t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70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Cases identified in Action Diagrams are further analyzed.</a:t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70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Analyst documents Use Cases, [Entity] Class model, and Business Rules.</a:t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70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Required interfaces and reports are identified and documented.</a:t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70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Analyst drafts Administration Use Cases.</a:t>
            </a:r>
            <a:endParaRPr/>
          </a:p>
          <a:p>
            <a:pPr indent="0" lvl="0" marL="857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82" lvl="0" marL="34291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2012-06-04T09:06:29Z</dcterms:created>
  <dc:creator>Dr. Robert B. France</dc:creator>
</cp:coreProperties>
</file>