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57" r:id="rId4"/>
    <p:sldId id="258" r:id="rId5"/>
    <p:sldId id="259" r:id="rId6"/>
    <p:sldId id="264" r:id="rId7"/>
    <p:sldId id="260" r:id="rId8"/>
    <p:sldId id="261" r:id="rId9"/>
    <p:sldId id="262" r:id="rId10"/>
    <p:sldId id="263"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40"/>
  </p:normalViewPr>
  <p:slideViewPr>
    <p:cSldViewPr snapToGrid="0">
      <p:cViewPr varScale="1">
        <p:scale>
          <a:sx n="112" d="100"/>
          <a:sy n="112"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1D5F-5F7C-8F69-FF29-0B2D6EC62BC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A7701C3-50A4-D9A9-D74F-BF858C888C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D0FFBB9-B5A9-168C-D356-7D20258465A5}"/>
              </a:ext>
            </a:extLst>
          </p:cNvPr>
          <p:cNvSpPr>
            <a:spLocks noGrp="1"/>
          </p:cNvSpPr>
          <p:nvPr>
            <p:ph type="dt" sz="half" idx="10"/>
          </p:nvPr>
        </p:nvSpPr>
        <p:spPr/>
        <p:txBody>
          <a:bodyPr/>
          <a:lstStyle/>
          <a:p>
            <a:fld id="{5BDB9F78-6D1D-0341-AA5D-033BDA9256F2}" type="datetimeFigureOut">
              <a:rPr lang="en-US" smtClean="0"/>
              <a:t>2/8/23</a:t>
            </a:fld>
            <a:endParaRPr lang="en-US" dirty="0"/>
          </a:p>
        </p:txBody>
      </p:sp>
      <p:sp>
        <p:nvSpPr>
          <p:cNvPr id="5" name="Footer Placeholder 4">
            <a:extLst>
              <a:ext uri="{FF2B5EF4-FFF2-40B4-BE49-F238E27FC236}">
                <a16:creationId xmlns:a16="http://schemas.microsoft.com/office/drawing/2014/main" id="{1F3A29AC-760C-A7E2-D502-FFBD2BA964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574081-85E9-5C08-C6CA-A1F3479B7BCE}"/>
              </a:ext>
            </a:extLst>
          </p:cNvPr>
          <p:cNvSpPr>
            <a:spLocks noGrp="1"/>
          </p:cNvSpPr>
          <p:nvPr>
            <p:ph type="sldNum" sz="quarter" idx="12"/>
          </p:nvPr>
        </p:nvSpPr>
        <p:spPr/>
        <p:txBody>
          <a:bodyPr/>
          <a:lstStyle/>
          <a:p>
            <a:fld id="{8F3EC1F5-565F-8649-8804-A275740A1B58}" type="slidenum">
              <a:rPr lang="en-US" smtClean="0"/>
              <a:t>‹#›</a:t>
            </a:fld>
            <a:endParaRPr lang="en-US" dirty="0"/>
          </a:p>
        </p:txBody>
      </p:sp>
    </p:spTree>
    <p:extLst>
      <p:ext uri="{BB962C8B-B14F-4D97-AF65-F5344CB8AC3E}">
        <p14:creationId xmlns:p14="http://schemas.microsoft.com/office/powerpoint/2010/main" val="375081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58A91-9E69-D774-B8AE-899F9ABB425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24B8F04-9995-E0D6-0E32-2D4E35FFB15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64D1129-1A3F-CD43-6846-7DE8D0E0E91F}"/>
              </a:ext>
            </a:extLst>
          </p:cNvPr>
          <p:cNvSpPr>
            <a:spLocks noGrp="1"/>
          </p:cNvSpPr>
          <p:nvPr>
            <p:ph type="dt" sz="half" idx="10"/>
          </p:nvPr>
        </p:nvSpPr>
        <p:spPr/>
        <p:txBody>
          <a:bodyPr/>
          <a:lstStyle/>
          <a:p>
            <a:fld id="{5BDB9F78-6D1D-0341-AA5D-033BDA9256F2}" type="datetimeFigureOut">
              <a:rPr lang="en-US" smtClean="0"/>
              <a:t>2/8/23</a:t>
            </a:fld>
            <a:endParaRPr lang="en-US" dirty="0"/>
          </a:p>
        </p:txBody>
      </p:sp>
      <p:sp>
        <p:nvSpPr>
          <p:cNvPr id="5" name="Footer Placeholder 4">
            <a:extLst>
              <a:ext uri="{FF2B5EF4-FFF2-40B4-BE49-F238E27FC236}">
                <a16:creationId xmlns:a16="http://schemas.microsoft.com/office/drawing/2014/main" id="{CC507983-248E-2DE6-2C61-051A7B709F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CB984B-DABB-FFFE-1AA6-C7F6D2EC0D02}"/>
              </a:ext>
            </a:extLst>
          </p:cNvPr>
          <p:cNvSpPr>
            <a:spLocks noGrp="1"/>
          </p:cNvSpPr>
          <p:nvPr>
            <p:ph type="sldNum" sz="quarter" idx="12"/>
          </p:nvPr>
        </p:nvSpPr>
        <p:spPr/>
        <p:txBody>
          <a:bodyPr/>
          <a:lstStyle/>
          <a:p>
            <a:fld id="{8F3EC1F5-565F-8649-8804-A275740A1B58}" type="slidenum">
              <a:rPr lang="en-US" smtClean="0"/>
              <a:t>‹#›</a:t>
            </a:fld>
            <a:endParaRPr lang="en-US" dirty="0"/>
          </a:p>
        </p:txBody>
      </p:sp>
    </p:spTree>
    <p:extLst>
      <p:ext uri="{BB962C8B-B14F-4D97-AF65-F5344CB8AC3E}">
        <p14:creationId xmlns:p14="http://schemas.microsoft.com/office/powerpoint/2010/main" val="1314000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03037-B8E2-4478-6217-33AD82E3206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769C225-45ED-26A8-8D46-FDC2BDCA59B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80D0E31-05AC-FF6F-9592-501A2FE91997}"/>
              </a:ext>
            </a:extLst>
          </p:cNvPr>
          <p:cNvSpPr>
            <a:spLocks noGrp="1"/>
          </p:cNvSpPr>
          <p:nvPr>
            <p:ph type="dt" sz="half" idx="10"/>
          </p:nvPr>
        </p:nvSpPr>
        <p:spPr/>
        <p:txBody>
          <a:bodyPr/>
          <a:lstStyle/>
          <a:p>
            <a:fld id="{5BDB9F78-6D1D-0341-AA5D-033BDA9256F2}" type="datetimeFigureOut">
              <a:rPr lang="en-US" smtClean="0"/>
              <a:t>2/8/23</a:t>
            </a:fld>
            <a:endParaRPr lang="en-US" dirty="0"/>
          </a:p>
        </p:txBody>
      </p:sp>
      <p:sp>
        <p:nvSpPr>
          <p:cNvPr id="5" name="Footer Placeholder 4">
            <a:extLst>
              <a:ext uri="{FF2B5EF4-FFF2-40B4-BE49-F238E27FC236}">
                <a16:creationId xmlns:a16="http://schemas.microsoft.com/office/drawing/2014/main" id="{0DD01540-8A12-D865-F638-5FB15740AE9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67E05A-541B-A116-6422-8504BDA7445E}"/>
              </a:ext>
            </a:extLst>
          </p:cNvPr>
          <p:cNvSpPr>
            <a:spLocks noGrp="1"/>
          </p:cNvSpPr>
          <p:nvPr>
            <p:ph type="sldNum" sz="quarter" idx="12"/>
          </p:nvPr>
        </p:nvSpPr>
        <p:spPr/>
        <p:txBody>
          <a:bodyPr/>
          <a:lstStyle/>
          <a:p>
            <a:fld id="{8F3EC1F5-565F-8649-8804-A275740A1B58}" type="slidenum">
              <a:rPr lang="en-US" smtClean="0"/>
              <a:t>‹#›</a:t>
            </a:fld>
            <a:endParaRPr lang="en-US" dirty="0"/>
          </a:p>
        </p:txBody>
      </p:sp>
    </p:spTree>
    <p:extLst>
      <p:ext uri="{BB962C8B-B14F-4D97-AF65-F5344CB8AC3E}">
        <p14:creationId xmlns:p14="http://schemas.microsoft.com/office/powerpoint/2010/main" val="263538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08957-5DCA-4DE1-7A05-ECEC717F21F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CDF8544-113E-29AD-8265-CD4C3964E77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4B66807-3425-344B-890A-AECAA1EDBD95}"/>
              </a:ext>
            </a:extLst>
          </p:cNvPr>
          <p:cNvSpPr>
            <a:spLocks noGrp="1"/>
          </p:cNvSpPr>
          <p:nvPr>
            <p:ph type="dt" sz="half" idx="10"/>
          </p:nvPr>
        </p:nvSpPr>
        <p:spPr/>
        <p:txBody>
          <a:bodyPr/>
          <a:lstStyle/>
          <a:p>
            <a:fld id="{5BDB9F78-6D1D-0341-AA5D-033BDA9256F2}" type="datetimeFigureOut">
              <a:rPr lang="en-US" smtClean="0"/>
              <a:t>2/8/23</a:t>
            </a:fld>
            <a:endParaRPr lang="en-US" dirty="0"/>
          </a:p>
        </p:txBody>
      </p:sp>
      <p:sp>
        <p:nvSpPr>
          <p:cNvPr id="5" name="Footer Placeholder 4">
            <a:extLst>
              <a:ext uri="{FF2B5EF4-FFF2-40B4-BE49-F238E27FC236}">
                <a16:creationId xmlns:a16="http://schemas.microsoft.com/office/drawing/2014/main" id="{1763B87B-5ED4-9240-3318-0E47BF365C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4AD0471-C66E-4A51-555F-9A2D5921FA5F}"/>
              </a:ext>
            </a:extLst>
          </p:cNvPr>
          <p:cNvSpPr>
            <a:spLocks noGrp="1"/>
          </p:cNvSpPr>
          <p:nvPr>
            <p:ph type="sldNum" sz="quarter" idx="12"/>
          </p:nvPr>
        </p:nvSpPr>
        <p:spPr/>
        <p:txBody>
          <a:bodyPr/>
          <a:lstStyle/>
          <a:p>
            <a:fld id="{8F3EC1F5-565F-8649-8804-A275740A1B58}" type="slidenum">
              <a:rPr lang="en-US" smtClean="0"/>
              <a:t>‹#›</a:t>
            </a:fld>
            <a:endParaRPr lang="en-US" dirty="0"/>
          </a:p>
        </p:txBody>
      </p:sp>
    </p:spTree>
    <p:extLst>
      <p:ext uri="{BB962C8B-B14F-4D97-AF65-F5344CB8AC3E}">
        <p14:creationId xmlns:p14="http://schemas.microsoft.com/office/powerpoint/2010/main" val="1907473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97F4-8304-75AB-0537-45702064E3A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AEB5D7B-E346-8747-EE63-512E4E37E5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18AC8CC-6858-7225-BB5B-EAF05C196E7C}"/>
              </a:ext>
            </a:extLst>
          </p:cNvPr>
          <p:cNvSpPr>
            <a:spLocks noGrp="1"/>
          </p:cNvSpPr>
          <p:nvPr>
            <p:ph type="dt" sz="half" idx="10"/>
          </p:nvPr>
        </p:nvSpPr>
        <p:spPr/>
        <p:txBody>
          <a:bodyPr/>
          <a:lstStyle/>
          <a:p>
            <a:fld id="{5BDB9F78-6D1D-0341-AA5D-033BDA9256F2}" type="datetimeFigureOut">
              <a:rPr lang="en-US" smtClean="0"/>
              <a:t>2/8/23</a:t>
            </a:fld>
            <a:endParaRPr lang="en-US" dirty="0"/>
          </a:p>
        </p:txBody>
      </p:sp>
      <p:sp>
        <p:nvSpPr>
          <p:cNvPr id="5" name="Footer Placeholder 4">
            <a:extLst>
              <a:ext uri="{FF2B5EF4-FFF2-40B4-BE49-F238E27FC236}">
                <a16:creationId xmlns:a16="http://schemas.microsoft.com/office/drawing/2014/main" id="{68D3A2F7-4935-074B-4239-3D554185BC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5D8D58-D87D-8DEE-204B-77C724C0F8CA}"/>
              </a:ext>
            </a:extLst>
          </p:cNvPr>
          <p:cNvSpPr>
            <a:spLocks noGrp="1"/>
          </p:cNvSpPr>
          <p:nvPr>
            <p:ph type="sldNum" sz="quarter" idx="12"/>
          </p:nvPr>
        </p:nvSpPr>
        <p:spPr/>
        <p:txBody>
          <a:bodyPr/>
          <a:lstStyle/>
          <a:p>
            <a:fld id="{8F3EC1F5-565F-8649-8804-A275740A1B58}" type="slidenum">
              <a:rPr lang="en-US" smtClean="0"/>
              <a:t>‹#›</a:t>
            </a:fld>
            <a:endParaRPr lang="en-US" dirty="0"/>
          </a:p>
        </p:txBody>
      </p:sp>
    </p:spTree>
    <p:extLst>
      <p:ext uri="{BB962C8B-B14F-4D97-AF65-F5344CB8AC3E}">
        <p14:creationId xmlns:p14="http://schemas.microsoft.com/office/powerpoint/2010/main" val="2961900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4B033-803C-35B0-4D9C-5F4183119D0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3A04563-7724-890A-9E4D-C6FD0814132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B4DCAA1-D341-9FAF-DD5A-24805DB6204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39A0B18-A06A-F74B-4311-687DE5EAB441}"/>
              </a:ext>
            </a:extLst>
          </p:cNvPr>
          <p:cNvSpPr>
            <a:spLocks noGrp="1"/>
          </p:cNvSpPr>
          <p:nvPr>
            <p:ph type="dt" sz="half" idx="10"/>
          </p:nvPr>
        </p:nvSpPr>
        <p:spPr/>
        <p:txBody>
          <a:bodyPr/>
          <a:lstStyle/>
          <a:p>
            <a:fld id="{5BDB9F78-6D1D-0341-AA5D-033BDA9256F2}" type="datetimeFigureOut">
              <a:rPr lang="en-US" smtClean="0"/>
              <a:t>2/8/23</a:t>
            </a:fld>
            <a:endParaRPr lang="en-US" dirty="0"/>
          </a:p>
        </p:txBody>
      </p:sp>
      <p:sp>
        <p:nvSpPr>
          <p:cNvPr id="6" name="Footer Placeholder 5">
            <a:extLst>
              <a:ext uri="{FF2B5EF4-FFF2-40B4-BE49-F238E27FC236}">
                <a16:creationId xmlns:a16="http://schemas.microsoft.com/office/drawing/2014/main" id="{8FBBF975-1F54-6636-A7BD-E32C97D26AF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94E70FF-7D7D-4555-C896-2607E3713848}"/>
              </a:ext>
            </a:extLst>
          </p:cNvPr>
          <p:cNvSpPr>
            <a:spLocks noGrp="1"/>
          </p:cNvSpPr>
          <p:nvPr>
            <p:ph type="sldNum" sz="quarter" idx="12"/>
          </p:nvPr>
        </p:nvSpPr>
        <p:spPr/>
        <p:txBody>
          <a:bodyPr/>
          <a:lstStyle/>
          <a:p>
            <a:fld id="{8F3EC1F5-565F-8649-8804-A275740A1B58}" type="slidenum">
              <a:rPr lang="en-US" smtClean="0"/>
              <a:t>‹#›</a:t>
            </a:fld>
            <a:endParaRPr lang="en-US" dirty="0"/>
          </a:p>
        </p:txBody>
      </p:sp>
    </p:spTree>
    <p:extLst>
      <p:ext uri="{BB962C8B-B14F-4D97-AF65-F5344CB8AC3E}">
        <p14:creationId xmlns:p14="http://schemas.microsoft.com/office/powerpoint/2010/main" val="4263923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F172B-DD8D-4A42-F837-DE5DBCE9989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5BC6F66-3302-EE39-2D45-D58CB906F0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B5B3150-BB67-A374-69BD-18F347FCD68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BCF5A83-A0CE-5BE4-30A1-5FCCFF1DDF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0FC3FE9-D326-C939-35C3-8423638DF3A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6CCB83D-BBDB-4AF5-18AD-1795256FB633}"/>
              </a:ext>
            </a:extLst>
          </p:cNvPr>
          <p:cNvSpPr>
            <a:spLocks noGrp="1"/>
          </p:cNvSpPr>
          <p:nvPr>
            <p:ph type="dt" sz="half" idx="10"/>
          </p:nvPr>
        </p:nvSpPr>
        <p:spPr/>
        <p:txBody>
          <a:bodyPr/>
          <a:lstStyle/>
          <a:p>
            <a:fld id="{5BDB9F78-6D1D-0341-AA5D-033BDA9256F2}" type="datetimeFigureOut">
              <a:rPr lang="en-US" smtClean="0"/>
              <a:t>2/8/23</a:t>
            </a:fld>
            <a:endParaRPr lang="en-US" dirty="0"/>
          </a:p>
        </p:txBody>
      </p:sp>
      <p:sp>
        <p:nvSpPr>
          <p:cNvPr id="8" name="Footer Placeholder 7">
            <a:extLst>
              <a:ext uri="{FF2B5EF4-FFF2-40B4-BE49-F238E27FC236}">
                <a16:creationId xmlns:a16="http://schemas.microsoft.com/office/drawing/2014/main" id="{C527168D-F641-1E14-7961-CDE481AA8D5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9D63A0E-0F2A-6D36-7D5F-5F26F099CCCA}"/>
              </a:ext>
            </a:extLst>
          </p:cNvPr>
          <p:cNvSpPr>
            <a:spLocks noGrp="1"/>
          </p:cNvSpPr>
          <p:nvPr>
            <p:ph type="sldNum" sz="quarter" idx="12"/>
          </p:nvPr>
        </p:nvSpPr>
        <p:spPr/>
        <p:txBody>
          <a:bodyPr/>
          <a:lstStyle/>
          <a:p>
            <a:fld id="{8F3EC1F5-565F-8649-8804-A275740A1B58}" type="slidenum">
              <a:rPr lang="en-US" smtClean="0"/>
              <a:t>‹#›</a:t>
            </a:fld>
            <a:endParaRPr lang="en-US" dirty="0"/>
          </a:p>
        </p:txBody>
      </p:sp>
    </p:spTree>
    <p:extLst>
      <p:ext uri="{BB962C8B-B14F-4D97-AF65-F5344CB8AC3E}">
        <p14:creationId xmlns:p14="http://schemas.microsoft.com/office/powerpoint/2010/main" val="2675559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96A17-2F55-98ED-EC51-C63296AEA62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2844FBB-06D9-4AC6-D3F4-B4C3D29F4E6D}"/>
              </a:ext>
            </a:extLst>
          </p:cNvPr>
          <p:cNvSpPr>
            <a:spLocks noGrp="1"/>
          </p:cNvSpPr>
          <p:nvPr>
            <p:ph type="dt" sz="half" idx="10"/>
          </p:nvPr>
        </p:nvSpPr>
        <p:spPr/>
        <p:txBody>
          <a:bodyPr/>
          <a:lstStyle/>
          <a:p>
            <a:fld id="{5BDB9F78-6D1D-0341-AA5D-033BDA9256F2}" type="datetimeFigureOut">
              <a:rPr lang="en-US" smtClean="0"/>
              <a:t>2/8/23</a:t>
            </a:fld>
            <a:endParaRPr lang="en-US" dirty="0"/>
          </a:p>
        </p:txBody>
      </p:sp>
      <p:sp>
        <p:nvSpPr>
          <p:cNvPr id="4" name="Footer Placeholder 3">
            <a:extLst>
              <a:ext uri="{FF2B5EF4-FFF2-40B4-BE49-F238E27FC236}">
                <a16:creationId xmlns:a16="http://schemas.microsoft.com/office/drawing/2014/main" id="{8A786EAC-25CD-6336-039F-41FEC639E78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7251ED7-E09D-EFFF-8DCA-33D1422545AF}"/>
              </a:ext>
            </a:extLst>
          </p:cNvPr>
          <p:cNvSpPr>
            <a:spLocks noGrp="1"/>
          </p:cNvSpPr>
          <p:nvPr>
            <p:ph type="sldNum" sz="quarter" idx="12"/>
          </p:nvPr>
        </p:nvSpPr>
        <p:spPr/>
        <p:txBody>
          <a:bodyPr/>
          <a:lstStyle/>
          <a:p>
            <a:fld id="{8F3EC1F5-565F-8649-8804-A275740A1B58}" type="slidenum">
              <a:rPr lang="en-US" smtClean="0"/>
              <a:t>‹#›</a:t>
            </a:fld>
            <a:endParaRPr lang="en-US" dirty="0"/>
          </a:p>
        </p:txBody>
      </p:sp>
    </p:spTree>
    <p:extLst>
      <p:ext uri="{BB962C8B-B14F-4D97-AF65-F5344CB8AC3E}">
        <p14:creationId xmlns:p14="http://schemas.microsoft.com/office/powerpoint/2010/main" val="1281604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8108DB-EC92-32E5-366B-93200052B49F}"/>
              </a:ext>
            </a:extLst>
          </p:cNvPr>
          <p:cNvSpPr>
            <a:spLocks noGrp="1"/>
          </p:cNvSpPr>
          <p:nvPr>
            <p:ph type="dt" sz="half" idx="10"/>
          </p:nvPr>
        </p:nvSpPr>
        <p:spPr/>
        <p:txBody>
          <a:bodyPr/>
          <a:lstStyle/>
          <a:p>
            <a:fld id="{5BDB9F78-6D1D-0341-AA5D-033BDA9256F2}" type="datetimeFigureOut">
              <a:rPr lang="en-US" smtClean="0"/>
              <a:t>2/8/23</a:t>
            </a:fld>
            <a:endParaRPr lang="en-US" dirty="0"/>
          </a:p>
        </p:txBody>
      </p:sp>
      <p:sp>
        <p:nvSpPr>
          <p:cNvPr id="3" name="Footer Placeholder 2">
            <a:extLst>
              <a:ext uri="{FF2B5EF4-FFF2-40B4-BE49-F238E27FC236}">
                <a16:creationId xmlns:a16="http://schemas.microsoft.com/office/drawing/2014/main" id="{C05D3FD1-7B7A-F4E2-03EA-2F1B18A9689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2F3A40D-010D-7B7F-4EE7-DC410FF84D91}"/>
              </a:ext>
            </a:extLst>
          </p:cNvPr>
          <p:cNvSpPr>
            <a:spLocks noGrp="1"/>
          </p:cNvSpPr>
          <p:nvPr>
            <p:ph type="sldNum" sz="quarter" idx="12"/>
          </p:nvPr>
        </p:nvSpPr>
        <p:spPr/>
        <p:txBody>
          <a:bodyPr/>
          <a:lstStyle/>
          <a:p>
            <a:fld id="{8F3EC1F5-565F-8649-8804-A275740A1B58}" type="slidenum">
              <a:rPr lang="en-US" smtClean="0"/>
              <a:t>‹#›</a:t>
            </a:fld>
            <a:endParaRPr lang="en-US" dirty="0"/>
          </a:p>
        </p:txBody>
      </p:sp>
    </p:spTree>
    <p:extLst>
      <p:ext uri="{BB962C8B-B14F-4D97-AF65-F5344CB8AC3E}">
        <p14:creationId xmlns:p14="http://schemas.microsoft.com/office/powerpoint/2010/main" val="376506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16A0-51E2-3691-4407-BD3E92E050A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BE6F15-A51C-F79E-D0C4-A16588578D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985E1D4-08F2-F84D-3206-6D813F77BE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792F1EB-B13B-039D-5F33-AD5C69F134C4}"/>
              </a:ext>
            </a:extLst>
          </p:cNvPr>
          <p:cNvSpPr>
            <a:spLocks noGrp="1"/>
          </p:cNvSpPr>
          <p:nvPr>
            <p:ph type="dt" sz="half" idx="10"/>
          </p:nvPr>
        </p:nvSpPr>
        <p:spPr/>
        <p:txBody>
          <a:bodyPr/>
          <a:lstStyle/>
          <a:p>
            <a:fld id="{5BDB9F78-6D1D-0341-AA5D-033BDA9256F2}" type="datetimeFigureOut">
              <a:rPr lang="en-US" smtClean="0"/>
              <a:t>2/8/23</a:t>
            </a:fld>
            <a:endParaRPr lang="en-US" dirty="0"/>
          </a:p>
        </p:txBody>
      </p:sp>
      <p:sp>
        <p:nvSpPr>
          <p:cNvPr id="6" name="Footer Placeholder 5">
            <a:extLst>
              <a:ext uri="{FF2B5EF4-FFF2-40B4-BE49-F238E27FC236}">
                <a16:creationId xmlns:a16="http://schemas.microsoft.com/office/drawing/2014/main" id="{27D871D9-DE52-A577-FE69-627E223257C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C8A5F4-D56C-434F-AB1F-B101A34A140C}"/>
              </a:ext>
            </a:extLst>
          </p:cNvPr>
          <p:cNvSpPr>
            <a:spLocks noGrp="1"/>
          </p:cNvSpPr>
          <p:nvPr>
            <p:ph type="sldNum" sz="quarter" idx="12"/>
          </p:nvPr>
        </p:nvSpPr>
        <p:spPr/>
        <p:txBody>
          <a:bodyPr/>
          <a:lstStyle/>
          <a:p>
            <a:fld id="{8F3EC1F5-565F-8649-8804-A275740A1B58}" type="slidenum">
              <a:rPr lang="en-US" smtClean="0"/>
              <a:t>‹#›</a:t>
            </a:fld>
            <a:endParaRPr lang="en-US" dirty="0"/>
          </a:p>
        </p:txBody>
      </p:sp>
    </p:spTree>
    <p:extLst>
      <p:ext uri="{BB962C8B-B14F-4D97-AF65-F5344CB8AC3E}">
        <p14:creationId xmlns:p14="http://schemas.microsoft.com/office/powerpoint/2010/main" val="1201569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4E492-D663-67C2-17C5-28255FC9389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AEC7CC3-9A21-05CF-EDEC-3ED7018CA0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19A0091-4962-AB86-C0FE-F067CA4B73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E67DD39-F1AD-DF54-BF67-62EB5CA87FCD}"/>
              </a:ext>
            </a:extLst>
          </p:cNvPr>
          <p:cNvSpPr>
            <a:spLocks noGrp="1"/>
          </p:cNvSpPr>
          <p:nvPr>
            <p:ph type="dt" sz="half" idx="10"/>
          </p:nvPr>
        </p:nvSpPr>
        <p:spPr/>
        <p:txBody>
          <a:bodyPr/>
          <a:lstStyle/>
          <a:p>
            <a:fld id="{5BDB9F78-6D1D-0341-AA5D-033BDA9256F2}" type="datetimeFigureOut">
              <a:rPr lang="en-US" smtClean="0"/>
              <a:t>2/8/23</a:t>
            </a:fld>
            <a:endParaRPr lang="en-US" dirty="0"/>
          </a:p>
        </p:txBody>
      </p:sp>
      <p:sp>
        <p:nvSpPr>
          <p:cNvPr id="6" name="Footer Placeholder 5">
            <a:extLst>
              <a:ext uri="{FF2B5EF4-FFF2-40B4-BE49-F238E27FC236}">
                <a16:creationId xmlns:a16="http://schemas.microsoft.com/office/drawing/2014/main" id="{61F1F3FE-5B71-CCC3-604F-81D1204FAF4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F22C90A-35E9-7249-1620-DD82D79C4E58}"/>
              </a:ext>
            </a:extLst>
          </p:cNvPr>
          <p:cNvSpPr>
            <a:spLocks noGrp="1"/>
          </p:cNvSpPr>
          <p:nvPr>
            <p:ph type="sldNum" sz="quarter" idx="12"/>
          </p:nvPr>
        </p:nvSpPr>
        <p:spPr/>
        <p:txBody>
          <a:bodyPr/>
          <a:lstStyle/>
          <a:p>
            <a:fld id="{8F3EC1F5-565F-8649-8804-A275740A1B58}" type="slidenum">
              <a:rPr lang="en-US" smtClean="0"/>
              <a:t>‹#›</a:t>
            </a:fld>
            <a:endParaRPr lang="en-US" dirty="0"/>
          </a:p>
        </p:txBody>
      </p:sp>
    </p:spTree>
    <p:extLst>
      <p:ext uri="{BB962C8B-B14F-4D97-AF65-F5344CB8AC3E}">
        <p14:creationId xmlns:p14="http://schemas.microsoft.com/office/powerpoint/2010/main" val="3406218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9C6354-4708-D9BF-4F0F-05B61EABFD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14D5DC4-03CF-3920-2833-D7EA4F5A7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BD23B94-6126-DCAB-F051-1C66B4DD7E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DB9F78-6D1D-0341-AA5D-033BDA9256F2}" type="datetimeFigureOut">
              <a:rPr lang="en-US" smtClean="0"/>
              <a:t>2/8/23</a:t>
            </a:fld>
            <a:endParaRPr lang="en-US" dirty="0"/>
          </a:p>
        </p:txBody>
      </p:sp>
      <p:sp>
        <p:nvSpPr>
          <p:cNvPr id="5" name="Footer Placeholder 4">
            <a:extLst>
              <a:ext uri="{FF2B5EF4-FFF2-40B4-BE49-F238E27FC236}">
                <a16:creationId xmlns:a16="http://schemas.microsoft.com/office/drawing/2014/main" id="{C7CDF7B8-61B3-2E28-B925-EA3F141259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B0CA07-823A-CD73-C758-0C7FC0E617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3EC1F5-565F-8649-8804-A275740A1B58}" type="slidenum">
              <a:rPr lang="en-US" smtClean="0"/>
              <a:t>‹#›</a:t>
            </a:fld>
            <a:endParaRPr lang="en-US" dirty="0"/>
          </a:p>
        </p:txBody>
      </p:sp>
    </p:spTree>
    <p:extLst>
      <p:ext uri="{BB962C8B-B14F-4D97-AF65-F5344CB8AC3E}">
        <p14:creationId xmlns:p14="http://schemas.microsoft.com/office/powerpoint/2010/main" val="2162510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D5B9A-691D-76DA-39A3-392A11D75E37}"/>
              </a:ext>
            </a:extLst>
          </p:cNvPr>
          <p:cNvSpPr>
            <a:spLocks noGrp="1"/>
          </p:cNvSpPr>
          <p:nvPr>
            <p:ph type="ctrTitle"/>
          </p:nvPr>
        </p:nvSpPr>
        <p:spPr>
          <a:xfrm>
            <a:off x="1524000" y="1122363"/>
            <a:ext cx="9144000" cy="2133599"/>
          </a:xfrm>
        </p:spPr>
        <p:txBody>
          <a:bodyPr/>
          <a:lstStyle/>
          <a:p>
            <a:r>
              <a:rPr lang="en-US" dirty="0"/>
              <a:t>Economics Module</a:t>
            </a:r>
          </a:p>
        </p:txBody>
      </p:sp>
      <p:sp>
        <p:nvSpPr>
          <p:cNvPr id="3" name="Subtitle 2">
            <a:extLst>
              <a:ext uri="{FF2B5EF4-FFF2-40B4-BE49-F238E27FC236}">
                <a16:creationId xmlns:a16="http://schemas.microsoft.com/office/drawing/2014/main" id="{E51EA86C-5E50-2FF5-A906-14F269C6F663}"/>
              </a:ext>
            </a:extLst>
          </p:cNvPr>
          <p:cNvSpPr>
            <a:spLocks noGrp="1"/>
          </p:cNvSpPr>
          <p:nvPr>
            <p:ph type="subTitle" idx="1"/>
          </p:nvPr>
        </p:nvSpPr>
        <p:spPr/>
        <p:txBody>
          <a:bodyPr/>
          <a:lstStyle/>
          <a:p>
            <a:r>
              <a:rPr lang="en-US" dirty="0"/>
              <a:t>Lecture 2</a:t>
            </a:r>
          </a:p>
          <a:p>
            <a:endParaRPr lang="en-US" dirty="0"/>
          </a:p>
          <a:p>
            <a:r>
              <a:rPr lang="en-US" dirty="0"/>
              <a:t>Anirban Dasgupta</a:t>
            </a:r>
          </a:p>
        </p:txBody>
      </p:sp>
    </p:spTree>
    <p:extLst>
      <p:ext uri="{BB962C8B-B14F-4D97-AF65-F5344CB8AC3E}">
        <p14:creationId xmlns:p14="http://schemas.microsoft.com/office/powerpoint/2010/main" val="2143324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9485F-DB89-13E6-6D97-4A38BDF15CAE}"/>
              </a:ext>
            </a:extLst>
          </p:cNvPr>
          <p:cNvSpPr>
            <a:spLocks noGrp="1"/>
          </p:cNvSpPr>
          <p:nvPr>
            <p:ph type="title"/>
          </p:nvPr>
        </p:nvSpPr>
        <p:spPr>
          <a:xfrm>
            <a:off x="819150" y="240030"/>
            <a:ext cx="10515600" cy="1103788"/>
          </a:xfrm>
        </p:spPr>
        <p:txBody>
          <a:bodyPr/>
          <a:lstStyle/>
          <a:p>
            <a:r>
              <a:rPr lang="en-US" dirty="0"/>
              <a:t>Employment and unemployment</a:t>
            </a:r>
          </a:p>
        </p:txBody>
      </p:sp>
      <p:sp>
        <p:nvSpPr>
          <p:cNvPr id="3" name="Content Placeholder 2">
            <a:extLst>
              <a:ext uri="{FF2B5EF4-FFF2-40B4-BE49-F238E27FC236}">
                <a16:creationId xmlns:a16="http://schemas.microsoft.com/office/drawing/2014/main" id="{463E47AD-5F5D-9BD6-602A-0835CD621E0C}"/>
              </a:ext>
            </a:extLst>
          </p:cNvPr>
          <p:cNvSpPr>
            <a:spLocks noGrp="1"/>
          </p:cNvSpPr>
          <p:nvPr>
            <p:ph idx="1"/>
          </p:nvPr>
        </p:nvSpPr>
        <p:spPr>
          <a:xfrm>
            <a:off x="838200" y="1343818"/>
            <a:ext cx="10515600" cy="4833145"/>
          </a:xfrm>
        </p:spPr>
        <p:txBody>
          <a:bodyPr>
            <a:normAutofit fontScale="92500" lnSpcReduction="10000"/>
          </a:bodyPr>
          <a:lstStyle/>
          <a:p>
            <a:r>
              <a:rPr lang="en-US" dirty="0"/>
              <a:t>Employment is considered another key indicator of macroeconomic health of a country</a:t>
            </a:r>
          </a:p>
          <a:p>
            <a:r>
              <a:rPr lang="en-US" dirty="0"/>
              <a:t>Having access to gainful employment is critical for ensuring a decent quality of life for most people</a:t>
            </a:r>
          </a:p>
          <a:p>
            <a:r>
              <a:rPr lang="en-US" dirty="0"/>
              <a:t>The employment situation is often tracked through unemployment rate</a:t>
            </a:r>
          </a:p>
          <a:p>
            <a:r>
              <a:rPr lang="en-US" dirty="0"/>
              <a:t>Unemployment rate- the percentage of labour force actively looking for employment but not getting it at any given time.</a:t>
            </a:r>
          </a:p>
          <a:p>
            <a:r>
              <a:rPr lang="en-US" dirty="0"/>
              <a:t>Some unemployment (3-4 %) is common across countries even when the economy is functioning well</a:t>
            </a:r>
          </a:p>
          <a:p>
            <a:r>
              <a:rPr lang="en-US" dirty="0"/>
              <a:t>A higher unemployment rate implies an economic crisis or a recession.</a:t>
            </a:r>
          </a:p>
          <a:p>
            <a:r>
              <a:rPr lang="en-US" dirty="0"/>
              <a:t>However, unemployment rate may not be a good indicator of economic distress in a poor country. Why?</a:t>
            </a:r>
          </a:p>
        </p:txBody>
      </p:sp>
    </p:spTree>
    <p:extLst>
      <p:ext uri="{BB962C8B-B14F-4D97-AF65-F5344CB8AC3E}">
        <p14:creationId xmlns:p14="http://schemas.microsoft.com/office/powerpoint/2010/main" val="617280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CDFFC-5158-6B06-783C-C1A8B01CDEB2}"/>
              </a:ext>
            </a:extLst>
          </p:cNvPr>
          <p:cNvSpPr>
            <a:spLocks noGrp="1"/>
          </p:cNvSpPr>
          <p:nvPr>
            <p:ph type="title"/>
          </p:nvPr>
        </p:nvSpPr>
        <p:spPr/>
        <p:txBody>
          <a:bodyPr/>
          <a:lstStyle/>
          <a:p>
            <a:r>
              <a:rPr lang="en-US" dirty="0"/>
              <a:t>Inflation and its relationship with unemployment</a:t>
            </a:r>
          </a:p>
        </p:txBody>
      </p:sp>
      <p:sp>
        <p:nvSpPr>
          <p:cNvPr id="3" name="Content Placeholder 2">
            <a:extLst>
              <a:ext uri="{FF2B5EF4-FFF2-40B4-BE49-F238E27FC236}">
                <a16:creationId xmlns:a16="http://schemas.microsoft.com/office/drawing/2014/main" id="{3D1A4358-E38E-039C-A1E5-7932C733C958}"/>
              </a:ext>
            </a:extLst>
          </p:cNvPr>
          <p:cNvSpPr>
            <a:spLocks noGrp="1"/>
          </p:cNvSpPr>
          <p:nvPr>
            <p:ph idx="1"/>
          </p:nvPr>
        </p:nvSpPr>
        <p:spPr/>
        <p:txBody>
          <a:bodyPr>
            <a:normAutofit fontScale="92500" lnSpcReduction="20000"/>
          </a:bodyPr>
          <a:lstStyle/>
          <a:p>
            <a:r>
              <a:rPr lang="en-US" dirty="0"/>
              <a:t>Phenomenon of sustained increase in general price levels. Typically measured using general price index or consumer price index with a specific base year.</a:t>
            </a:r>
          </a:p>
          <a:p>
            <a:r>
              <a:rPr lang="en-US" dirty="0"/>
              <a:t>A trade-off between inflation and unemployment was first identified by A. W. Phillips leading to the so-called (negatively sloped) Phillips curve</a:t>
            </a:r>
          </a:p>
          <a:p>
            <a:r>
              <a:rPr lang="en-US" dirty="0"/>
              <a:t>The possible reason for this trade-off ?</a:t>
            </a:r>
          </a:p>
          <a:p>
            <a:r>
              <a:rPr lang="en-US" dirty="0"/>
              <a:t>Policy implication was critical- targeting either high inflation or high unemployment and not both simultaneously</a:t>
            </a:r>
          </a:p>
          <a:p>
            <a:r>
              <a:rPr lang="en-US" dirty="0"/>
              <a:t>However, the Phillips curve wisdom had been challenged repeatedly with situations of ‘stagflation’ i.e. economic stagnation or even recession in conjunction with high inflation.</a:t>
            </a:r>
          </a:p>
          <a:p>
            <a:r>
              <a:rPr lang="en-US" dirty="0"/>
              <a:t>The current juncture in the global economy</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579129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54C3D-85FA-409B-40E8-2B801D204FBC}"/>
              </a:ext>
            </a:extLst>
          </p:cNvPr>
          <p:cNvSpPr>
            <a:spLocks noGrp="1"/>
          </p:cNvSpPr>
          <p:nvPr>
            <p:ph type="title"/>
          </p:nvPr>
        </p:nvSpPr>
        <p:spPr/>
        <p:txBody>
          <a:bodyPr/>
          <a:lstStyle/>
          <a:p>
            <a:r>
              <a:rPr lang="en-US" dirty="0"/>
              <a:t>Fiscal deficit and its role in macroeconomics</a:t>
            </a:r>
          </a:p>
        </p:txBody>
      </p:sp>
      <p:sp>
        <p:nvSpPr>
          <p:cNvPr id="3" name="Content Placeholder 2">
            <a:extLst>
              <a:ext uri="{FF2B5EF4-FFF2-40B4-BE49-F238E27FC236}">
                <a16:creationId xmlns:a16="http://schemas.microsoft.com/office/drawing/2014/main" id="{D084DDF6-9805-33EB-55C9-5184A2ABE31F}"/>
              </a:ext>
            </a:extLst>
          </p:cNvPr>
          <p:cNvSpPr>
            <a:spLocks noGrp="1"/>
          </p:cNvSpPr>
          <p:nvPr>
            <p:ph idx="1"/>
          </p:nvPr>
        </p:nvSpPr>
        <p:spPr>
          <a:xfrm>
            <a:off x="838200" y="1690688"/>
            <a:ext cx="10515600" cy="4486275"/>
          </a:xfrm>
        </p:spPr>
        <p:txBody>
          <a:bodyPr>
            <a:normAutofit fontScale="92500" lnSpcReduction="20000"/>
          </a:bodyPr>
          <a:lstStyle/>
          <a:p>
            <a:r>
              <a:rPr lang="en-US" dirty="0"/>
              <a:t>Like any budget, government budget also has an income and an expenditure side</a:t>
            </a:r>
          </a:p>
          <a:p>
            <a:r>
              <a:rPr lang="en-US" dirty="0"/>
              <a:t>Broadly, fiscal deficit is a measure of the excess of government spending over income ( see different heads on each side in the next slide)</a:t>
            </a:r>
          </a:p>
          <a:p>
            <a:r>
              <a:rPr lang="en-US" dirty="0"/>
              <a:t>Typically fiscal deficit is measured as a % of GDP and fiscal austerity implies have a strict limit on this percentage</a:t>
            </a:r>
          </a:p>
          <a:p>
            <a:r>
              <a:rPr lang="en-US" dirty="0"/>
              <a:t>Is spending more than income a sustainable policy alternative  for governments</a:t>
            </a:r>
          </a:p>
          <a:p>
            <a:r>
              <a:rPr lang="en-US" dirty="0"/>
              <a:t>The dominant neoclassical position is no. Growing fiscal deficit leads to inflation and more generally into economic instability</a:t>
            </a:r>
          </a:p>
          <a:p>
            <a:r>
              <a:rPr lang="en-US" dirty="0"/>
              <a:t>The Keynesian position is yes, especially if government spending is used as investment and job creation</a:t>
            </a:r>
          </a:p>
          <a:p>
            <a:r>
              <a:rPr lang="en-US" dirty="0"/>
              <a:t>The New Deal as a means of overcoming the Great Depression</a:t>
            </a:r>
          </a:p>
        </p:txBody>
      </p:sp>
    </p:spTree>
    <p:extLst>
      <p:ext uri="{BB962C8B-B14F-4D97-AF65-F5344CB8AC3E}">
        <p14:creationId xmlns:p14="http://schemas.microsoft.com/office/powerpoint/2010/main" val="4186484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D3164-DE1A-EA90-86F0-AD936C485D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9D2985-A237-8180-161F-7D18E850428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92CA471-FEC6-8C47-86DC-2855499404EA}"/>
              </a:ext>
            </a:extLst>
          </p:cNvPr>
          <p:cNvPicPr/>
          <p:nvPr/>
        </p:nvPicPr>
        <p:blipFill>
          <a:blip r:embed="rId2"/>
          <a:stretch>
            <a:fillRect/>
          </a:stretch>
        </p:blipFill>
        <p:spPr>
          <a:xfrm>
            <a:off x="557213" y="365125"/>
            <a:ext cx="11087100" cy="6244025"/>
          </a:xfrm>
          <a:prstGeom prst="rect">
            <a:avLst/>
          </a:prstGeom>
          <a:ln>
            <a:noFill/>
          </a:ln>
        </p:spPr>
      </p:pic>
    </p:spTree>
    <p:extLst>
      <p:ext uri="{BB962C8B-B14F-4D97-AF65-F5344CB8AC3E}">
        <p14:creationId xmlns:p14="http://schemas.microsoft.com/office/powerpoint/2010/main" val="3883317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4648B-7981-3A40-D7B3-CB51547729FD}"/>
              </a:ext>
            </a:extLst>
          </p:cNvPr>
          <p:cNvSpPr>
            <a:spLocks noGrp="1"/>
          </p:cNvSpPr>
          <p:nvPr>
            <p:ph type="title"/>
          </p:nvPr>
        </p:nvSpPr>
        <p:spPr>
          <a:xfrm>
            <a:off x="838200" y="131763"/>
            <a:ext cx="10515600" cy="1082676"/>
          </a:xfrm>
        </p:spPr>
        <p:txBody>
          <a:bodyPr/>
          <a:lstStyle/>
          <a:p>
            <a:r>
              <a:rPr lang="en-US" dirty="0"/>
              <a:t>Marxian Economics</a:t>
            </a:r>
          </a:p>
        </p:txBody>
      </p:sp>
      <p:sp>
        <p:nvSpPr>
          <p:cNvPr id="3" name="Content Placeholder 2">
            <a:extLst>
              <a:ext uri="{FF2B5EF4-FFF2-40B4-BE49-F238E27FC236}">
                <a16:creationId xmlns:a16="http://schemas.microsoft.com/office/drawing/2014/main" id="{8193F4D9-62BD-EE07-E0D1-126B36ED7305}"/>
              </a:ext>
            </a:extLst>
          </p:cNvPr>
          <p:cNvSpPr>
            <a:spLocks noGrp="1"/>
          </p:cNvSpPr>
          <p:nvPr>
            <p:ph idx="1"/>
          </p:nvPr>
        </p:nvSpPr>
        <p:spPr>
          <a:xfrm>
            <a:off x="838200" y="1214440"/>
            <a:ext cx="10515600" cy="4962524"/>
          </a:xfrm>
        </p:spPr>
        <p:txBody>
          <a:bodyPr>
            <a:normAutofit fontScale="92500" lnSpcReduction="20000"/>
          </a:bodyPr>
          <a:lstStyle/>
          <a:p>
            <a:r>
              <a:rPr lang="en-US" dirty="0"/>
              <a:t>Analytical framework derived from Marx’s own work in the magisterial 3 volume ‘Capital’ (1867 to 1894) and carried forward by other economists over the 20</a:t>
            </a:r>
            <a:r>
              <a:rPr lang="en-US" baseline="30000" dirty="0"/>
              <a:t>th</a:t>
            </a:r>
            <a:r>
              <a:rPr lang="en-US" dirty="0"/>
              <a:t> century and beyond. Essentially a theory of capitalist dynamics</a:t>
            </a:r>
          </a:p>
          <a:p>
            <a:r>
              <a:rPr lang="en-US" dirty="0"/>
              <a:t>Part of the classical economic paradigm(class based social analysis with a focus on the production process) but distinct in its fundamental criticism of the same</a:t>
            </a:r>
          </a:p>
          <a:p>
            <a:r>
              <a:rPr lang="en-US" dirty="0"/>
              <a:t>Analytical building blocks: forces of production(technology, machines and </a:t>
            </a:r>
            <a:r>
              <a:rPr lang="en-US" dirty="0" err="1"/>
              <a:t>labour</a:t>
            </a:r>
            <a:r>
              <a:rPr lang="en-US" dirty="0"/>
              <a:t> power) and relations of production (property rights, employment relationship and division of </a:t>
            </a:r>
            <a:r>
              <a:rPr lang="en-US" dirty="0" err="1"/>
              <a:t>labour</a:t>
            </a:r>
            <a:r>
              <a:rPr lang="en-US" dirty="0"/>
              <a:t>)</a:t>
            </a:r>
          </a:p>
          <a:p>
            <a:r>
              <a:rPr lang="en-US" dirty="0" err="1"/>
              <a:t>Labour</a:t>
            </a:r>
            <a:r>
              <a:rPr lang="en-US" dirty="0"/>
              <a:t> theory of value as the guiding principle of economic valuation and surplus value appropriated by capitalists as the source of profits</a:t>
            </a:r>
          </a:p>
          <a:p>
            <a:r>
              <a:rPr lang="en-US" dirty="0"/>
              <a:t>Marxian economic ideas were put in use in the Soviet economy (often in a mechanical way) but they also developed in Western academia although always at the margins.</a:t>
            </a:r>
          </a:p>
          <a:p>
            <a:endParaRPr lang="en-US" dirty="0"/>
          </a:p>
        </p:txBody>
      </p:sp>
    </p:spTree>
    <p:extLst>
      <p:ext uri="{BB962C8B-B14F-4D97-AF65-F5344CB8AC3E}">
        <p14:creationId xmlns:p14="http://schemas.microsoft.com/office/powerpoint/2010/main" val="3871714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9CD3F-5743-4711-CAD5-07593CF9FFE8}"/>
              </a:ext>
            </a:extLst>
          </p:cNvPr>
          <p:cNvSpPr>
            <a:spLocks noGrp="1"/>
          </p:cNvSpPr>
          <p:nvPr>
            <p:ph type="title"/>
          </p:nvPr>
        </p:nvSpPr>
        <p:spPr>
          <a:xfrm>
            <a:off x="838200" y="365125"/>
            <a:ext cx="10515600" cy="1020763"/>
          </a:xfrm>
        </p:spPr>
        <p:txBody>
          <a:bodyPr/>
          <a:lstStyle/>
          <a:p>
            <a:r>
              <a:rPr lang="en-US" dirty="0"/>
              <a:t>Keynesian Economics</a:t>
            </a:r>
          </a:p>
        </p:txBody>
      </p:sp>
      <p:sp>
        <p:nvSpPr>
          <p:cNvPr id="3" name="Content Placeholder 2">
            <a:extLst>
              <a:ext uri="{FF2B5EF4-FFF2-40B4-BE49-F238E27FC236}">
                <a16:creationId xmlns:a16="http://schemas.microsoft.com/office/drawing/2014/main" id="{E73B17CE-2C3A-3B43-0500-C358139F47AD}"/>
              </a:ext>
            </a:extLst>
          </p:cNvPr>
          <p:cNvSpPr>
            <a:spLocks noGrp="1"/>
          </p:cNvSpPr>
          <p:nvPr>
            <p:ph idx="1"/>
          </p:nvPr>
        </p:nvSpPr>
        <p:spPr>
          <a:xfrm>
            <a:off x="838200" y="1385888"/>
            <a:ext cx="10515600" cy="4791075"/>
          </a:xfrm>
        </p:spPr>
        <p:txBody>
          <a:bodyPr>
            <a:normAutofit fontScale="92500" lnSpcReduction="20000"/>
          </a:bodyPr>
          <a:lstStyle/>
          <a:p>
            <a:r>
              <a:rPr lang="en-US" dirty="0"/>
              <a:t>Named after the British economist John Maynard Keynes </a:t>
            </a:r>
          </a:p>
          <a:p>
            <a:r>
              <a:rPr lang="en-US" dirty="0"/>
              <a:t>The key ideas of Keynesian economics are elaborated in Keynes’s book ‘General Theory of Employment, Interest and Money’ (1936) and were based on the experience of the Great Depression (late 1920s- early 1930s) in the advanced capitalist world</a:t>
            </a:r>
          </a:p>
          <a:p>
            <a:r>
              <a:rPr lang="en-US" dirty="0"/>
              <a:t>Keynesian theory has been foundational in developing the field of macroeconomics and remained dominant till the 1960s</a:t>
            </a:r>
          </a:p>
          <a:p>
            <a:r>
              <a:rPr lang="en-US" dirty="0"/>
              <a:t>Main tenets: The role of uncertainty in determining investments, the possibility of demand deficiency in the economy leading to significant unemployment</a:t>
            </a:r>
          </a:p>
          <a:p>
            <a:r>
              <a:rPr lang="en-US" dirty="0"/>
              <a:t>Can be seen as a rejection of Smith’s understanding of the market system as a self-equilibrating mechanism</a:t>
            </a:r>
          </a:p>
          <a:p>
            <a:r>
              <a:rPr lang="en-US" dirty="0"/>
              <a:t>The main policy prescription from Keynesian theory is the necessary role of governments in boosting demand through public investment</a:t>
            </a:r>
          </a:p>
        </p:txBody>
      </p:sp>
    </p:spTree>
    <p:extLst>
      <p:ext uri="{BB962C8B-B14F-4D97-AF65-F5344CB8AC3E}">
        <p14:creationId xmlns:p14="http://schemas.microsoft.com/office/powerpoint/2010/main" val="657270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D5A55-0A58-1ABE-0EE6-290795A1AA08}"/>
              </a:ext>
            </a:extLst>
          </p:cNvPr>
          <p:cNvSpPr>
            <a:spLocks noGrp="1"/>
          </p:cNvSpPr>
          <p:nvPr>
            <p:ph type="title"/>
          </p:nvPr>
        </p:nvSpPr>
        <p:spPr/>
        <p:txBody>
          <a:bodyPr/>
          <a:lstStyle/>
          <a:p>
            <a:r>
              <a:rPr lang="en-US" dirty="0"/>
              <a:t>Institutional Economics</a:t>
            </a:r>
          </a:p>
        </p:txBody>
      </p:sp>
      <p:sp>
        <p:nvSpPr>
          <p:cNvPr id="3" name="Content Placeholder 2">
            <a:extLst>
              <a:ext uri="{FF2B5EF4-FFF2-40B4-BE49-F238E27FC236}">
                <a16:creationId xmlns:a16="http://schemas.microsoft.com/office/drawing/2014/main" id="{B2DD29D1-55EC-0A65-CB37-B0AC14D86075}"/>
              </a:ext>
            </a:extLst>
          </p:cNvPr>
          <p:cNvSpPr>
            <a:spLocks noGrp="1"/>
          </p:cNvSpPr>
          <p:nvPr>
            <p:ph idx="1"/>
          </p:nvPr>
        </p:nvSpPr>
        <p:spPr/>
        <p:txBody>
          <a:bodyPr>
            <a:normAutofit fontScale="85000" lnSpcReduction="20000"/>
          </a:bodyPr>
          <a:lstStyle/>
          <a:p>
            <a:r>
              <a:rPr lang="en-US" dirty="0"/>
              <a:t>A line of economic thinking that lays precedence on social norms or institutions in determining economic outcomes</a:t>
            </a:r>
          </a:p>
          <a:p>
            <a:r>
              <a:rPr lang="en-US" dirty="0"/>
              <a:t>Original ideas started in the USA in late 19</a:t>
            </a:r>
            <a:r>
              <a:rPr lang="en-US" baseline="30000" dirty="0"/>
              <a:t>th</a:t>
            </a:r>
            <a:r>
              <a:rPr lang="en-US" dirty="0"/>
              <a:t> century and was an active line of economic research till the 1930s</a:t>
            </a:r>
          </a:p>
          <a:p>
            <a:r>
              <a:rPr lang="en-US" dirty="0"/>
              <a:t>Major contributors: Thorstein Veblen, John Commons</a:t>
            </a:r>
          </a:p>
          <a:p>
            <a:r>
              <a:rPr lang="en-US" dirty="0"/>
              <a:t>Criticism- lack of analytical rigour and dependence on descriptive material</a:t>
            </a:r>
          </a:p>
          <a:p>
            <a:r>
              <a:rPr lang="en-US" dirty="0"/>
              <a:t>New Institutional Economics emerged in 1980s with the work of Joseph Stiglitz ( and others) where the structure of neoclassical economics was modified to account for institutional factors which impacted economic transactions</a:t>
            </a:r>
          </a:p>
          <a:p>
            <a:r>
              <a:rPr lang="en-US" dirty="0"/>
              <a:t>Focus on private property rights as the main institution</a:t>
            </a:r>
          </a:p>
          <a:p>
            <a:r>
              <a:rPr lang="en-US" dirty="0"/>
              <a:t>Institution here is defined as the ‘rules of the game’ i.e. rules that regulate economic exchange through the market system</a:t>
            </a:r>
          </a:p>
        </p:txBody>
      </p:sp>
    </p:spTree>
    <p:extLst>
      <p:ext uri="{BB962C8B-B14F-4D97-AF65-F5344CB8AC3E}">
        <p14:creationId xmlns:p14="http://schemas.microsoft.com/office/powerpoint/2010/main" val="117715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9F8D-B7A9-EA7B-9854-07CEDD98A5DA}"/>
              </a:ext>
            </a:extLst>
          </p:cNvPr>
          <p:cNvSpPr>
            <a:spLocks noGrp="1"/>
          </p:cNvSpPr>
          <p:nvPr>
            <p:ph type="title"/>
          </p:nvPr>
        </p:nvSpPr>
        <p:spPr>
          <a:xfrm>
            <a:off x="838200" y="365125"/>
            <a:ext cx="10515600" cy="1017905"/>
          </a:xfrm>
        </p:spPr>
        <p:txBody>
          <a:bodyPr/>
          <a:lstStyle/>
          <a:p>
            <a:r>
              <a:rPr lang="en-US" dirty="0"/>
              <a:t>Behavioural Economics</a:t>
            </a:r>
          </a:p>
        </p:txBody>
      </p:sp>
      <p:sp>
        <p:nvSpPr>
          <p:cNvPr id="3" name="Content Placeholder 2">
            <a:extLst>
              <a:ext uri="{FF2B5EF4-FFF2-40B4-BE49-F238E27FC236}">
                <a16:creationId xmlns:a16="http://schemas.microsoft.com/office/drawing/2014/main" id="{1A04CB92-C944-E9C2-692E-00ED5A120CE6}"/>
              </a:ext>
            </a:extLst>
          </p:cNvPr>
          <p:cNvSpPr>
            <a:spLocks noGrp="1"/>
          </p:cNvSpPr>
          <p:nvPr>
            <p:ph idx="1"/>
          </p:nvPr>
        </p:nvSpPr>
        <p:spPr>
          <a:xfrm>
            <a:off x="838200" y="1383030"/>
            <a:ext cx="10515600" cy="4793933"/>
          </a:xfrm>
        </p:spPr>
        <p:txBody>
          <a:bodyPr>
            <a:normAutofit fontScale="92500" lnSpcReduction="20000"/>
          </a:bodyPr>
          <a:lstStyle/>
          <a:p>
            <a:r>
              <a:rPr lang="en-IN" dirty="0"/>
              <a:t>Take into account human behaviour influencing economic decisions</a:t>
            </a:r>
          </a:p>
          <a:p>
            <a:r>
              <a:rPr lang="en-IN" dirty="0"/>
              <a:t>Modification of Neoclassical school that human beings act rationally and selfishly always</a:t>
            </a:r>
          </a:p>
          <a:p>
            <a:r>
              <a:rPr lang="en-IN" dirty="0"/>
              <a:t>“The Behaviouralist school is so called because it tries to model human behaviours as they actually are, rejecting the dominant Neoclassical assumption that human beings always behave in a rational and selfish way. “ (Chang)</a:t>
            </a:r>
          </a:p>
          <a:p>
            <a:r>
              <a:rPr lang="en-IN" dirty="0"/>
              <a:t>Pioneering scholar: Herbert Simon</a:t>
            </a:r>
          </a:p>
          <a:p>
            <a:r>
              <a:rPr lang="en-IN" dirty="0"/>
              <a:t>The concept of ‘bounded rationality’- rational decision making within the limits of information deficiency and computational constraints faced by the human mind</a:t>
            </a:r>
          </a:p>
          <a:p>
            <a:r>
              <a:rPr lang="en-IN" dirty="0"/>
              <a:t>More recently behavioural economics has extended to experimental verification of human behavioural patterns- randomized controlled trials </a:t>
            </a:r>
          </a:p>
          <a:p>
            <a:endParaRPr lang="en-US" dirty="0"/>
          </a:p>
        </p:txBody>
      </p:sp>
    </p:spTree>
    <p:extLst>
      <p:ext uri="{BB962C8B-B14F-4D97-AF65-F5344CB8AC3E}">
        <p14:creationId xmlns:p14="http://schemas.microsoft.com/office/powerpoint/2010/main" val="4275491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48032-D75A-5F78-EDFF-370A516A0166}"/>
              </a:ext>
            </a:extLst>
          </p:cNvPr>
          <p:cNvSpPr>
            <a:spLocks noGrp="1"/>
          </p:cNvSpPr>
          <p:nvPr>
            <p:ph type="title"/>
          </p:nvPr>
        </p:nvSpPr>
        <p:spPr/>
        <p:txBody>
          <a:bodyPr/>
          <a:lstStyle/>
          <a:p>
            <a:r>
              <a:rPr lang="en-US" dirty="0"/>
              <a:t>Readings for economic measures</a:t>
            </a:r>
          </a:p>
        </p:txBody>
      </p:sp>
      <p:sp>
        <p:nvSpPr>
          <p:cNvPr id="3" name="Content Placeholder 2">
            <a:extLst>
              <a:ext uri="{FF2B5EF4-FFF2-40B4-BE49-F238E27FC236}">
                <a16:creationId xmlns:a16="http://schemas.microsoft.com/office/drawing/2014/main" id="{6DC2F7D2-05DB-05A8-E37E-9E2BA535A41C}"/>
              </a:ext>
            </a:extLst>
          </p:cNvPr>
          <p:cNvSpPr>
            <a:spLocks noGrp="1"/>
          </p:cNvSpPr>
          <p:nvPr>
            <p:ph idx="1"/>
          </p:nvPr>
        </p:nvSpPr>
        <p:spPr/>
        <p:txBody>
          <a:bodyPr/>
          <a:lstStyle/>
          <a:p>
            <a:r>
              <a:rPr lang="en-US" dirty="0"/>
              <a:t>Tim Callen (2017) Gross Domestic Product: An Economy’s All</a:t>
            </a:r>
          </a:p>
          <a:p>
            <a:r>
              <a:rPr lang="en-US" dirty="0"/>
              <a:t>Diane Coyle (2017) Rethinking GDP.</a:t>
            </a:r>
          </a:p>
        </p:txBody>
      </p:sp>
    </p:spTree>
    <p:extLst>
      <p:ext uri="{BB962C8B-B14F-4D97-AF65-F5344CB8AC3E}">
        <p14:creationId xmlns:p14="http://schemas.microsoft.com/office/powerpoint/2010/main" val="642267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844D3-750C-C987-5977-FCA5AB5D80F0}"/>
              </a:ext>
            </a:extLst>
          </p:cNvPr>
          <p:cNvSpPr>
            <a:spLocks noGrp="1"/>
          </p:cNvSpPr>
          <p:nvPr>
            <p:ph type="title"/>
          </p:nvPr>
        </p:nvSpPr>
        <p:spPr>
          <a:xfrm>
            <a:off x="838200" y="365125"/>
            <a:ext cx="10515600" cy="1086485"/>
          </a:xfrm>
        </p:spPr>
        <p:txBody>
          <a:bodyPr/>
          <a:lstStyle/>
          <a:p>
            <a:r>
              <a:rPr lang="en-US" dirty="0"/>
              <a:t>Widely used economic measures</a:t>
            </a:r>
          </a:p>
        </p:txBody>
      </p:sp>
      <p:sp>
        <p:nvSpPr>
          <p:cNvPr id="3" name="Content Placeholder 2">
            <a:extLst>
              <a:ext uri="{FF2B5EF4-FFF2-40B4-BE49-F238E27FC236}">
                <a16:creationId xmlns:a16="http://schemas.microsoft.com/office/drawing/2014/main" id="{B0577E11-2F89-81FF-602A-704EE3D5386E}"/>
              </a:ext>
            </a:extLst>
          </p:cNvPr>
          <p:cNvSpPr>
            <a:spLocks noGrp="1"/>
          </p:cNvSpPr>
          <p:nvPr>
            <p:ph idx="1"/>
          </p:nvPr>
        </p:nvSpPr>
        <p:spPr>
          <a:xfrm>
            <a:off x="838200" y="1451610"/>
            <a:ext cx="10515600" cy="4725353"/>
          </a:xfrm>
        </p:spPr>
        <p:txBody>
          <a:bodyPr>
            <a:normAutofit fontScale="92500"/>
          </a:bodyPr>
          <a:lstStyle/>
          <a:p>
            <a:r>
              <a:rPr lang="en-US" dirty="0"/>
              <a:t>Gross Domestic Product: The monetary value of all </a:t>
            </a:r>
            <a:r>
              <a:rPr lang="en-US" u="sng" dirty="0"/>
              <a:t>final</a:t>
            </a:r>
            <a:r>
              <a:rPr lang="en-US" dirty="0"/>
              <a:t> goods and services in an economy within a year/quarter</a:t>
            </a:r>
          </a:p>
          <a:p>
            <a:r>
              <a:rPr lang="en-US" dirty="0"/>
              <a:t>Adding the value of all goods produced will lead to multiple counting</a:t>
            </a:r>
          </a:p>
          <a:p>
            <a:r>
              <a:rPr lang="en-US" dirty="0"/>
              <a:t>Alternative method is to aggregate the value added at each stage of production</a:t>
            </a:r>
          </a:p>
          <a:p>
            <a:r>
              <a:rPr lang="en-US" dirty="0"/>
              <a:t>A third method to arrive at GDP is to add up incomes received by all inputs of production – wages, rents, profits and interests</a:t>
            </a:r>
          </a:p>
          <a:p>
            <a:r>
              <a:rPr lang="en-US" dirty="0"/>
              <a:t>GDP per capita is commonly used as a measure of welfare for a country</a:t>
            </a:r>
          </a:p>
          <a:p>
            <a:r>
              <a:rPr lang="en-US" dirty="0"/>
              <a:t>Growth rates of GDP are also widely used as an index of economic performance ( China, India as vibrant high growth economies as against other stagnant, low growth countries)</a:t>
            </a:r>
          </a:p>
        </p:txBody>
      </p:sp>
    </p:spTree>
    <p:extLst>
      <p:ext uri="{BB962C8B-B14F-4D97-AF65-F5344CB8AC3E}">
        <p14:creationId xmlns:p14="http://schemas.microsoft.com/office/powerpoint/2010/main" val="2522977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61F5-896C-139A-0E91-43575A41349F}"/>
              </a:ext>
            </a:extLst>
          </p:cNvPr>
          <p:cNvSpPr>
            <a:spLocks noGrp="1"/>
          </p:cNvSpPr>
          <p:nvPr>
            <p:ph type="title"/>
          </p:nvPr>
        </p:nvSpPr>
        <p:spPr>
          <a:xfrm>
            <a:off x="838200" y="365125"/>
            <a:ext cx="10515600" cy="1052195"/>
          </a:xfrm>
        </p:spPr>
        <p:txBody>
          <a:bodyPr/>
          <a:lstStyle/>
          <a:p>
            <a:r>
              <a:rPr lang="en-US" dirty="0"/>
              <a:t>Comparing GDP across time and space</a:t>
            </a:r>
          </a:p>
        </p:txBody>
      </p:sp>
      <p:sp>
        <p:nvSpPr>
          <p:cNvPr id="3" name="Content Placeholder 2">
            <a:extLst>
              <a:ext uri="{FF2B5EF4-FFF2-40B4-BE49-F238E27FC236}">
                <a16:creationId xmlns:a16="http://schemas.microsoft.com/office/drawing/2014/main" id="{AD6943A4-F712-52A8-FA8B-14E6E6F86661}"/>
              </a:ext>
            </a:extLst>
          </p:cNvPr>
          <p:cNvSpPr>
            <a:spLocks noGrp="1"/>
          </p:cNvSpPr>
          <p:nvPr>
            <p:ph idx="1"/>
          </p:nvPr>
        </p:nvSpPr>
        <p:spPr>
          <a:xfrm>
            <a:off x="838200" y="1417320"/>
            <a:ext cx="10515600" cy="4759643"/>
          </a:xfrm>
        </p:spPr>
        <p:txBody>
          <a:bodyPr>
            <a:normAutofit fontScale="92500" lnSpcReduction="20000"/>
          </a:bodyPr>
          <a:lstStyle/>
          <a:p>
            <a:r>
              <a:rPr lang="en-US" dirty="0"/>
              <a:t>Economic growth takes into account change in ‘real’ GDP i.e. accounting for change in prices. </a:t>
            </a:r>
          </a:p>
          <a:p>
            <a:r>
              <a:rPr lang="en-US" dirty="0"/>
              <a:t>Across time comparison of GDP has to be made on the basis GDP deflated by price index.</a:t>
            </a:r>
          </a:p>
          <a:p>
            <a:r>
              <a:rPr lang="en-US" dirty="0"/>
              <a:t>Comparing GDP  across countries</a:t>
            </a:r>
          </a:p>
          <a:p>
            <a:pPr marL="0" indent="0">
              <a:buNone/>
            </a:pPr>
            <a:r>
              <a:rPr lang="en-US" dirty="0"/>
              <a:t> - converting GDP figures to common currency (e.g. convert INR to USD)</a:t>
            </a:r>
          </a:p>
          <a:p>
            <a:pPr marL="0" indent="0">
              <a:buNone/>
            </a:pPr>
            <a:r>
              <a:rPr lang="en-US" dirty="0"/>
              <a:t> - 5000 INR is $ 62.5</a:t>
            </a:r>
          </a:p>
          <a:p>
            <a:pPr marL="0" indent="0">
              <a:buNone/>
            </a:pPr>
            <a:r>
              <a:rPr lang="en-US" dirty="0"/>
              <a:t> - But purchasing power of a dollar is different in the US compared to                Rs 80 in India</a:t>
            </a:r>
          </a:p>
          <a:p>
            <a:pPr>
              <a:buFontTx/>
              <a:buChar char="-"/>
            </a:pPr>
            <a:r>
              <a:rPr lang="en-US" dirty="0"/>
              <a:t>For meaningful comparison, a purchasing power parity(PPP) adjustment needs to be made </a:t>
            </a:r>
          </a:p>
          <a:p>
            <a:pPr>
              <a:buFontTx/>
              <a:buChar char="-"/>
            </a:pPr>
            <a:r>
              <a:rPr lang="en-US" dirty="0"/>
              <a:t>Typically, a poorer country like India will have a higher PPP adjusted GDP compared to a non-adjusted one.</a:t>
            </a:r>
          </a:p>
        </p:txBody>
      </p:sp>
    </p:spTree>
    <p:extLst>
      <p:ext uri="{BB962C8B-B14F-4D97-AF65-F5344CB8AC3E}">
        <p14:creationId xmlns:p14="http://schemas.microsoft.com/office/powerpoint/2010/main" val="3053858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4B698-F035-FD9D-C26F-58189BBF07AA}"/>
              </a:ext>
            </a:extLst>
          </p:cNvPr>
          <p:cNvSpPr>
            <a:spLocks noGrp="1"/>
          </p:cNvSpPr>
          <p:nvPr>
            <p:ph type="title"/>
          </p:nvPr>
        </p:nvSpPr>
        <p:spPr/>
        <p:txBody>
          <a:bodyPr/>
          <a:lstStyle/>
          <a:p>
            <a:r>
              <a:rPr lang="en-US" dirty="0"/>
              <a:t>Limitations of GDP as a measure of welfare</a:t>
            </a:r>
          </a:p>
        </p:txBody>
      </p:sp>
      <p:sp>
        <p:nvSpPr>
          <p:cNvPr id="3" name="Content Placeholder 2">
            <a:extLst>
              <a:ext uri="{FF2B5EF4-FFF2-40B4-BE49-F238E27FC236}">
                <a16:creationId xmlns:a16="http://schemas.microsoft.com/office/drawing/2014/main" id="{A140921D-C29C-0695-FF14-1A334F104E89}"/>
              </a:ext>
            </a:extLst>
          </p:cNvPr>
          <p:cNvSpPr>
            <a:spLocks noGrp="1"/>
          </p:cNvSpPr>
          <p:nvPr>
            <p:ph idx="1"/>
          </p:nvPr>
        </p:nvSpPr>
        <p:spPr/>
        <p:txBody>
          <a:bodyPr/>
          <a:lstStyle/>
          <a:p>
            <a:r>
              <a:rPr lang="en-US" dirty="0"/>
              <a:t>It is mostly limited to marketed goods and services – household work mostly performed by women is not included</a:t>
            </a:r>
          </a:p>
          <a:p>
            <a:r>
              <a:rPr lang="en-US" dirty="0"/>
              <a:t>Most of informal and illegal activities are not captured </a:t>
            </a:r>
          </a:p>
          <a:p>
            <a:r>
              <a:rPr lang="en-US" dirty="0"/>
              <a:t>GDP can be increased through spending on war and conflict</a:t>
            </a:r>
          </a:p>
          <a:p>
            <a:r>
              <a:rPr lang="en-US" dirty="0"/>
              <a:t>It does not take into account resource depletion and environmental degradation</a:t>
            </a:r>
          </a:p>
          <a:p>
            <a:r>
              <a:rPr lang="en-US" dirty="0"/>
              <a:t>GDP per capita is an average measure and like any other measure of central tendency it ignores distribution (inequality is not captured at all)</a:t>
            </a:r>
          </a:p>
        </p:txBody>
      </p:sp>
    </p:spTree>
    <p:extLst>
      <p:ext uri="{BB962C8B-B14F-4D97-AF65-F5344CB8AC3E}">
        <p14:creationId xmlns:p14="http://schemas.microsoft.com/office/powerpoint/2010/main" val="1170852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1231</Words>
  <Application>Microsoft Macintosh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Economics Module</vt:lpstr>
      <vt:lpstr>Marxian Economics</vt:lpstr>
      <vt:lpstr>Keynesian Economics</vt:lpstr>
      <vt:lpstr>Institutional Economics</vt:lpstr>
      <vt:lpstr>Behavioural Economics</vt:lpstr>
      <vt:lpstr>Readings for economic measures</vt:lpstr>
      <vt:lpstr>Widely used economic measures</vt:lpstr>
      <vt:lpstr>Comparing GDP across time and space</vt:lpstr>
      <vt:lpstr>Limitations of GDP as a measure of welfare</vt:lpstr>
      <vt:lpstr>Employment and unemployment</vt:lpstr>
      <vt:lpstr>Inflation and its relationship with unemployment</vt:lpstr>
      <vt:lpstr>Fiscal deficit and its role in macroeconomics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6878</dc:creator>
  <cp:lastModifiedBy>6878</cp:lastModifiedBy>
  <cp:revision>10</cp:revision>
  <dcterms:created xsi:type="dcterms:W3CDTF">2023-01-27T03:46:12Z</dcterms:created>
  <dcterms:modified xsi:type="dcterms:W3CDTF">2023-02-08T03:47:53Z</dcterms:modified>
</cp:coreProperties>
</file>