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58" r:id="rId8"/>
    <p:sldId id="265" r:id="rId9"/>
    <p:sldId id="259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8E02-C97B-42CA-78F5-48D33832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6A83A-C182-F7B3-EFC7-EC5000E34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4BAF-EB7D-BC1A-FBA5-5814060A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4AC4B-6B74-C6A7-5B27-C20CEADD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7B8C-301A-5071-73E6-0B94BB00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6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468B-2E51-5318-00DC-33966DD9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FDAAC-49B5-C438-40D2-F1637B94C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C914-A47E-3480-124D-9B5161E4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3C98-4BAE-5DAC-D084-21B93EEA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35E4-93C4-C5FD-6357-F0EF6E7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3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64319-F0A8-B59E-0526-B1D62913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1DE1D-7803-CE40-AB85-358362497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ACDC-2FFA-4796-FE93-1DF436B7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E00DE-811A-1D11-5C26-F88904A2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1ECD-1F4B-2868-893A-DF701275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F1BE-9D3F-A109-CAEA-A9B7C7F1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2E13-0853-51D6-CFF4-1D43A301C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FA46-C850-F6A5-ECFC-CC467A40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543E1-EE70-EBB9-9735-F1F8E5CB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C36A-9383-26B1-5BAB-15AC643A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0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2CBA-84E7-F92D-59D1-C0101E5F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7B6EE-2B73-37BF-67B0-9F1BE81EE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3CBE-3AE5-C449-AC36-E4C5AAD8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A7AF6-8670-CC53-CD57-119178C0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2689-A929-BB70-8842-AA90FB1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8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1AA7-8029-2262-8C8E-89C2677D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74A9-26CD-59AA-7E0D-FF666F09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0FBBC-71EA-86EC-351A-D69291ABA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967BB-7B69-5DCF-8CB2-27B4DFA1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AF5B-2C71-B8BF-04FB-1C108D52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9931-7DC4-57A4-5BCA-BACD7E4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4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9FDE-F84D-CF00-545B-B76236A6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6A0B1-7468-7FA5-ABBE-51380FA1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512E0-1D21-87E8-35D7-DD323CF8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21850-2786-205B-C546-01658B08B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31A70-614E-E528-A188-AC101365C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37B19-8877-B59E-C6D1-BD92822E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E7582-4F85-1CA5-1D3F-DAC72C91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43F74-CB69-9E9A-8BD7-A3727D57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7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9062-2E83-E0FA-DBCE-FAD3257B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48AD9-B290-B11E-AC95-10AD8C84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544E1-FAD7-C309-3E3B-5FE3BDBD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06E8C-5913-2D22-FE2F-116E9FD8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4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1EC8A-1936-FA33-3E2C-399BFC11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A6240-0948-F0A4-2661-5C4BCB64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3F452-5D83-389B-0C3C-9EE74FBD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5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3DC9-05A0-B0F3-6F9B-443FD9EE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1CA9-07D9-5857-8807-9976553B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A5B24-8DE9-AFF0-1226-C9365FA92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E4EA-0FF5-D981-A96B-8F661801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9E163-0052-2EC6-6B4B-21900EB6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9C9D3-B9A0-B683-D09B-5521DFD7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1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67F9-F9E6-7091-5B8A-D9DF2388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43FCA-68CF-851B-EE89-F683DECB1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F265-259A-EB64-061C-DBE7E6F31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0C9B5-BC88-B6AD-75F9-F8987F28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3AF34-37C1-2E43-4213-F7BB96F7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19564-B51A-8CC1-7D69-8DDA7E46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8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A138D-2C12-AFB1-01A8-61D404AA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9F4E6-A9B9-4668-4A27-6B629B4B6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FD91-C781-B698-B651-A53D87258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3568-EF27-1346-89F2-6E4C004A6A02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8C56-BF79-FB36-64E2-556AEDC48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3D67-D40A-B40F-C3A3-777935C77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B2DB-CDFC-4D41-AFE8-65BB8ED41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6BFA-197C-4152-26D5-7D19C1E20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Economics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7E171-E9AE-81DD-A188-971668E4C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6113"/>
            <a:ext cx="9144000" cy="1000125"/>
          </a:xfrm>
        </p:spPr>
        <p:txBody>
          <a:bodyPr/>
          <a:lstStyle/>
          <a:p>
            <a:r>
              <a:rPr lang="en-US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186274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51EC-F4CE-2B48-CB3D-20D31AC5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nodes of inequality and exclusion in the growth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BE63-7161-BAB3-C4C0-E5ACF17F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Spatial inequality: urban vs rural, high growth states vs. low growth states</a:t>
            </a:r>
          </a:p>
          <a:p>
            <a:r>
              <a:rPr lang="en-US" dirty="0"/>
              <a:t>Exclusion based on caste and religion and ethnicity( see next slide)</a:t>
            </a:r>
          </a:p>
          <a:p>
            <a:r>
              <a:rPr lang="en-US" dirty="0"/>
              <a:t>The gender dimension: sex selection at birth and educational constraints of the girl child, labour market discrimination</a:t>
            </a:r>
          </a:p>
          <a:p>
            <a:r>
              <a:rPr lang="en-US" dirty="0"/>
              <a:t>The </a:t>
            </a:r>
            <a:r>
              <a:rPr lang="en-US"/>
              <a:t>gaps in </a:t>
            </a:r>
            <a:r>
              <a:rPr lang="en-US" dirty="0"/>
              <a:t>environmental sustainability: urban pollution, ground water depletion, rampant use of chemical fertilizers and insecticides in agriculture</a:t>
            </a:r>
          </a:p>
        </p:txBody>
      </p:sp>
    </p:spTree>
    <p:extLst>
      <p:ext uri="{BB962C8B-B14F-4D97-AF65-F5344CB8AC3E}">
        <p14:creationId xmlns:p14="http://schemas.microsoft.com/office/powerpoint/2010/main" val="343938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88B3-4693-9CD2-2497-ABA34F68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AD69-8954-4A4D-91CC-01D771F2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A6B94-F48A-C4D2-8295-424A1048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5125"/>
            <a:ext cx="11515724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BB74-3B8A-F8EC-AD20-792B1FB4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4B9E-92FD-9D28-5D92-92AE2BFE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Rohit Lamba and Arvind Subramanian (2020) Dynamism with Incommensurate Development: The Distinctive Indian Model</a:t>
            </a:r>
          </a:p>
          <a:p>
            <a:pPr marL="0" indent="0">
              <a:buNone/>
            </a:pPr>
            <a:r>
              <a:rPr lang="en-US" dirty="0"/>
              <a:t>Journal of Economic Perspectives</a:t>
            </a:r>
          </a:p>
        </p:txBody>
      </p:sp>
    </p:spTree>
    <p:extLst>
      <p:ext uri="{BB962C8B-B14F-4D97-AF65-F5344CB8AC3E}">
        <p14:creationId xmlns:p14="http://schemas.microsoft.com/office/powerpoint/2010/main" val="69096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AD34-BD00-7B1E-BD99-836E9B12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en-US" dirty="0"/>
              <a:t>An introduction to the Indian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650A-876D-2650-B4BD-2D82D95A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4833937"/>
          </a:xfrm>
        </p:spPr>
        <p:txBody>
          <a:bodyPr/>
          <a:lstStyle/>
          <a:p>
            <a:r>
              <a:rPr lang="en-US" dirty="0"/>
              <a:t>At independence, India was a poor country with little investable resources or infrastructure for rapid growth</a:t>
            </a:r>
          </a:p>
          <a:p>
            <a:r>
              <a:rPr lang="en-US" dirty="0"/>
              <a:t>Moreover, it was a territory with exceptional heterogeneity in terms of various identities ( language, caste, religion, ethnicity ..)</a:t>
            </a:r>
          </a:p>
          <a:p>
            <a:r>
              <a:rPr lang="en-US" dirty="0"/>
              <a:t>Most economic and social indicators were at extremely low level (around 1947)</a:t>
            </a:r>
          </a:p>
          <a:p>
            <a:pPr marL="0" indent="0">
              <a:buNone/>
            </a:pPr>
            <a:r>
              <a:rPr lang="en-US" dirty="0"/>
              <a:t> - Per capita income 820 USD ( 2011 PPP dollars)</a:t>
            </a:r>
          </a:p>
          <a:p>
            <a:pPr marL="0" indent="0">
              <a:buNone/>
            </a:pPr>
            <a:r>
              <a:rPr lang="en-US" dirty="0"/>
              <a:t> - more than 70 percent of the population below poverty line</a:t>
            </a:r>
          </a:p>
          <a:p>
            <a:pPr marL="0" indent="0">
              <a:buNone/>
            </a:pPr>
            <a:r>
              <a:rPr lang="en-US" dirty="0"/>
              <a:t> - Child mortality rate 30 percent </a:t>
            </a:r>
          </a:p>
          <a:p>
            <a:pPr marL="0" indent="0">
              <a:buNone/>
            </a:pPr>
            <a:r>
              <a:rPr lang="en-US" dirty="0"/>
              <a:t> - Life expectancy at birth 32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6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3B21-56FE-6659-D7EC-C300C881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05"/>
          </a:xfrm>
        </p:spPr>
        <p:txBody>
          <a:bodyPr>
            <a:normAutofit/>
          </a:bodyPr>
          <a:lstStyle/>
          <a:p>
            <a:r>
              <a:rPr lang="en-US" sz="4000" dirty="0"/>
              <a:t>The broad trajectory of economic policymaking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9FFF83-8AA7-210A-B2BB-CC450B0AA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42900" y="1268730"/>
            <a:ext cx="12534900" cy="55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2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7778-EFF5-2132-9FA8-9E09B770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Autofit/>
          </a:bodyPr>
          <a:lstStyle/>
          <a:p>
            <a:r>
              <a:rPr lang="en-US" sz="3400" dirty="0"/>
              <a:t>Main accomplishments of Indian development in past seven decades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2774-0E0C-C299-531E-D28A291B4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490"/>
            <a:ext cx="10515600" cy="4542473"/>
          </a:xfrm>
        </p:spPr>
        <p:txBody>
          <a:bodyPr/>
          <a:lstStyle/>
          <a:p>
            <a:r>
              <a:rPr lang="en-US" dirty="0"/>
              <a:t>One of the few developing countries which has maintained a moderate growth rate throughout its post-independent history</a:t>
            </a:r>
          </a:p>
          <a:p>
            <a:r>
              <a:rPr lang="en-US" dirty="0"/>
              <a:t>Growth clearly accelerated with the advent of market oriented economic reforms. The benefits of growth however was not evenly distributed</a:t>
            </a:r>
          </a:p>
          <a:p>
            <a:r>
              <a:rPr lang="en-US" dirty="0"/>
              <a:t>Indian per capita income more than 6500 USD ( in 2011 PPP dollars)</a:t>
            </a:r>
          </a:p>
          <a:p>
            <a:r>
              <a:rPr lang="en-US" dirty="0"/>
              <a:t>Poverty rate less than 20 percent ( although reliable estimate for the last 10 years is not available)</a:t>
            </a:r>
          </a:p>
          <a:p>
            <a:r>
              <a:rPr lang="en-US" dirty="0"/>
              <a:t>Significant improvement in various indices of social development ( health, education etc.)</a:t>
            </a:r>
          </a:p>
        </p:txBody>
      </p:sp>
    </p:spTree>
    <p:extLst>
      <p:ext uri="{BB962C8B-B14F-4D97-AF65-F5344CB8AC3E}">
        <p14:creationId xmlns:p14="http://schemas.microsoft.com/office/powerpoint/2010/main" val="364426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4D5-FE6A-C0B7-DF54-FABB6051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deeper into the Indian economic evolution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FCDC-2AE8-34B8-0EED-6D612C78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Democratization before development (see next slide)</a:t>
            </a:r>
          </a:p>
          <a:p>
            <a:r>
              <a:rPr lang="en-US" dirty="0"/>
              <a:t>Here we are really talking about electoral democracy</a:t>
            </a:r>
          </a:p>
          <a:p>
            <a:r>
              <a:rPr lang="en-US" dirty="0"/>
              <a:t>What does universal electoral rights imply for the pace and nature of development?</a:t>
            </a:r>
          </a:p>
          <a:p>
            <a:r>
              <a:rPr lang="en-US" dirty="0"/>
              <a:t>Does such democratic entitlement slow down the potential of rapid growth and development?</a:t>
            </a:r>
          </a:p>
          <a:p>
            <a:r>
              <a:rPr lang="en-US" dirty="0"/>
              <a:t>Not really but why</a:t>
            </a:r>
          </a:p>
        </p:txBody>
      </p:sp>
    </p:spTree>
    <p:extLst>
      <p:ext uri="{BB962C8B-B14F-4D97-AF65-F5344CB8AC3E}">
        <p14:creationId xmlns:p14="http://schemas.microsoft.com/office/powerpoint/2010/main" val="27079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348B-50EF-3256-BD8B-EB7CAF56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7" y="331470"/>
            <a:ext cx="10515600" cy="1028700"/>
          </a:xfrm>
        </p:spPr>
        <p:txBody>
          <a:bodyPr>
            <a:noAutofit/>
          </a:bodyPr>
          <a:lstStyle/>
          <a:p>
            <a:r>
              <a:rPr lang="en-US" sz="3400" dirty="0"/>
              <a:t>Evolution of electoral democracy and economic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12A1-4DBD-C89A-8543-D87FD981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FBC7C-0C5F-C7E2-E50B-1B1DCEF7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1949"/>
            <a:ext cx="10515599" cy="45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601B-500C-866C-05CF-04C234EF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 The imperfect nature of sectoral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D5E8-DD41-995D-6514-A928D36F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4833938"/>
          </a:xfrm>
        </p:spPr>
        <p:txBody>
          <a:bodyPr/>
          <a:lstStyle/>
          <a:p>
            <a:r>
              <a:rPr lang="en-US" dirty="0"/>
              <a:t>Historically, every country that has developed, went though a process of structural change that involved a gradual reallocation of the share of employment and GDP from agriculture to manufacturing and eventually services ( structural transformation as we have discussed)</a:t>
            </a:r>
          </a:p>
          <a:p>
            <a:r>
              <a:rPr lang="en-US" dirty="0"/>
              <a:t>In case of India the nature of this change has been atypical</a:t>
            </a:r>
          </a:p>
          <a:p>
            <a:r>
              <a:rPr lang="en-US" dirty="0"/>
              <a:t>The manufacturing sector which has the highest capacity to provide good quality jobs has had a stunted growth in India</a:t>
            </a:r>
          </a:p>
          <a:p>
            <a:r>
              <a:rPr lang="en-US" dirty="0"/>
              <a:t>Services has been the dominant sector ( </a:t>
            </a:r>
            <a:r>
              <a:rPr lang="en-US" dirty="0" err="1"/>
              <a:t>servicification</a:t>
            </a:r>
            <a:r>
              <a:rPr lang="en-US" dirty="0"/>
              <a:t> of the economy) with associated problems: a dynamic part with little employment and a huge informal part with low returns</a:t>
            </a:r>
          </a:p>
        </p:txBody>
      </p:sp>
    </p:spTree>
    <p:extLst>
      <p:ext uri="{BB962C8B-B14F-4D97-AF65-F5344CB8AC3E}">
        <p14:creationId xmlns:p14="http://schemas.microsoft.com/office/powerpoint/2010/main" val="87271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D263-058F-3E1A-FF6C-0615DB1F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3613-78EA-1470-587F-4DD46E3B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A9961-B040-8ABC-9743-41AB4D64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9" y="365125"/>
            <a:ext cx="12015786" cy="62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477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Economics Module</vt:lpstr>
      <vt:lpstr>Reading</vt:lpstr>
      <vt:lpstr>An introduction to the Indian economy</vt:lpstr>
      <vt:lpstr>The broad trajectory of economic policymaking</vt:lpstr>
      <vt:lpstr>Main accomplishments of Indian development in past seven decades</vt:lpstr>
      <vt:lpstr>Digging deeper into the Indian economic evolution </vt:lpstr>
      <vt:lpstr>Evolution of electoral democracy and economic development</vt:lpstr>
      <vt:lpstr> The imperfect nature of sectoral change</vt:lpstr>
      <vt:lpstr>PowerPoint Presentation</vt:lpstr>
      <vt:lpstr>The nodes of inequality and exclusion in the growth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Module</dc:title>
  <dc:creator>6878</dc:creator>
  <cp:lastModifiedBy>6878</cp:lastModifiedBy>
  <cp:revision>4</cp:revision>
  <dcterms:created xsi:type="dcterms:W3CDTF">2023-02-07T02:03:50Z</dcterms:created>
  <dcterms:modified xsi:type="dcterms:W3CDTF">2023-02-07T08:14:15Z</dcterms:modified>
</cp:coreProperties>
</file>