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20"/>
  </p:notesMasterIdLst>
  <p:sldIdLst>
    <p:sldId id="256" r:id="rId2"/>
    <p:sldId id="257" r:id="rId3"/>
    <p:sldId id="261" r:id="rId4"/>
    <p:sldId id="262" r:id="rId5"/>
    <p:sldId id="281" r:id="rId6"/>
    <p:sldId id="276" r:id="rId7"/>
    <p:sldId id="283" r:id="rId8"/>
    <p:sldId id="259" r:id="rId9"/>
    <p:sldId id="277" r:id="rId10"/>
    <p:sldId id="260" r:id="rId11"/>
    <p:sldId id="287" r:id="rId12"/>
    <p:sldId id="286" r:id="rId13"/>
    <p:sldId id="285" r:id="rId14"/>
    <p:sldId id="291" r:id="rId15"/>
    <p:sldId id="284" r:id="rId16"/>
    <p:sldId id="263" r:id="rId17"/>
    <p:sldId id="289" r:id="rId18"/>
    <p:sldId id="29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840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62851-EFE9-0F40-B26C-89A75E67A1AB}" type="datetimeFigureOut">
              <a:rPr lang="en-US" smtClean="0"/>
              <a:t>4/25/23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67650-7F72-634A-ABD7-965DE5FA4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86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D0ACDE-DD71-A740-9EFE-D1D3E10A4984}" type="datetime1">
              <a:rPr lang="en-IN" smtClean="0"/>
              <a:t>25/04/23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F47E-FC2D-A04C-9FB4-870EF92BCA67}" type="datetime1">
              <a:rPr lang="en-IN" smtClean="0"/>
              <a:t>25/04/23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25740-3434-194B-AC18-E1756A638FEA}" type="datetime1">
              <a:rPr lang="en-IN" smtClean="0"/>
              <a:t>25/04/23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BA269-767D-F648-B30F-7C056C9B4EBD}" type="datetime1">
              <a:rPr lang="en-IN" smtClean="0"/>
              <a:t>25/04/23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E14967F-08C6-4546-A6FA-345C78477252}" type="datetime1">
              <a:rPr lang="en-IN" smtClean="0"/>
              <a:t>25/04/23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6824-4230-3944-BF99-11A772D7CD02}" type="datetime1">
              <a:rPr lang="en-IN" smtClean="0"/>
              <a:t>25/04/23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F536-CDE1-1940-B903-E936A7A4C97B}" type="datetime1">
              <a:rPr lang="en-IN" smtClean="0"/>
              <a:t>25/04/23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35BD-C297-3646-90A1-0A4CDA295CF4}" type="datetime1">
              <a:rPr lang="en-IN" smtClean="0"/>
              <a:t>25/04/23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AB07D-8F4E-2343-B4D8-EF875D78C985}" type="datetime1">
              <a:rPr lang="en-IN" smtClean="0"/>
              <a:t>25/04/23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29B73-1E9A-BE4B-9BC2-46463224BE90}" type="datetime1">
              <a:rPr lang="en-IN" smtClean="0"/>
              <a:t>25/04/23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4D074DFB-359A-1846-AFE1-F258E1D28D7B}" type="datetime1">
              <a:rPr lang="en-IN" smtClean="0"/>
              <a:t>25/04/23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178DE9E-BEAB-6F42-A3DC-2E09B1BB9D25}" type="datetime1">
              <a:rPr lang="en-IN" smtClean="0"/>
              <a:t>25/04/23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82AF-C721-CABC-2C9E-77CAF853A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sz="6800" dirty="0"/>
            </a:br>
            <a:r>
              <a:rPr lang="en-US" sz="6800" dirty="0"/>
              <a:t>Literature </a:t>
            </a:r>
            <a:br>
              <a:rPr lang="en-US" sz="6800" dirty="0"/>
            </a:b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A7F5F-E3C0-B461-7F7A-6E5C55C9A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7952" y="3969165"/>
            <a:ext cx="9070848" cy="712898"/>
          </a:xfrm>
        </p:spPr>
        <p:txBody>
          <a:bodyPr>
            <a:noAutofit/>
          </a:bodyPr>
          <a:lstStyle/>
          <a:p>
            <a:r>
              <a:rPr lang="en-US" sz="1800" dirty="0"/>
              <a:t>Introduction to Human Sciences</a:t>
            </a:r>
          </a:p>
          <a:p>
            <a:r>
              <a:rPr lang="en-US" sz="1800" dirty="0"/>
              <a:t>IIIT Hyderabad</a:t>
            </a:r>
          </a:p>
          <a:p>
            <a:r>
              <a:rPr lang="en-US" sz="1800" dirty="0"/>
              <a:t>April 11, 2023</a:t>
            </a:r>
          </a:p>
          <a:p>
            <a:r>
              <a:rPr lang="en-US" sz="1800" dirty="0" err="1"/>
              <a:t>Nazia</a:t>
            </a:r>
            <a:r>
              <a:rPr lang="en-US" sz="1800" dirty="0"/>
              <a:t> Akhtar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50625-955E-67C9-89F2-6C2CD621D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z="1800" smtClean="0"/>
              <a:pPr/>
              <a:t>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36593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C2CF2-36EB-1510-6209-07172A39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literary scholars study?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E3C5A-E8AA-24C9-7E4E-366E15CD0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Human creative expression</a:t>
            </a:r>
            <a:r>
              <a:rPr lang="en-US" sz="2800" dirty="0"/>
              <a:t>, usually in the form of writing. </a:t>
            </a:r>
          </a:p>
          <a:p>
            <a:r>
              <a:rPr lang="en-US" sz="2800" dirty="0"/>
              <a:t>This is also called </a:t>
            </a:r>
            <a:r>
              <a:rPr lang="en-US" sz="2800" b="1" dirty="0">
                <a:solidFill>
                  <a:srgbClr val="C00000"/>
                </a:solidFill>
              </a:rPr>
              <a:t>Literature</a:t>
            </a:r>
            <a:r>
              <a:rPr lang="en-US" sz="2800" dirty="0"/>
              <a:t>. 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Fiction allows us to imagine other worlds</a:t>
            </a:r>
            <a:r>
              <a:rPr lang="en-US" sz="2800" dirty="0"/>
              <a:t>, puts us into someone else’s shoes, offers insights into experiences we will never directly access. </a:t>
            </a:r>
          </a:p>
          <a:p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B9C7D-B0A1-D6E5-C4BC-F3A8FD09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756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65B2778-6678-45B6-9A79-C0910CFCA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62201-ED50-205C-3C7E-29DA7AA01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FF9300"/>
                </a:solidFill>
              </a:rPr>
              <a:t>What would life be like a thousand years from now on another planet when technology has reached its zenith? </a:t>
            </a:r>
          </a:p>
          <a:p>
            <a:pPr algn="ctr"/>
            <a:endParaRPr lang="en-US" sz="2800" b="1" dirty="0">
              <a:solidFill>
                <a:srgbClr val="FF9300"/>
              </a:solidFill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2C57F61-3F6E-4BE5-B964-003AA9B35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7370" y="0"/>
            <a:ext cx="435463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3D846846-2201-880A-EB6B-0AC47FE11D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971" b="-2"/>
          <a:stretch/>
        </p:blipFill>
        <p:spPr>
          <a:xfrm>
            <a:off x="8332929" y="882398"/>
            <a:ext cx="3292034" cy="509439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23117-DC25-B3C4-FAC7-C7ABB6B8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8535" y="6217920"/>
            <a:ext cx="1463040" cy="25603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086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A67672-C6FE-460A-AF18-7C937AF3D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9465" y="237744"/>
            <a:ext cx="7652977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139E405-F5B0-4F82-81A4-F09D3FA95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3575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C41AD0CC-AB45-D421-D376-1C8601BB8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4" r="7228" b="4"/>
          <a:stretch/>
        </p:blipFill>
        <p:spPr>
          <a:xfrm>
            <a:off x="686327" y="882398"/>
            <a:ext cx="3061002" cy="50943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E4DE0-8B3D-887C-8CF9-6BFCE755E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3549" y="1472184"/>
            <a:ext cx="6464808" cy="36484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/>
              <a:t>How does a Dalit woman depict life? What are the images and metaphors in which she represents/interprets the world, and how do those of us who do not have access to her lived experience interpret these words and phrases? </a:t>
            </a:r>
          </a:p>
          <a:p>
            <a:pPr algn="ctr"/>
            <a:endParaRPr lang="en-US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D1FBE-CA31-C75E-EA60-CC512DC8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8024" y="6217920"/>
            <a:ext cx="1463040" cy="256032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4FAB73BC-B049-4115-A692-8D63A059BFB8}" type="slidenum">
              <a:rPr lang="en-US">
                <a:solidFill>
                  <a:schemeClr val="tx1"/>
                </a:solidFill>
              </a:rPr>
              <a:pPr algn="l">
                <a:spcAft>
                  <a:spcPts val="600"/>
                </a:spcAft>
              </a:pPr>
              <a:t>12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95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8037557B-A47F-47A7-8DBA-525641AF9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7370" y="0"/>
            <a:ext cx="435463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6194973E-A242-430D-8F06-23B4410AC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7744" y="237744"/>
            <a:ext cx="7652977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A988F-6B88-B37D-79B6-71BC5E9DB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How did Victorian British society react to a wandering widowed woman of science who did not believe in “dragons”?  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074" name="Picture 2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FC3856FE-628E-BB05-0531-975A0EFE44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64" b="-2"/>
          <a:stretch/>
        </p:blipFill>
        <p:spPr bwMode="auto">
          <a:xfrm>
            <a:off x="8386170" y="484632"/>
            <a:ext cx="3321198" cy="574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98211-2B45-6E6C-C398-5FBEFE51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8535" y="6301164"/>
            <a:ext cx="1463040" cy="25603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43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erson sitting under a tree&#10;&#10;Description automatically generated with medium confidence">
            <a:extLst>
              <a:ext uri="{FF2B5EF4-FFF2-40B4-BE49-F238E27FC236}">
                <a16:creationId xmlns:a16="http://schemas.microsoft.com/office/drawing/2014/main" id="{7151309D-E0EE-CC71-A7D7-5B7DC5BA31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0" r="-2" b="-2"/>
          <a:stretch/>
        </p:blipFill>
        <p:spPr>
          <a:xfrm>
            <a:off x="190846" y="237744"/>
            <a:ext cx="4040033" cy="63825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E7270DF-375F-4ECC-989A-D033E481A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9465" y="237744"/>
            <a:ext cx="7652977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ABAC7-5542-C951-BBBA-366FF396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8024" y="6217920"/>
            <a:ext cx="1463040" cy="256032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4FAB73BC-B049-4115-A692-8D63A059BFB8}" type="slidenum">
              <a:rPr lang="en-US">
                <a:solidFill>
                  <a:srgbClr val="FFFFFF"/>
                </a:solidFill>
              </a:rPr>
              <a:pPr algn="l"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72C975-E13D-F911-DC6C-6C23ED02C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2103120"/>
            <a:ext cx="6160008" cy="393192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b="1" dirty="0"/>
              <a:t>“pears, plums, black cherries: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/>
              <a:t>for how long, when iron rods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/>
              <a:t>are pointing at the sky?”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/>
              <a:t>- </a:t>
            </a:r>
            <a:r>
              <a:rPr lang="en-US" sz="2800" b="1" dirty="0" err="1"/>
              <a:t>Kynpham</a:t>
            </a:r>
            <a:r>
              <a:rPr lang="en-US" sz="2800" b="1" dirty="0"/>
              <a:t> Sing </a:t>
            </a:r>
            <a:r>
              <a:rPr lang="en-US" sz="2800" b="1" dirty="0" err="1"/>
              <a:t>Nongkynrih</a:t>
            </a:r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17583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936D704-5904-42AD-9DA1-E236DCE15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57945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F21FBBBB-C371-D476-9776-3AD9F4AB5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4" y="809533"/>
            <a:ext cx="5367165" cy="525174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2DC70F-C0E2-795E-0FBC-569A4F093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2103120"/>
            <a:ext cx="4472922" cy="39319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/>
              <a:t>What was the pre-Partition definition of </a:t>
            </a:r>
            <a:r>
              <a:rPr lang="en-US" sz="3200" b="1" dirty="0" err="1"/>
              <a:t>Punjabiyat</a:t>
            </a:r>
            <a:r>
              <a:rPr lang="en-US" sz="3200" b="1" dirty="0"/>
              <a:t> (“Punjabi identity”), and who sang its songs?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4A61E-CCD9-49C2-CAC0-EE9ED3E9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9880" y="6307672"/>
            <a:ext cx="1463040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82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literary scholars study?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Literature </a:t>
            </a:r>
            <a:r>
              <a:rPr lang="en-US" sz="2800" b="1" dirty="0">
                <a:solidFill>
                  <a:srgbClr val="C00000"/>
                </a:solidFill>
              </a:rPr>
              <a:t>voices/expresses (represents) the human condition</a:t>
            </a:r>
            <a:r>
              <a:rPr lang="en-US" sz="2800" dirty="0"/>
              <a:t>. </a:t>
            </a:r>
          </a:p>
          <a:p>
            <a:r>
              <a:rPr lang="en-US" sz="2800" dirty="0"/>
              <a:t>There are </a:t>
            </a:r>
            <a:r>
              <a:rPr lang="en-US" sz="2800" b="1" dirty="0">
                <a:solidFill>
                  <a:srgbClr val="C00000"/>
                </a:solidFill>
              </a:rPr>
              <a:t>other imaginations </a:t>
            </a:r>
            <a:r>
              <a:rPr lang="en-US" sz="2800" dirty="0"/>
              <a:t>of the human experience apart from ours: some around us, some distant from us.</a:t>
            </a:r>
          </a:p>
          <a:p>
            <a:r>
              <a:rPr lang="en-US" sz="2800" dirty="0"/>
              <a:t>Again, </a:t>
            </a:r>
            <a:r>
              <a:rPr lang="en-US" sz="2800" b="1" dirty="0">
                <a:solidFill>
                  <a:srgbClr val="C00000"/>
                </a:solidFill>
              </a:rPr>
              <a:t>continuity</a:t>
            </a:r>
            <a:r>
              <a:rPr lang="en-US" sz="2800" dirty="0"/>
              <a:t> between the object of inquiry and society.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839CE-D6A4-0765-E1DC-1015F8A6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666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literary scholars study?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90" y="2014194"/>
            <a:ext cx="10751820" cy="3931920"/>
          </a:xfrm>
        </p:spPr>
        <p:txBody>
          <a:bodyPr>
            <a:noAutofit/>
          </a:bodyPr>
          <a:lstStyle/>
          <a:p>
            <a:r>
              <a:rPr lang="en-US" sz="2800" dirty="0"/>
              <a:t>As literary scholars, we </a:t>
            </a:r>
            <a:r>
              <a:rPr lang="en-US" sz="2800" b="1" dirty="0">
                <a:solidFill>
                  <a:srgbClr val="C00000"/>
                </a:solidFill>
              </a:rPr>
              <a:t>think critically, interpretively, creatively, imaginatively</a:t>
            </a:r>
          </a:p>
          <a:p>
            <a:pPr lvl="1"/>
            <a:r>
              <a:rPr lang="en-US" sz="2800" dirty="0"/>
              <a:t>What is written? How is it written? What are the different ways in which it can be read? What are its possibilities? </a:t>
            </a:r>
            <a:endParaRPr lang="en-US" sz="2800" b="1" dirty="0">
              <a:solidFill>
                <a:srgbClr val="C00000"/>
              </a:solidFill>
            </a:endParaRPr>
          </a:p>
          <a:p>
            <a:pPr lvl="1"/>
            <a:r>
              <a:rPr lang="en-US" sz="2800" dirty="0"/>
              <a:t>Put questions to fiction and interpret it to examine the human condition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The Human Sciences give us the training, conceptual framework, and language to think about “us” and “others”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839CE-D6A4-0765-E1DC-1015F8A6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785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Culture?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90" y="2014194"/>
            <a:ext cx="11075670" cy="3931920"/>
          </a:xfrm>
        </p:spPr>
        <p:txBody>
          <a:bodyPr>
            <a:noAutofit/>
          </a:bodyPr>
          <a:lstStyle/>
          <a:p>
            <a:r>
              <a:rPr lang="en-US" sz="2800" dirty="0"/>
              <a:t>Different but related meanings of the word “culture.”</a:t>
            </a:r>
          </a:p>
          <a:p>
            <a:pPr lvl="1"/>
            <a:r>
              <a:rPr lang="en-US" sz="2800" b="1" dirty="0">
                <a:solidFill>
                  <a:srgbClr val="C00000"/>
                </a:solidFill>
              </a:rPr>
              <a:t>cultural practice and production</a:t>
            </a:r>
          </a:p>
          <a:p>
            <a:pPr lvl="1"/>
            <a:r>
              <a:rPr lang="en-US" sz="2800" dirty="0"/>
              <a:t>the </a:t>
            </a:r>
            <a:r>
              <a:rPr lang="en-US" sz="2800" b="1" dirty="0">
                <a:solidFill>
                  <a:srgbClr val="C00000"/>
                </a:solidFill>
              </a:rPr>
              <a:t>relationship between human experience, everyday life, social relations, and power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</a:p>
          <a:p>
            <a:r>
              <a:rPr lang="en-US" sz="2800" dirty="0"/>
              <a:t>Culture is </a:t>
            </a:r>
            <a:r>
              <a:rPr lang="en-US" sz="2800" b="1" dirty="0">
                <a:solidFill>
                  <a:srgbClr val="C00000"/>
                </a:solidFill>
              </a:rPr>
              <a:t>constantly</a:t>
            </a:r>
            <a:r>
              <a:rPr lang="en-US" sz="2800" dirty="0"/>
              <a:t> produced and reproduced.</a:t>
            </a:r>
          </a:p>
          <a:p>
            <a:r>
              <a:rPr lang="en-US" sz="2800" dirty="0"/>
              <a:t>All cultural productions and artefacts must be read as emerging from a particular context (social, historical, political) </a:t>
            </a:r>
          </a:p>
          <a:p>
            <a:r>
              <a:rPr lang="en-US" sz="2800" dirty="0"/>
              <a:t>They either challenge or reproduce/endorse existing worldview.  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839CE-D6A4-0765-E1DC-1015F8A6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2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2FF0-3A48-5C00-051F-7296BAB5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this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8D03A-A64E-CF2A-3A2C-135AE404D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Lecture 1: Literature and Culture</a:t>
            </a:r>
          </a:p>
          <a:p>
            <a:r>
              <a:rPr lang="en-US" sz="2800" dirty="0"/>
              <a:t>Lecture 2: Culture and Representation</a:t>
            </a:r>
          </a:p>
          <a:p>
            <a:r>
              <a:rPr lang="en-US" sz="2800" dirty="0"/>
              <a:t>Lecture 3: What is a Classic?</a:t>
            </a:r>
          </a:p>
          <a:p>
            <a:r>
              <a:rPr lang="en-US" sz="2800" dirty="0"/>
              <a:t>Lecture 4: Comparative Indian Literature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A7B85-627B-0032-5AE0-2A06AE00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6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C576-1CD4-AF65-D917-0188AAC58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76" y="2295434"/>
            <a:ext cx="9070848" cy="2587752"/>
          </a:xfrm>
        </p:spPr>
        <p:txBody>
          <a:bodyPr/>
          <a:lstStyle/>
          <a:p>
            <a:r>
              <a:rPr lang="en-US" dirty="0"/>
              <a:t>Literature 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culture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1D194-7D7B-A44F-A99C-012E0F113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0576" y="4997486"/>
            <a:ext cx="9070848" cy="655748"/>
          </a:xfrm>
        </p:spPr>
        <p:txBody>
          <a:bodyPr>
            <a:normAutofit/>
          </a:bodyPr>
          <a:lstStyle/>
          <a:p>
            <a:r>
              <a:rPr lang="en-US" sz="2100" dirty="0"/>
              <a:t>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53639-119C-4E86-66E3-9A59487B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8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76824-42E7-90E6-07CB-4A709A21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this Lecture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F7237-8989-0B93-4D97-7F9439514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" y="2103120"/>
            <a:ext cx="11041380" cy="3931920"/>
          </a:xfrm>
        </p:spPr>
        <p:txBody>
          <a:bodyPr>
            <a:normAutofit/>
          </a:bodyPr>
          <a:lstStyle/>
          <a:p>
            <a:r>
              <a:rPr lang="en-US" sz="2800" dirty="0"/>
              <a:t>Reflection, review: the what and why of the Human Sciences  </a:t>
            </a:r>
          </a:p>
          <a:p>
            <a:r>
              <a:rPr lang="en-US" sz="2800" dirty="0"/>
              <a:t>What is culture, and why do we need it? </a:t>
            </a:r>
          </a:p>
          <a:p>
            <a:r>
              <a:rPr lang="en-US" sz="2800" dirty="0"/>
              <a:t>What is literature, and why do we need 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BDFF9-9689-F444-CEF2-F58C44F6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85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CE98C-6079-AFC3-1732-935E0C9D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What and Why of Human Sciences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7950-E973-0A04-1FA7-413A49B17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Different scholars across different disciplines study </a:t>
            </a:r>
            <a:r>
              <a:rPr lang="en-US" sz="2800" b="1" dirty="0">
                <a:solidFill>
                  <a:srgbClr val="C00000"/>
                </a:solidFill>
              </a:rPr>
              <a:t>the human condition</a:t>
            </a:r>
            <a:r>
              <a:rPr lang="en-US" sz="2800" dirty="0"/>
              <a:t>. </a:t>
            </a:r>
          </a:p>
          <a:p>
            <a:r>
              <a:rPr lang="en-US" sz="2800" dirty="0"/>
              <a:t>What is the human condition?</a:t>
            </a:r>
          </a:p>
          <a:p>
            <a:pPr lvl="1"/>
            <a:r>
              <a:rPr lang="en-US" sz="2800" dirty="0"/>
              <a:t>What does it mean to be human? </a:t>
            </a:r>
          </a:p>
          <a:p>
            <a:endParaRPr lang="en-US" sz="2800" dirty="0"/>
          </a:p>
          <a:p>
            <a:r>
              <a:rPr lang="en-US" sz="2800" dirty="0"/>
              <a:t>The </a:t>
            </a:r>
            <a:r>
              <a:rPr lang="en-US" sz="2800" b="1" dirty="0">
                <a:solidFill>
                  <a:srgbClr val="C00000"/>
                </a:solidFill>
              </a:rPr>
              <a:t>object of inquiry is not something that is fully formed and complete</a:t>
            </a:r>
            <a:r>
              <a:rPr lang="en-US" sz="2800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31467-CA9D-77A9-8B64-77514BC9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20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CE98C-6079-AFC3-1732-935E0C9D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What and Why of Human Sciences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7950-E973-0A04-1FA7-413A49B17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Important: not only the affective or individual aspect of human experience. </a:t>
            </a:r>
            <a:br>
              <a:rPr lang="en-US" sz="2800" dirty="0">
                <a:latin typeface="Century Gothic" panose="020B0502020202020204" pitchFamily="34" charset="0"/>
              </a:rPr>
            </a:br>
            <a:endParaRPr lang="en-US" sz="2800" dirty="0">
              <a:latin typeface="Century Gothic" panose="020B0502020202020204" pitchFamily="34" charset="0"/>
            </a:endParaRPr>
          </a:p>
          <a:p>
            <a:pPr lvl="1"/>
            <a:r>
              <a:rPr lang="en-IN" sz="2800" b="0" dirty="0">
                <a:solidFill>
                  <a:srgbClr val="202124"/>
                </a:solidFill>
                <a:effectLst/>
                <a:latin typeface="Century Gothic" panose="020B0502020202020204" pitchFamily="34" charset="0"/>
              </a:rPr>
              <a:t>Human beings </a:t>
            </a:r>
            <a:r>
              <a:rPr lang="en-IN" sz="2800" b="1" dirty="0">
                <a:solidFill>
                  <a:srgbClr val="C00000"/>
                </a:solidFill>
                <a:effectLst/>
                <a:latin typeface="Century Gothic" panose="020B0502020202020204" pitchFamily="34" charset="0"/>
              </a:rPr>
              <a:t>exist in history</a:t>
            </a:r>
            <a:r>
              <a:rPr lang="en-IN" sz="2800" b="0" dirty="0">
                <a:solidFill>
                  <a:srgbClr val="202124"/>
                </a:solidFill>
                <a:effectLst/>
                <a:latin typeface="Century Gothic" panose="020B0502020202020204" pitchFamily="34" charset="0"/>
              </a:rPr>
              <a:t>, not outside it. We are historical subjects.</a:t>
            </a:r>
          </a:p>
          <a:p>
            <a:pPr lvl="1"/>
            <a:r>
              <a:rPr lang="en-IN" sz="2800" dirty="0">
                <a:solidFill>
                  <a:srgbClr val="202124"/>
                </a:solidFill>
                <a:latin typeface="Century Gothic" panose="020B0502020202020204" pitchFamily="34" charset="0"/>
              </a:rPr>
              <a:t>Human beings are also </a:t>
            </a:r>
            <a:r>
              <a:rPr lang="en-IN" sz="28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economic entities</a:t>
            </a:r>
            <a:r>
              <a:rPr lang="en-IN" sz="2800" dirty="0">
                <a:solidFill>
                  <a:srgbClr val="202124"/>
                </a:solidFill>
                <a:latin typeface="Century Gothic" panose="020B0502020202020204" pitchFamily="34" charset="0"/>
              </a:rPr>
              <a:t>, moving goods and commodities</a:t>
            </a:r>
          </a:p>
          <a:p>
            <a:pPr lvl="1"/>
            <a:r>
              <a:rPr lang="en-IN" sz="2800" dirty="0">
                <a:solidFill>
                  <a:srgbClr val="202124"/>
                </a:solidFill>
                <a:latin typeface="Century Gothic" panose="020B0502020202020204" pitchFamily="34" charset="0"/>
              </a:rPr>
              <a:t>Humans are also </a:t>
            </a:r>
            <a:r>
              <a:rPr lang="en-IN" sz="28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social bodies</a:t>
            </a:r>
            <a:r>
              <a:rPr lang="en-IN" sz="2800" dirty="0">
                <a:solidFill>
                  <a:srgbClr val="202124"/>
                </a:solidFill>
                <a:latin typeface="Century Gothic" panose="020B0502020202020204" pitchFamily="34" charset="0"/>
              </a:rPr>
              <a:t>, operating in human relationships, cultures, and institutions.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31467-CA9D-77A9-8B64-77514BC9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769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CE98C-6079-AFC3-1732-935E0C9D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What and Why of Human Sciences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7950-E973-0A04-1FA7-413A49B17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IN" sz="2800" b="0" dirty="0">
                <a:solidFill>
                  <a:srgbClr val="202124"/>
                </a:solidFill>
                <a:effectLst/>
                <a:latin typeface="Century Gothic" panose="020B0502020202020204" pitchFamily="34" charset="0"/>
              </a:rPr>
              <a:t>Human behaviour and </a:t>
            </a:r>
            <a:r>
              <a:rPr lang="en-IN" sz="2800" b="1" dirty="0">
                <a:solidFill>
                  <a:srgbClr val="C00000"/>
                </a:solidFill>
                <a:effectLst/>
                <a:latin typeface="Century Gothic" panose="020B0502020202020204" pitchFamily="34" charset="0"/>
              </a:rPr>
              <a:t>existence is also political</a:t>
            </a:r>
            <a:r>
              <a:rPr lang="en-IN" sz="2800" b="0" dirty="0">
                <a:solidFill>
                  <a:srgbClr val="202124"/>
                </a:solidFill>
                <a:effectLst/>
                <a:latin typeface="Century Gothic" panose="020B0502020202020204" pitchFamily="34" charset="0"/>
              </a:rPr>
              <a:t>, both individually and collectively. </a:t>
            </a:r>
            <a:endParaRPr lang="en-US" sz="2800" b="0" dirty="0">
              <a:solidFill>
                <a:srgbClr val="202124"/>
              </a:solidFill>
              <a:effectLst/>
              <a:latin typeface="Century Gothic" panose="020B0502020202020204" pitchFamily="34" charset="0"/>
            </a:endParaRPr>
          </a:p>
          <a:p>
            <a:pPr lvl="1"/>
            <a:r>
              <a:rPr lang="en-US" sz="2800" dirty="0">
                <a:latin typeface="Century Gothic" panose="020B0502020202020204" pitchFamily="34" charset="0"/>
              </a:rPr>
              <a:t>There is a </a:t>
            </a:r>
            <a:r>
              <a:rPr lang="en-US" sz="28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conceptual understanding </a:t>
            </a:r>
            <a:r>
              <a:rPr lang="en-US" sz="2800" dirty="0">
                <a:latin typeface="Century Gothic" panose="020B0502020202020204" pitchFamily="34" charset="0"/>
              </a:rPr>
              <a:t>of what is a human being. So we exist as an idea or a concept. </a:t>
            </a:r>
          </a:p>
          <a:p>
            <a:pPr marL="0" indent="0">
              <a:buNone/>
            </a:pPr>
            <a:br>
              <a:rPr lang="en-US" sz="2800" dirty="0">
                <a:latin typeface="Century Gothic" panose="020B0502020202020204" pitchFamily="34" charset="0"/>
              </a:rPr>
            </a:br>
            <a:r>
              <a:rPr lang="en-IN" sz="2800" b="1" dirty="0">
                <a:solidFill>
                  <a:srgbClr val="C00000"/>
                </a:solidFill>
                <a:effectLst/>
                <a:latin typeface="Century Gothic" panose="020B0502020202020204" pitchFamily="34" charset="0"/>
              </a:rPr>
              <a:t>Humans also have creative urges and motivations and express these in different media </a:t>
            </a:r>
            <a:r>
              <a:rPr lang="en-IN" sz="2800" b="1" dirty="0">
                <a:solidFill>
                  <a:srgbClr val="C00000"/>
                </a:solidFill>
                <a:effectLst/>
                <a:latin typeface="Century Gothic" panose="020B0502020202020204" pitchFamily="34" charset="0"/>
                <a:sym typeface="Wingdings" pitchFamily="2" charset="2"/>
              </a:rPr>
              <a:t> Literature and the Study of Culture</a:t>
            </a:r>
            <a:endParaRPr lang="en-IN" sz="2800" b="1" dirty="0">
              <a:solidFill>
                <a:srgbClr val="C00000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31467-CA9D-77A9-8B64-77514BC9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8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9A95C-C99B-05FA-5E6E-6C3B6ECE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What and Why of Human Sciences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C5732-93E4-8EE1-5B6A-21055CC30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The Human Sciences study </a:t>
            </a:r>
            <a:r>
              <a:rPr lang="en-US" sz="28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the entirety of human experience.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There is also </a:t>
            </a:r>
            <a:r>
              <a:rPr lang="en-US" sz="28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no separation </a:t>
            </a:r>
            <a:r>
              <a:rPr lang="en-US" sz="2800" dirty="0">
                <a:latin typeface="Century Gothic" panose="020B0502020202020204" pitchFamily="34" charset="0"/>
              </a:rPr>
              <a:t>between the object of inquiry and the Human Sciences. </a:t>
            </a:r>
          </a:p>
          <a:p>
            <a:endParaRPr lang="en-US" sz="2800" dirty="0">
              <a:latin typeface="Century Gothic" panose="020B0502020202020204" pitchFamily="34" charset="0"/>
            </a:endParaRPr>
          </a:p>
          <a:p>
            <a:endParaRPr lang="en-US" sz="2800" dirty="0">
              <a:latin typeface="Century Gothic" panose="020B0502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00D85-45B3-5780-DADC-3DFB39B5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15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AA8B6-18F7-8DF0-C79E-D6620A81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34C76F-6BE4-B76C-E6FC-DBB66ED7C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72" y="-93028"/>
            <a:ext cx="12192000" cy="427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F2010E9-96D9-54CF-7141-468DC8DE3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959" y="0"/>
            <a:ext cx="4355041" cy="562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32ED74F-F75D-5A00-93DF-5235B978D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4"/>
            <a:ext cx="5199700" cy="38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 illustrated edition of The Tale of Genji, produced between 1640-1680.">
            <a:extLst>
              <a:ext uri="{FF2B5EF4-FFF2-40B4-BE49-F238E27FC236}">
                <a16:creationId xmlns:a16="http://schemas.microsoft.com/office/drawing/2014/main" id="{34D0DB1E-A15F-EC87-A24F-2ED455457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27588"/>
            <a:ext cx="5049363" cy="302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3B434F-C2B0-8693-78D0-5216773ABCA9}"/>
              </a:ext>
            </a:extLst>
          </p:cNvPr>
          <p:cNvSpPr txBox="1"/>
          <p:nvPr/>
        </p:nvSpPr>
        <p:spPr>
          <a:xfrm>
            <a:off x="5356595" y="5798501"/>
            <a:ext cx="6462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does Literature Study?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6E7A9B-B551-985D-4D9C-B97FA8D8BD61}"/>
              </a:ext>
            </a:extLst>
          </p:cNvPr>
          <p:cNvSpPr txBox="1"/>
          <p:nvPr/>
        </p:nvSpPr>
        <p:spPr>
          <a:xfrm>
            <a:off x="5210732" y="4253229"/>
            <a:ext cx="25488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Clockwise:</a:t>
            </a:r>
            <a:r>
              <a:rPr lang="en-US" sz="10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Draft of Lewis Carroll’s </a:t>
            </a:r>
            <a:r>
              <a:rPr lang="en-US" sz="1000" i="1" dirty="0"/>
              <a:t>Alice’s Adventures Under Ground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16th cent. Mughal manuscript of the </a:t>
            </a:r>
            <a:r>
              <a:rPr lang="en-US" sz="1000" i="1" dirty="0"/>
              <a:t>Tales of the Parrot (</a:t>
            </a:r>
            <a:r>
              <a:rPr lang="en-US" sz="1000" i="1" dirty="0" err="1"/>
              <a:t>Tutinama</a:t>
            </a:r>
            <a:r>
              <a:rPr lang="en-US" sz="1000" i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Draft of </a:t>
            </a:r>
            <a:r>
              <a:rPr lang="en-US" sz="1000" dirty="0" err="1"/>
              <a:t>Viriginia</a:t>
            </a:r>
            <a:r>
              <a:rPr lang="en-US" sz="1000" dirty="0"/>
              <a:t> Woolf’s </a:t>
            </a:r>
            <a:r>
              <a:rPr lang="en-US" sz="1000" i="1" dirty="0"/>
              <a:t>Mrs. Dalloway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Lost chapter of Murasaki Shikibu’s </a:t>
            </a:r>
            <a:r>
              <a:rPr lang="en-US" sz="1000" i="1" dirty="0"/>
              <a:t>The Tale of </a:t>
            </a:r>
            <a:r>
              <a:rPr lang="en-US" sz="1000" i="1" dirty="0" err="1"/>
              <a:t>Genji</a:t>
            </a:r>
            <a:r>
              <a:rPr lang="en-US" sz="1000" i="1" dirty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839167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4279</TotalTime>
  <Words>730</Words>
  <Application>Microsoft Macintosh PowerPoint</Application>
  <PresentationFormat>Widescreen</PresentationFormat>
  <Paragraphs>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Garamond</vt:lpstr>
      <vt:lpstr>Savon</vt:lpstr>
      <vt:lpstr> Literature  </vt:lpstr>
      <vt:lpstr>Agenda for this Module</vt:lpstr>
      <vt:lpstr>Literature  and  culture</vt:lpstr>
      <vt:lpstr>Agenda for this Lecture </vt:lpstr>
      <vt:lpstr>The What and Why of Human Sciences</vt:lpstr>
      <vt:lpstr>The What and Why of Human Sciences</vt:lpstr>
      <vt:lpstr>The What and Why of Human Sciences</vt:lpstr>
      <vt:lpstr>The What and Why of Human Sciences</vt:lpstr>
      <vt:lpstr>PowerPoint Presentation</vt:lpstr>
      <vt:lpstr>What do literary scholars study?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do literary scholars study?</vt:lpstr>
      <vt:lpstr>What do literary scholars study?</vt:lpstr>
      <vt:lpstr>What is Culture?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 and  culture</dc:title>
  <dc:creator>Nazia Akhtar</dc:creator>
  <cp:lastModifiedBy>Nazia Akhtar</cp:lastModifiedBy>
  <cp:revision>23</cp:revision>
  <dcterms:created xsi:type="dcterms:W3CDTF">2023-04-08T08:42:08Z</dcterms:created>
  <dcterms:modified xsi:type="dcterms:W3CDTF">2023-04-25T13:07:44Z</dcterms:modified>
</cp:coreProperties>
</file>