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23"/>
  </p:notesMasterIdLst>
  <p:sldIdLst>
    <p:sldId id="256" r:id="rId2"/>
    <p:sldId id="296" r:id="rId3"/>
    <p:sldId id="297" r:id="rId4"/>
    <p:sldId id="298" r:id="rId5"/>
    <p:sldId id="262" r:id="rId6"/>
    <p:sldId id="275" r:id="rId7"/>
    <p:sldId id="276" r:id="rId8"/>
    <p:sldId id="277" r:id="rId9"/>
    <p:sldId id="284" r:id="rId10"/>
    <p:sldId id="292" r:id="rId11"/>
    <p:sldId id="299" r:id="rId12"/>
    <p:sldId id="279" r:id="rId13"/>
    <p:sldId id="281" r:id="rId14"/>
    <p:sldId id="280" r:id="rId15"/>
    <p:sldId id="293" r:id="rId16"/>
    <p:sldId id="287" r:id="rId17"/>
    <p:sldId id="294" r:id="rId18"/>
    <p:sldId id="295" r:id="rId19"/>
    <p:sldId id="270" r:id="rId20"/>
    <p:sldId id="271" r:id="rId21"/>
    <p:sldId id="30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629"/>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A52A8-8E41-EE44-B296-EF6BD7ECCC5E}" type="datetimeFigureOut">
              <a:rPr lang="en-US" smtClean="0"/>
              <a:t>4/25/23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102657-D944-0F48-A938-F943E58F748E}" type="slidenum">
              <a:rPr lang="en-US" smtClean="0"/>
              <a:t>‹#›</a:t>
            </a:fld>
            <a:endParaRPr lang="en-US"/>
          </a:p>
        </p:txBody>
      </p:sp>
    </p:spTree>
    <p:extLst>
      <p:ext uri="{BB962C8B-B14F-4D97-AF65-F5344CB8AC3E}">
        <p14:creationId xmlns:p14="http://schemas.microsoft.com/office/powerpoint/2010/main" val="3200470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102657-D944-0F48-A938-F943E58F748E}" type="slidenum">
              <a:rPr lang="en-US" smtClean="0"/>
              <a:t>10</a:t>
            </a:fld>
            <a:endParaRPr lang="en-US"/>
          </a:p>
        </p:txBody>
      </p:sp>
    </p:spTree>
    <p:extLst>
      <p:ext uri="{BB962C8B-B14F-4D97-AF65-F5344CB8AC3E}">
        <p14:creationId xmlns:p14="http://schemas.microsoft.com/office/powerpoint/2010/main" val="1616688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E102657-D944-0F48-A938-F943E58F748E}" type="slidenum">
              <a:rPr lang="en-US" smtClean="0"/>
              <a:t>11</a:t>
            </a:fld>
            <a:endParaRPr lang="en-US"/>
          </a:p>
        </p:txBody>
      </p:sp>
    </p:spTree>
    <p:extLst>
      <p:ext uri="{BB962C8B-B14F-4D97-AF65-F5344CB8AC3E}">
        <p14:creationId xmlns:p14="http://schemas.microsoft.com/office/powerpoint/2010/main" val="2490200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102657-D944-0F48-A938-F943E58F748E}" type="slidenum">
              <a:rPr lang="en-US" smtClean="0"/>
              <a:t>13</a:t>
            </a:fld>
            <a:endParaRPr lang="en-US"/>
          </a:p>
        </p:txBody>
      </p:sp>
    </p:spTree>
    <p:extLst>
      <p:ext uri="{BB962C8B-B14F-4D97-AF65-F5344CB8AC3E}">
        <p14:creationId xmlns:p14="http://schemas.microsoft.com/office/powerpoint/2010/main" val="10917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102657-D944-0F48-A938-F943E58F748E}" type="slidenum">
              <a:rPr lang="en-US" smtClean="0"/>
              <a:t>14</a:t>
            </a:fld>
            <a:endParaRPr lang="en-US"/>
          </a:p>
        </p:txBody>
      </p:sp>
    </p:spTree>
    <p:extLst>
      <p:ext uri="{BB962C8B-B14F-4D97-AF65-F5344CB8AC3E}">
        <p14:creationId xmlns:p14="http://schemas.microsoft.com/office/powerpoint/2010/main" val="1140109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102657-D944-0F48-A938-F943E58F748E}" type="slidenum">
              <a:rPr lang="en-US" smtClean="0"/>
              <a:t>16</a:t>
            </a:fld>
            <a:endParaRPr lang="en-US"/>
          </a:p>
        </p:txBody>
      </p:sp>
    </p:spTree>
    <p:extLst>
      <p:ext uri="{BB962C8B-B14F-4D97-AF65-F5344CB8AC3E}">
        <p14:creationId xmlns:p14="http://schemas.microsoft.com/office/powerpoint/2010/main" val="3229352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4E31E0C-9986-AA43-A954-47779FD1BDDD}" type="datetime1">
              <a:rPr lang="en-IN" smtClean="0"/>
              <a:t>25/04/23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8A90FDC-BA7F-9849-8A6C-7D6ADAE2E339}" type="datetime1">
              <a:rPr lang="en-IN" smtClean="0"/>
              <a:t>25/04/23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3AC9F3-21C3-2C4A-A90F-8739B2180C86}" type="datetime1">
              <a:rPr lang="en-IN" smtClean="0"/>
              <a:t>25/04/23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32196AA-3465-2149-A8B3-B4109D0C1025}" type="datetime1">
              <a:rPr lang="en-IN" smtClean="0"/>
              <a:t>25/04/23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9E78C283-6392-E149-88F4-F890017D67FA}" type="datetime1">
              <a:rPr lang="en-IN" smtClean="0"/>
              <a:t>25/04/23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F325124-F05C-5E42-AE2F-B6517FD725D6}" type="datetime1">
              <a:rPr lang="en-IN" smtClean="0"/>
              <a:t>25/04/23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FF7DD0C-0480-3C4A-96BF-880D0FE255F5}" type="datetime1">
              <a:rPr lang="en-IN" smtClean="0"/>
              <a:t>25/04/23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2542F56-5928-FB41-8DBE-1FCED3066744}" type="datetime1">
              <a:rPr lang="en-IN" smtClean="0"/>
              <a:t>25/04/23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99ADB-56BD-794C-95AA-630CD210A05B}" type="datetime1">
              <a:rPr lang="en-IN" smtClean="0"/>
              <a:t>25/04/23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GB"/>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3FD08E77-992D-7D4A-B5A7-7C5B085A71E0}" type="datetime1">
              <a:rPr lang="en-IN" smtClean="0"/>
              <a:t>25/04/23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5D51DAC-6C97-A146-81F7-4F4C1E13871F}" type="datetime1">
              <a:rPr lang="en-IN" smtClean="0"/>
              <a:t>25/04/23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59E5C32-0E9B-D847-8C07-1E506B3FCD80}" type="datetime1">
              <a:rPr lang="en-IN" smtClean="0"/>
              <a:t>25/04/23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B9ED-7132-4028-D9D1-4DE59E67F603}"/>
              </a:ext>
            </a:extLst>
          </p:cNvPr>
          <p:cNvSpPr>
            <a:spLocks noGrp="1"/>
          </p:cNvSpPr>
          <p:nvPr>
            <p:ph type="ctrTitle"/>
          </p:nvPr>
        </p:nvSpPr>
        <p:spPr>
          <a:xfrm>
            <a:off x="1563970" y="2269393"/>
            <a:ext cx="9068586" cy="2590800"/>
          </a:xfrm>
        </p:spPr>
        <p:txBody>
          <a:bodyPr/>
          <a:lstStyle/>
          <a:p>
            <a:br>
              <a:rPr lang="en-US" dirty="0"/>
            </a:br>
            <a:r>
              <a:rPr lang="en-US" dirty="0"/>
              <a:t>Culture </a:t>
            </a:r>
            <a:br>
              <a:rPr lang="en-US" dirty="0"/>
            </a:br>
            <a:r>
              <a:rPr lang="en-US" dirty="0"/>
              <a:t>and </a:t>
            </a:r>
            <a:br>
              <a:rPr lang="en-US" dirty="0"/>
            </a:br>
            <a:r>
              <a:rPr lang="en-US" dirty="0"/>
              <a:t>representation </a:t>
            </a:r>
            <a:br>
              <a:rPr lang="en-US" dirty="0"/>
            </a:br>
            <a:endParaRPr lang="en-US" dirty="0"/>
          </a:p>
        </p:txBody>
      </p:sp>
      <p:sp>
        <p:nvSpPr>
          <p:cNvPr id="3" name="Subtitle 2">
            <a:extLst>
              <a:ext uri="{FF2B5EF4-FFF2-40B4-BE49-F238E27FC236}">
                <a16:creationId xmlns:a16="http://schemas.microsoft.com/office/drawing/2014/main" id="{90BC62BC-937E-3BDC-5A75-CECA570D792C}"/>
              </a:ext>
            </a:extLst>
          </p:cNvPr>
          <p:cNvSpPr>
            <a:spLocks noGrp="1"/>
          </p:cNvSpPr>
          <p:nvPr>
            <p:ph type="subTitle" idx="1"/>
          </p:nvPr>
        </p:nvSpPr>
        <p:spPr>
          <a:xfrm>
            <a:off x="1561708" y="5026447"/>
            <a:ext cx="9070848" cy="457201"/>
          </a:xfrm>
        </p:spPr>
        <p:txBody>
          <a:bodyPr>
            <a:normAutofit/>
          </a:bodyPr>
          <a:lstStyle/>
          <a:p>
            <a:r>
              <a:rPr lang="en-US" sz="2100" dirty="0"/>
              <a:t>Lecture 2</a:t>
            </a:r>
          </a:p>
        </p:txBody>
      </p:sp>
      <p:sp>
        <p:nvSpPr>
          <p:cNvPr id="4" name="Slide Number Placeholder 3">
            <a:extLst>
              <a:ext uri="{FF2B5EF4-FFF2-40B4-BE49-F238E27FC236}">
                <a16:creationId xmlns:a16="http://schemas.microsoft.com/office/drawing/2014/main" id="{A7F192BB-022B-1B3B-A4D9-F47CB00ACB13}"/>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2643258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AD7F-40A3-DBD1-917F-5E66B6D60D8B}"/>
              </a:ext>
            </a:extLst>
          </p:cNvPr>
          <p:cNvSpPr>
            <a:spLocks noGrp="1"/>
          </p:cNvSpPr>
          <p:nvPr>
            <p:ph type="title"/>
          </p:nvPr>
        </p:nvSpPr>
        <p:spPr>
          <a:xfrm>
            <a:off x="1066800" y="701892"/>
            <a:ext cx="10058400" cy="1371600"/>
          </a:xfrm>
        </p:spPr>
        <p:txBody>
          <a:bodyPr/>
          <a:lstStyle/>
          <a:p>
            <a:r>
              <a:rPr lang="en-US" dirty="0"/>
              <a:t>Review</a:t>
            </a:r>
          </a:p>
        </p:txBody>
      </p:sp>
      <p:sp>
        <p:nvSpPr>
          <p:cNvPr id="3" name="Content Placeholder 2">
            <a:extLst>
              <a:ext uri="{FF2B5EF4-FFF2-40B4-BE49-F238E27FC236}">
                <a16:creationId xmlns:a16="http://schemas.microsoft.com/office/drawing/2014/main" id="{69CB9CDD-F4BF-EBF1-F68C-A28048E0A87F}"/>
              </a:ext>
            </a:extLst>
          </p:cNvPr>
          <p:cNvSpPr>
            <a:spLocks noGrp="1"/>
          </p:cNvSpPr>
          <p:nvPr>
            <p:ph idx="1"/>
          </p:nvPr>
        </p:nvSpPr>
        <p:spPr>
          <a:xfrm>
            <a:off x="661582" y="1961575"/>
            <a:ext cx="11271338" cy="3931920"/>
          </a:xfrm>
        </p:spPr>
        <p:txBody>
          <a:bodyPr>
            <a:noAutofit/>
          </a:bodyPr>
          <a:lstStyle/>
          <a:p>
            <a:r>
              <a:rPr lang="en-US" sz="2800" dirty="0"/>
              <a:t>So while aesthetics are an important aspect of the study of cultural artefacts, alone they fall short.  </a:t>
            </a:r>
          </a:p>
          <a:p>
            <a:pPr marL="0" indent="0">
              <a:buNone/>
            </a:pPr>
            <a:endParaRPr lang="en-US" sz="2800" dirty="0"/>
          </a:p>
          <a:p>
            <a:endParaRPr lang="en-US" sz="2800" dirty="0"/>
          </a:p>
        </p:txBody>
      </p:sp>
      <p:sp>
        <p:nvSpPr>
          <p:cNvPr id="4" name="Slide Number Placeholder 3">
            <a:extLst>
              <a:ext uri="{FF2B5EF4-FFF2-40B4-BE49-F238E27FC236}">
                <a16:creationId xmlns:a16="http://schemas.microsoft.com/office/drawing/2014/main" id="{433BD356-DE55-2575-36C3-3DAA4EC0E592}"/>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399288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A group of people in the water&#10;&#10;Description automatically generated with low confidence">
            <a:extLst>
              <a:ext uri="{FF2B5EF4-FFF2-40B4-BE49-F238E27FC236}">
                <a16:creationId xmlns:a16="http://schemas.microsoft.com/office/drawing/2014/main" id="{8435EEA6-22BE-8C6F-E725-3869A8A584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053" b="607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C44C690-0850-0D7D-6C0D-D05CC5A1812E}"/>
              </a:ext>
            </a:extLst>
          </p:cNvPr>
          <p:cNvSpPr txBox="1"/>
          <p:nvPr/>
        </p:nvSpPr>
        <p:spPr>
          <a:xfrm>
            <a:off x="259080" y="5499089"/>
            <a:ext cx="2600392" cy="1200329"/>
          </a:xfrm>
          <a:prstGeom prst="rect">
            <a:avLst/>
          </a:prstGeom>
          <a:noFill/>
        </p:spPr>
        <p:txBody>
          <a:bodyPr wrap="none" rtlCol="0">
            <a:spAutoFit/>
          </a:bodyPr>
          <a:lstStyle/>
          <a:p>
            <a:r>
              <a:rPr lang="en-US" b="1" dirty="0">
                <a:solidFill>
                  <a:schemeClr val="bg1"/>
                </a:solidFill>
              </a:rPr>
              <a:t>Untitled (1969)</a:t>
            </a:r>
          </a:p>
          <a:p>
            <a:r>
              <a:rPr lang="en-US" b="1" dirty="0">
                <a:solidFill>
                  <a:schemeClr val="bg1"/>
                </a:solidFill>
              </a:rPr>
              <a:t>Vasudev S. Gaitonde </a:t>
            </a:r>
          </a:p>
          <a:p>
            <a:r>
              <a:rPr lang="en-US" b="1" dirty="0">
                <a:solidFill>
                  <a:schemeClr val="bg1"/>
                </a:solidFill>
              </a:rPr>
              <a:t>Sold for USD 110,000</a:t>
            </a:r>
          </a:p>
          <a:p>
            <a:r>
              <a:rPr lang="en-US" b="1" dirty="0">
                <a:solidFill>
                  <a:schemeClr val="bg1"/>
                </a:solidFill>
              </a:rPr>
              <a:t>2005</a:t>
            </a:r>
          </a:p>
        </p:txBody>
      </p:sp>
      <p:sp>
        <p:nvSpPr>
          <p:cNvPr id="3" name="Slide Number Placeholder 2">
            <a:extLst>
              <a:ext uri="{FF2B5EF4-FFF2-40B4-BE49-F238E27FC236}">
                <a16:creationId xmlns:a16="http://schemas.microsoft.com/office/drawing/2014/main" id="{AE4E2308-2E7D-57D9-E08E-652C63F56EAB}"/>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381720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Christie’s international director of Asian Art Hugo Weihe (left) acts as auctioneer for the painting of Indian artist V.S. Gaitonde during Christie’s first auction in Mumbai on Thursday. Photo: Rafiq Maqbool/AP">
            <a:extLst>
              <a:ext uri="{FF2B5EF4-FFF2-40B4-BE49-F238E27FC236}">
                <a16:creationId xmlns:a16="http://schemas.microsoft.com/office/drawing/2014/main" id="{C2A1F7FE-9A92-0559-EDF7-BA066FF6D7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533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FDC935F-1BF1-1D96-828A-A12FCEFFF541}"/>
              </a:ext>
            </a:extLst>
          </p:cNvPr>
          <p:cNvSpPr txBox="1"/>
          <p:nvPr/>
        </p:nvSpPr>
        <p:spPr>
          <a:xfrm>
            <a:off x="4398139" y="553873"/>
            <a:ext cx="2464136" cy="1477328"/>
          </a:xfrm>
          <a:prstGeom prst="rect">
            <a:avLst/>
          </a:prstGeom>
          <a:noFill/>
        </p:spPr>
        <p:txBody>
          <a:bodyPr wrap="none" rtlCol="0">
            <a:spAutoFit/>
          </a:bodyPr>
          <a:lstStyle/>
          <a:p>
            <a:pPr algn="ctr"/>
            <a:r>
              <a:rPr lang="en-US" b="1" dirty="0">
                <a:solidFill>
                  <a:schemeClr val="bg1"/>
                </a:solidFill>
              </a:rPr>
              <a:t>Untitled (1979)</a:t>
            </a:r>
          </a:p>
          <a:p>
            <a:pPr algn="ctr"/>
            <a:r>
              <a:rPr lang="en-US" b="1" dirty="0">
                <a:solidFill>
                  <a:schemeClr val="bg1"/>
                </a:solidFill>
              </a:rPr>
              <a:t>VS. Gaitonde</a:t>
            </a:r>
          </a:p>
          <a:p>
            <a:pPr algn="ctr"/>
            <a:r>
              <a:rPr lang="en-US" b="1" dirty="0">
                <a:solidFill>
                  <a:schemeClr val="bg1"/>
                </a:solidFill>
              </a:rPr>
              <a:t>Sold for USD 3 million</a:t>
            </a:r>
          </a:p>
          <a:p>
            <a:pPr algn="ctr"/>
            <a:r>
              <a:rPr lang="en-US" b="1" dirty="0">
                <a:solidFill>
                  <a:schemeClr val="bg1"/>
                </a:solidFill>
              </a:rPr>
              <a:t>2013</a:t>
            </a:r>
          </a:p>
          <a:p>
            <a:endParaRPr lang="en-US" dirty="0">
              <a:solidFill>
                <a:schemeClr val="bg1"/>
              </a:solidFill>
            </a:endParaRPr>
          </a:p>
        </p:txBody>
      </p:sp>
      <p:sp>
        <p:nvSpPr>
          <p:cNvPr id="3" name="Slide Number Placeholder 2">
            <a:extLst>
              <a:ext uri="{FF2B5EF4-FFF2-40B4-BE49-F238E27FC236}">
                <a16:creationId xmlns:a16="http://schemas.microsoft.com/office/drawing/2014/main" id="{2E1C5F5F-96CA-8011-9AF8-2E1EF731F995}"/>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217031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447DB1C-C0E1-5AC7-3B59-7E888398F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519265"/>
            <a:ext cx="10905066" cy="5343482"/>
          </a:xfrm>
          <a:prstGeom prst="rect">
            <a:avLst/>
          </a:prstGeom>
        </p:spPr>
      </p:pic>
      <p:sp>
        <p:nvSpPr>
          <p:cNvPr id="5" name="TextBox 4">
            <a:extLst>
              <a:ext uri="{FF2B5EF4-FFF2-40B4-BE49-F238E27FC236}">
                <a16:creationId xmlns:a16="http://schemas.microsoft.com/office/drawing/2014/main" id="{0A09EA8A-084D-E2CC-776C-77A508F6A277}"/>
              </a:ext>
            </a:extLst>
          </p:cNvPr>
          <p:cNvSpPr txBox="1"/>
          <p:nvPr/>
        </p:nvSpPr>
        <p:spPr>
          <a:xfrm>
            <a:off x="1089764" y="5969403"/>
            <a:ext cx="10217862" cy="369332"/>
          </a:xfrm>
          <a:prstGeom prst="rect">
            <a:avLst/>
          </a:prstGeom>
          <a:noFill/>
        </p:spPr>
        <p:txBody>
          <a:bodyPr wrap="none" rtlCol="0">
            <a:spAutoFit/>
          </a:bodyPr>
          <a:lstStyle/>
          <a:p>
            <a:r>
              <a:rPr lang="en-US" i="1" dirty="0"/>
              <a:t>Birth </a:t>
            </a:r>
            <a:r>
              <a:rPr lang="en-US" dirty="0"/>
              <a:t>(1955)					FN Souza						Sold in 2015 for USD 4 million</a:t>
            </a:r>
            <a:endParaRPr lang="en-US" i="1" dirty="0"/>
          </a:p>
        </p:txBody>
      </p:sp>
      <p:sp>
        <p:nvSpPr>
          <p:cNvPr id="6" name="Slide Number Placeholder 5">
            <a:extLst>
              <a:ext uri="{FF2B5EF4-FFF2-40B4-BE49-F238E27FC236}">
                <a16:creationId xmlns:a16="http://schemas.microsoft.com/office/drawing/2014/main" id="{D81BF890-8FDC-61E3-1314-8D1E23099486}"/>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528136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A91C3CE-0444-49B9-178E-DD53AE74A32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81956" y="643467"/>
            <a:ext cx="7428088" cy="557106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30ABB51-D3EF-150F-89D5-4A2C79B66EFC}"/>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2990311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4" name="Rectangle 9233">
            <a:extLst>
              <a:ext uri="{FF2B5EF4-FFF2-40B4-BE49-F238E27FC236}">
                <a16:creationId xmlns:a16="http://schemas.microsoft.com/office/drawing/2014/main" id="{6C2997EE-0889-44C3-AC0D-18F26AC9A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Indian Women Benefitting from the seeds of Handicraft - Dhaara">
            <a:extLst>
              <a:ext uri="{FF2B5EF4-FFF2-40B4-BE49-F238E27FC236}">
                <a16:creationId xmlns:a16="http://schemas.microsoft.com/office/drawing/2014/main" id="{287301F4-C37F-E956-A57C-723C722A29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517" r="-3" b="11463"/>
          <a:stretch/>
        </p:blipFill>
        <p:spPr bwMode="auto">
          <a:xfrm>
            <a:off x="5622233" y="10"/>
            <a:ext cx="6569769" cy="3750724"/>
          </a:xfrm>
          <a:custGeom>
            <a:avLst/>
            <a:gdLst/>
            <a:ahLst/>
            <a:cxnLst/>
            <a:rect l="l" t="t" r="r" b="b"/>
            <a:pathLst>
              <a:path w="6569769" h="3750734">
                <a:moveTo>
                  <a:pt x="1738471" y="0"/>
                </a:moveTo>
                <a:lnTo>
                  <a:pt x="6569769" y="0"/>
                </a:lnTo>
                <a:lnTo>
                  <a:pt x="6569769" y="3750734"/>
                </a:lnTo>
                <a:lnTo>
                  <a:pt x="0" y="3750734"/>
                </a:lnTo>
                <a:close/>
              </a:path>
            </a:pathLst>
          </a:custGeom>
          <a:noFill/>
          <a:extLst>
            <a:ext uri="{909E8E84-426E-40DD-AFC4-6F175D3DCCD1}">
              <a14:hiddenFill xmlns:a14="http://schemas.microsoft.com/office/drawing/2010/main">
                <a:solidFill>
                  <a:srgbClr val="FFFFFF"/>
                </a:solidFill>
              </a14:hiddenFill>
            </a:ext>
          </a:extLst>
        </p:spPr>
      </p:pic>
      <p:pic>
        <p:nvPicPr>
          <p:cNvPr id="9220" name="Picture 4" descr="On the Importance of Handicrafts in an Economy – Kashmir Reader">
            <a:extLst>
              <a:ext uri="{FF2B5EF4-FFF2-40B4-BE49-F238E27FC236}">
                <a16:creationId xmlns:a16="http://schemas.microsoft.com/office/drawing/2014/main" id="{97CC04BE-4949-A682-5F2F-4091427878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808" b="34752"/>
          <a:stretch/>
        </p:blipFill>
        <p:spPr bwMode="auto">
          <a:xfrm>
            <a:off x="4182011" y="3887894"/>
            <a:ext cx="8009991" cy="2970106"/>
          </a:xfrm>
          <a:custGeom>
            <a:avLst/>
            <a:gdLst/>
            <a:ahLst/>
            <a:cxnLst/>
            <a:rect l="l" t="t" r="r" b="b"/>
            <a:pathLst>
              <a:path w="8009991" h="2970106">
                <a:moveTo>
                  <a:pt x="1376648" y="0"/>
                </a:moveTo>
                <a:lnTo>
                  <a:pt x="8009991" y="0"/>
                </a:lnTo>
                <a:lnTo>
                  <a:pt x="8009991" y="2970106"/>
                </a:lnTo>
                <a:lnTo>
                  <a:pt x="0" y="2970106"/>
                </a:lnTo>
                <a:close/>
              </a:path>
            </a:pathLst>
          </a:custGeom>
          <a:noFill/>
          <a:extLst>
            <a:ext uri="{909E8E84-426E-40DD-AFC4-6F175D3DCCD1}">
              <a14:hiddenFill xmlns:a14="http://schemas.microsoft.com/office/drawing/2010/main">
                <a:solidFill>
                  <a:srgbClr val="FFFFFF"/>
                </a:solidFill>
              </a14:hiddenFill>
            </a:ext>
          </a:extLst>
        </p:spPr>
      </p:pic>
      <p:pic>
        <p:nvPicPr>
          <p:cNvPr id="9222" name="Picture 6" descr="Beautiful Handmade Embroidered Home Decor Bohemian Among Mirror Work Luxury  Cushion Throw Pillow Cover - Buy Cushion Covers,Embroidered Cushion Covers,Cotton  Cushion Cover Product on Alibaba.com">
            <a:extLst>
              <a:ext uri="{FF2B5EF4-FFF2-40B4-BE49-F238E27FC236}">
                <a16:creationId xmlns:a16="http://schemas.microsoft.com/office/drawing/2014/main" id="{EA41491F-0502-DBED-1FDA-A23CB12EF2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906" r="4840" b="-2"/>
          <a:stretch/>
        </p:blipFill>
        <p:spPr bwMode="auto">
          <a:xfrm>
            <a:off x="20" y="10"/>
            <a:ext cx="7503091" cy="6857990"/>
          </a:xfrm>
          <a:custGeom>
            <a:avLst/>
            <a:gdLst/>
            <a:ahLst/>
            <a:cxnLst/>
            <a:rect l="l" t="t" r="r" b="b"/>
            <a:pathLst>
              <a:path w="7503111" h="6858000">
                <a:moveTo>
                  <a:pt x="0" y="0"/>
                </a:moveTo>
                <a:lnTo>
                  <a:pt x="677334" y="0"/>
                </a:lnTo>
                <a:lnTo>
                  <a:pt x="1168036" y="0"/>
                </a:lnTo>
                <a:lnTo>
                  <a:pt x="1205499" y="0"/>
                </a:lnTo>
                <a:lnTo>
                  <a:pt x="1647632" y="0"/>
                </a:lnTo>
                <a:lnTo>
                  <a:pt x="7215401" y="0"/>
                </a:lnTo>
                <a:lnTo>
                  <a:pt x="4041567" y="6852993"/>
                </a:lnTo>
                <a:lnTo>
                  <a:pt x="7503111" y="6852993"/>
                </a:lnTo>
                <a:lnTo>
                  <a:pt x="7503111" y="6852994"/>
                </a:lnTo>
                <a:lnTo>
                  <a:pt x="1647632" y="6852994"/>
                </a:lnTo>
                <a:lnTo>
                  <a:pt x="164763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0B4DE02-D8D3-43FF-B85F-180A33F497B6}"/>
              </a:ext>
            </a:extLst>
          </p:cNvPr>
          <p:cNvSpPr>
            <a:spLocks noGrp="1"/>
          </p:cNvSpPr>
          <p:nvPr>
            <p:ph type="sldNum" sz="quarter" idx="12"/>
          </p:nvPr>
        </p:nvSpPr>
        <p:spPr>
          <a:xfrm>
            <a:off x="11017959" y="6041362"/>
            <a:ext cx="683339" cy="365125"/>
          </a:xfrm>
        </p:spPr>
        <p:txBody>
          <a:bodyPr>
            <a:normAutofit/>
          </a:bodyPr>
          <a:lstStyle/>
          <a:p>
            <a:pPr>
              <a:spcAft>
                <a:spcPts val="600"/>
              </a:spcAft>
            </a:pPr>
            <a:fld id="{4FAB73BC-B049-4115-A692-8D63A059BFB8}" type="slidenum">
              <a:rPr lang="en-US">
                <a:solidFill>
                  <a:srgbClr val="FFFFFF"/>
                </a:solidFill>
              </a:rPr>
              <a:pPr>
                <a:spcAft>
                  <a:spcPts val="600"/>
                </a:spcAft>
              </a:pPr>
              <a:t>15</a:t>
            </a:fld>
            <a:endParaRPr lang="en-US">
              <a:solidFill>
                <a:srgbClr val="FFFFFF"/>
              </a:solidFill>
            </a:endParaRPr>
          </a:p>
        </p:txBody>
      </p:sp>
    </p:spTree>
    <p:extLst>
      <p:ext uri="{BB962C8B-B14F-4D97-AF65-F5344CB8AC3E}">
        <p14:creationId xmlns:p14="http://schemas.microsoft.com/office/powerpoint/2010/main" val="819561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EF5D-B4C5-5845-6E23-E2E0F5CC80D8}"/>
              </a:ext>
            </a:extLst>
          </p:cNvPr>
          <p:cNvSpPr>
            <a:spLocks noGrp="1"/>
          </p:cNvSpPr>
          <p:nvPr>
            <p:ph type="title"/>
          </p:nvPr>
        </p:nvSpPr>
        <p:spPr/>
        <p:txBody>
          <a:bodyPr/>
          <a:lstStyle/>
          <a:p>
            <a:r>
              <a:rPr lang="en-US" dirty="0"/>
              <a:t>Arts vs. Crafts</a:t>
            </a:r>
          </a:p>
        </p:txBody>
      </p:sp>
      <p:sp>
        <p:nvSpPr>
          <p:cNvPr id="3" name="Content Placeholder 2">
            <a:extLst>
              <a:ext uri="{FF2B5EF4-FFF2-40B4-BE49-F238E27FC236}">
                <a16:creationId xmlns:a16="http://schemas.microsoft.com/office/drawing/2014/main" id="{3B886DD8-F09F-F23C-48E3-07F78101D3D3}"/>
              </a:ext>
            </a:extLst>
          </p:cNvPr>
          <p:cNvSpPr>
            <a:spLocks noGrp="1"/>
          </p:cNvSpPr>
          <p:nvPr>
            <p:ph idx="1"/>
          </p:nvPr>
        </p:nvSpPr>
        <p:spPr/>
        <p:txBody>
          <a:bodyPr>
            <a:noAutofit/>
          </a:bodyPr>
          <a:lstStyle/>
          <a:p>
            <a:r>
              <a:rPr lang="en-US" sz="2800" dirty="0">
                <a:latin typeface="Century Gothic" panose="020B0502020202020204" pitchFamily="34" charset="0"/>
              </a:rPr>
              <a:t>Separation between body and mind</a:t>
            </a:r>
            <a:r>
              <a:rPr lang="en-US" sz="2800">
                <a:latin typeface="Century Gothic" panose="020B0502020202020204" pitchFamily="34" charset="0"/>
              </a:rPr>
              <a:t>, the useful </a:t>
            </a:r>
            <a:r>
              <a:rPr lang="en-US" sz="2800" dirty="0">
                <a:latin typeface="Century Gothic" panose="020B0502020202020204" pitchFamily="34" charset="0"/>
              </a:rPr>
              <a:t>and beautiful </a:t>
            </a:r>
          </a:p>
          <a:p>
            <a:r>
              <a:rPr lang="en-IN" sz="2800" dirty="0">
                <a:effectLst/>
                <a:latin typeface="Century Gothic" panose="020B0502020202020204" pitchFamily="34" charset="0"/>
                <a:ea typeface="Arial" panose="020B0604020202020204" pitchFamily="34" charset="0"/>
                <a:cs typeface="Times New Roman" panose="02020603050405020304" pitchFamily="18" charset="0"/>
              </a:rPr>
              <a:t>People who make useful things and people who make/contemplate beautiful things are separated</a:t>
            </a:r>
          </a:p>
          <a:p>
            <a:r>
              <a:rPr lang="en-US" sz="2800" dirty="0">
                <a:latin typeface="Century Gothic" panose="020B0502020202020204" pitchFamily="34" charset="0"/>
              </a:rPr>
              <a:t>The theoretical and the beautiful are suspended away from the concrete and the useful</a:t>
            </a:r>
          </a:p>
          <a:p>
            <a:pPr lvl="1"/>
            <a:r>
              <a:rPr lang="en-US" sz="2800" dirty="0">
                <a:latin typeface="Century Gothic" panose="020B0502020202020204" pitchFamily="34" charset="0"/>
              </a:rPr>
              <a:t>High culture vs. Low culture</a:t>
            </a:r>
          </a:p>
          <a:p>
            <a:pPr lvl="1"/>
            <a:r>
              <a:rPr lang="en-US" sz="2800" dirty="0">
                <a:latin typeface="Century Gothic" panose="020B0502020202020204" pitchFamily="34" charset="0"/>
              </a:rPr>
              <a:t>Arts vs. (</a:t>
            </a:r>
            <a:r>
              <a:rPr lang="en-US" sz="2800" dirty="0" err="1">
                <a:latin typeface="Century Gothic" panose="020B0502020202020204" pitchFamily="34" charset="0"/>
              </a:rPr>
              <a:t>handi</a:t>
            </a:r>
            <a:r>
              <a:rPr lang="en-US" sz="2800" dirty="0">
                <a:latin typeface="Century Gothic" panose="020B0502020202020204" pitchFamily="34" charset="0"/>
              </a:rPr>
              <a:t>)crafts/Artist vs. artisan/individual (lone) genius vs. communal activity</a:t>
            </a:r>
          </a:p>
          <a:p>
            <a:endParaRPr lang="en-US" sz="2800" dirty="0">
              <a:latin typeface="Century Gothic" panose="020B0502020202020204" pitchFamily="34" charset="0"/>
            </a:endParaRPr>
          </a:p>
        </p:txBody>
      </p:sp>
      <p:sp>
        <p:nvSpPr>
          <p:cNvPr id="4" name="Slide Number Placeholder 3">
            <a:extLst>
              <a:ext uri="{FF2B5EF4-FFF2-40B4-BE49-F238E27FC236}">
                <a16:creationId xmlns:a16="http://schemas.microsoft.com/office/drawing/2014/main" id="{EF7612C0-B85D-650D-9E88-132F12193CFE}"/>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3591730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8" descr="A group of cards&#10;&#10;Description automatically generated with low confidence">
            <a:extLst>
              <a:ext uri="{FF2B5EF4-FFF2-40B4-BE49-F238E27FC236}">
                <a16:creationId xmlns:a16="http://schemas.microsoft.com/office/drawing/2014/main" id="{DB8043CD-0218-690E-E264-E0A2DA32FF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38488" y="643467"/>
            <a:ext cx="8315023" cy="557106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03416D4-CD18-D961-6081-6DD3F3B5647C}"/>
              </a:ext>
            </a:extLst>
          </p:cNvPr>
          <p:cNvSpPr>
            <a:spLocks noGrp="1"/>
          </p:cNvSpPr>
          <p:nvPr>
            <p:ph type="sldNum" sz="quarter" idx="12"/>
          </p:nvPr>
        </p:nvSpPr>
        <p:spPr>
          <a:xfrm>
            <a:off x="10469880" y="6307672"/>
            <a:ext cx="1463040" cy="274320"/>
          </a:xfrm>
        </p:spPr>
        <p:txBody>
          <a:bodyPr>
            <a:normAutofit/>
          </a:bodyPr>
          <a:lstStyle/>
          <a:p>
            <a:pPr>
              <a:spcAft>
                <a:spcPts val="600"/>
              </a:spcAft>
            </a:pPr>
            <a:fld id="{4FAB73BC-B049-4115-A692-8D63A059BFB8}" type="slidenum">
              <a:rPr lang="en-US" smtClean="0"/>
              <a:pPr>
                <a:spcAft>
                  <a:spcPts val="600"/>
                </a:spcAft>
              </a:pPr>
              <a:t>17</a:t>
            </a:fld>
            <a:endParaRPr lang="en-US"/>
          </a:p>
        </p:txBody>
      </p:sp>
    </p:spTree>
    <p:extLst>
      <p:ext uri="{BB962C8B-B14F-4D97-AF65-F5344CB8AC3E}">
        <p14:creationId xmlns:p14="http://schemas.microsoft.com/office/powerpoint/2010/main" val="275076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3" name="Rectangle 11272">
            <a:extLst>
              <a:ext uri="{FF2B5EF4-FFF2-40B4-BE49-F238E27FC236}">
                <a16:creationId xmlns:a16="http://schemas.microsoft.com/office/drawing/2014/main" id="{3F20CD4F-0FE4-4E22-96C1-F02837F4F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solidFill>
            <a:srgbClr val="E3D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Rectangle 11274">
            <a:extLst>
              <a:ext uri="{FF2B5EF4-FFF2-40B4-BE49-F238E27FC236}">
                <a16:creationId xmlns:a16="http://schemas.microsoft.com/office/drawing/2014/main" id="{FA90ADA4-C829-46B7-A77F-54D298F05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61" y="228601"/>
            <a:ext cx="11715750" cy="639127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755825A3-1837-8C6F-1571-A132ACBE08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4519" y="1497713"/>
            <a:ext cx="6820136" cy="385769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Campbell's Soup Can | LACMA Collections">
            <a:extLst>
              <a:ext uri="{FF2B5EF4-FFF2-40B4-BE49-F238E27FC236}">
                <a16:creationId xmlns:a16="http://schemas.microsoft.com/office/drawing/2014/main" id="{1E7E7C2C-BF6E-6501-EC1B-91613BF3519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35461" y="717874"/>
            <a:ext cx="3589006" cy="541736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41FEBC3-7786-6EEF-CDBC-8FD458082E8E}"/>
              </a:ext>
            </a:extLst>
          </p:cNvPr>
          <p:cNvSpPr>
            <a:spLocks noGrp="1"/>
          </p:cNvSpPr>
          <p:nvPr>
            <p:ph type="sldNum" sz="quarter" idx="12"/>
          </p:nvPr>
        </p:nvSpPr>
        <p:spPr>
          <a:xfrm>
            <a:off x="10469880" y="6307672"/>
            <a:ext cx="1463040" cy="274320"/>
          </a:xfrm>
        </p:spPr>
        <p:txBody>
          <a:bodyPr>
            <a:normAutofit/>
          </a:bodyPr>
          <a:lstStyle/>
          <a:p>
            <a:pPr>
              <a:spcAft>
                <a:spcPts val="600"/>
              </a:spcAft>
            </a:pPr>
            <a:fld id="{4FAB73BC-B049-4115-A692-8D63A059BFB8}" type="slidenum">
              <a:rPr lang="en-US" smtClean="0"/>
              <a:pPr>
                <a:spcAft>
                  <a:spcPts val="600"/>
                </a:spcAft>
              </a:pPr>
              <a:t>18</a:t>
            </a:fld>
            <a:endParaRPr lang="en-US"/>
          </a:p>
        </p:txBody>
      </p:sp>
    </p:spTree>
    <p:extLst>
      <p:ext uri="{BB962C8B-B14F-4D97-AF65-F5344CB8AC3E}">
        <p14:creationId xmlns:p14="http://schemas.microsoft.com/office/powerpoint/2010/main" val="1816080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1200" y="1229583"/>
            <a:ext cx="8229600" cy="4114800"/>
          </a:xfrm>
        </p:spPr>
      </p:pic>
      <p:sp>
        <p:nvSpPr>
          <p:cNvPr id="3" name="Slide Number Placeholder 2">
            <a:extLst>
              <a:ext uri="{FF2B5EF4-FFF2-40B4-BE49-F238E27FC236}">
                <a16:creationId xmlns:a16="http://schemas.microsoft.com/office/drawing/2014/main" id="{F71533B8-AB2F-A0BE-BCE1-729EB39E12EB}"/>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4062772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5" name="Rectangle 1229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840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7" name="Rectangle 1229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How to Read Literature eBook : Eagleton, Terry: Amazon.in: Kindle Store">
            <a:extLst>
              <a:ext uri="{FF2B5EF4-FFF2-40B4-BE49-F238E27FC236}">
                <a16:creationId xmlns:a16="http://schemas.microsoft.com/office/drawing/2014/main" id="{881BD189-7F23-8BA4-BFC7-C5449AE43F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10363" y="803063"/>
            <a:ext cx="3571274" cy="525187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6F9950A-09DA-63DF-EFDA-2BCA6D9DE858}"/>
              </a:ext>
            </a:extLst>
          </p:cNvPr>
          <p:cNvSpPr>
            <a:spLocks noGrp="1"/>
          </p:cNvSpPr>
          <p:nvPr>
            <p:ph type="sldNum" sz="quarter" idx="12"/>
          </p:nvPr>
        </p:nvSpPr>
        <p:spPr>
          <a:xfrm>
            <a:off x="10469880" y="6402262"/>
            <a:ext cx="1463040" cy="274320"/>
          </a:xfrm>
        </p:spPr>
        <p:txBody>
          <a:bodyPr>
            <a:normAutofit/>
          </a:bodyPr>
          <a:lstStyle/>
          <a:p>
            <a:pPr>
              <a:spcAft>
                <a:spcPts val="600"/>
              </a:spcAft>
            </a:pPr>
            <a:fld id="{4FAB73BC-B049-4115-A692-8D63A059BFB8}" type="slidenum">
              <a:rPr lang="en-US">
                <a:solidFill>
                  <a:srgbClr val="FFFFFF"/>
                </a:solidFill>
              </a:rPr>
              <a:pPr>
                <a:spcAft>
                  <a:spcPts val="600"/>
                </a:spcAft>
              </a:pPr>
              <a:t>2</a:t>
            </a:fld>
            <a:endParaRPr lang="en-US">
              <a:solidFill>
                <a:srgbClr val="FFFFFF"/>
              </a:solidFill>
            </a:endParaRPr>
          </a:p>
        </p:txBody>
      </p:sp>
      <p:sp>
        <p:nvSpPr>
          <p:cNvPr id="3" name="TextBox 2">
            <a:extLst>
              <a:ext uri="{FF2B5EF4-FFF2-40B4-BE49-F238E27FC236}">
                <a16:creationId xmlns:a16="http://schemas.microsoft.com/office/drawing/2014/main" id="{E3145559-BC10-5110-422A-0A104DF03086}"/>
              </a:ext>
            </a:extLst>
          </p:cNvPr>
          <p:cNvSpPr txBox="1"/>
          <p:nvPr/>
        </p:nvSpPr>
        <p:spPr>
          <a:xfrm>
            <a:off x="1000125" y="1428750"/>
            <a:ext cx="2735044" cy="1200329"/>
          </a:xfrm>
          <a:prstGeom prst="rect">
            <a:avLst/>
          </a:prstGeom>
          <a:noFill/>
        </p:spPr>
        <p:txBody>
          <a:bodyPr wrap="none" rtlCol="0">
            <a:spAutoFit/>
          </a:bodyPr>
          <a:lstStyle/>
          <a:p>
            <a:r>
              <a:rPr lang="en-US" sz="3600" b="1" dirty="0"/>
              <a:t>READING 1:</a:t>
            </a:r>
          </a:p>
          <a:p>
            <a:endParaRPr lang="en-US" sz="3600" b="1" dirty="0"/>
          </a:p>
        </p:txBody>
      </p:sp>
      <p:sp>
        <p:nvSpPr>
          <p:cNvPr id="4" name="TextBox 3">
            <a:extLst>
              <a:ext uri="{FF2B5EF4-FFF2-40B4-BE49-F238E27FC236}">
                <a16:creationId xmlns:a16="http://schemas.microsoft.com/office/drawing/2014/main" id="{0BE9A8B3-877F-243D-D921-EE3C27157B05}"/>
              </a:ext>
            </a:extLst>
          </p:cNvPr>
          <p:cNvSpPr txBox="1"/>
          <p:nvPr/>
        </p:nvSpPr>
        <p:spPr>
          <a:xfrm>
            <a:off x="8555277" y="4466518"/>
            <a:ext cx="2787943" cy="1754326"/>
          </a:xfrm>
          <a:prstGeom prst="rect">
            <a:avLst/>
          </a:prstGeom>
          <a:noFill/>
        </p:spPr>
        <p:txBody>
          <a:bodyPr wrap="none" rtlCol="0">
            <a:spAutoFit/>
          </a:bodyPr>
          <a:lstStyle/>
          <a:p>
            <a:r>
              <a:rPr lang="en-US" sz="3600" b="1" dirty="0"/>
              <a:t>Chapter 1, </a:t>
            </a:r>
          </a:p>
          <a:p>
            <a:r>
              <a:rPr lang="en-US" sz="3600" b="1" dirty="0"/>
              <a:t>“Openings”</a:t>
            </a:r>
          </a:p>
          <a:p>
            <a:endParaRPr lang="en-US" sz="3600" dirty="0"/>
          </a:p>
        </p:txBody>
      </p:sp>
    </p:spTree>
    <p:extLst>
      <p:ext uri="{BB962C8B-B14F-4D97-AF65-F5344CB8AC3E}">
        <p14:creationId xmlns:p14="http://schemas.microsoft.com/office/powerpoint/2010/main" val="2881825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Culture</a:t>
            </a:r>
          </a:p>
        </p:txBody>
      </p:sp>
      <p:sp>
        <p:nvSpPr>
          <p:cNvPr id="3" name="Content Placeholder 2"/>
          <p:cNvSpPr>
            <a:spLocks noGrp="1"/>
          </p:cNvSpPr>
          <p:nvPr>
            <p:ph idx="1"/>
          </p:nvPr>
        </p:nvSpPr>
        <p:spPr/>
        <p:txBody>
          <a:bodyPr>
            <a:normAutofit/>
          </a:bodyPr>
          <a:lstStyle/>
          <a:p>
            <a:r>
              <a:rPr lang="en-IN" sz="2800" dirty="0"/>
              <a:t>Popular art incorporates references to advertisements, mass-produced goods, comic books etc. It represents a challenge to “fine art” through the use of irony. </a:t>
            </a:r>
          </a:p>
          <a:p>
            <a:pPr lvl="1"/>
            <a:endParaRPr lang="en-IN" sz="2600" dirty="0"/>
          </a:p>
          <a:p>
            <a:pPr marL="0" indent="0">
              <a:buNone/>
            </a:pPr>
            <a:endParaRPr lang="en-US" sz="2800" dirty="0"/>
          </a:p>
          <a:p>
            <a:pPr marL="0" indent="0">
              <a:buNone/>
            </a:pPr>
            <a:endParaRPr lang="en-IN" sz="2800" dirty="0"/>
          </a:p>
          <a:p>
            <a:endParaRPr lang="en-US" sz="2800" dirty="0"/>
          </a:p>
        </p:txBody>
      </p:sp>
      <p:sp>
        <p:nvSpPr>
          <p:cNvPr id="4" name="Slide Number Placeholder 3">
            <a:extLst>
              <a:ext uri="{FF2B5EF4-FFF2-40B4-BE49-F238E27FC236}">
                <a16:creationId xmlns:a16="http://schemas.microsoft.com/office/drawing/2014/main" id="{6281757A-AED8-15C3-7841-9A4140098129}"/>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938426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2111-F73C-23E8-7DA6-6C789B34CC3C}"/>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859DB529-A5B7-47B9-10B2-A4E389B68F7A}"/>
              </a:ext>
            </a:extLst>
          </p:cNvPr>
          <p:cNvSpPr>
            <a:spLocks noGrp="1"/>
          </p:cNvSpPr>
          <p:nvPr>
            <p:ph idx="1"/>
          </p:nvPr>
        </p:nvSpPr>
        <p:spPr/>
        <p:txBody>
          <a:bodyPr>
            <a:normAutofit/>
          </a:bodyPr>
          <a:lstStyle/>
          <a:p>
            <a:r>
              <a:rPr lang="en-US" sz="2800" dirty="0">
                <a:latin typeface="Century Gothic" panose="020B0502020202020204" pitchFamily="34" charset="0"/>
              </a:rPr>
              <a:t>Eagleton, Terry. </a:t>
            </a:r>
            <a:r>
              <a:rPr lang="en-US" sz="2800" i="1" dirty="0">
                <a:effectLst/>
                <a:latin typeface="Century Gothic" panose="020B0502020202020204" pitchFamily="34" charset="0"/>
                <a:ea typeface="Arial" panose="020B0604020202020204" pitchFamily="34" charset="0"/>
              </a:rPr>
              <a:t>How to Read Literature. </a:t>
            </a:r>
            <a:r>
              <a:rPr lang="en-US" sz="2800" dirty="0">
                <a:effectLst/>
                <a:latin typeface="Century Gothic" panose="020B0502020202020204" pitchFamily="34" charset="0"/>
                <a:ea typeface="Arial" panose="020B0604020202020204" pitchFamily="34" charset="0"/>
              </a:rPr>
              <a:t>Yale University Press, 2013</a:t>
            </a:r>
            <a:r>
              <a:rPr lang="en-US" sz="2800" dirty="0">
                <a:latin typeface="Century Gothic" panose="020B0502020202020204" pitchFamily="34" charset="0"/>
                <a:ea typeface="Arial" panose="020B0604020202020204" pitchFamily="34" charset="0"/>
              </a:rPr>
              <a:t>.</a:t>
            </a:r>
            <a:endParaRPr lang="en-IN" sz="2800" dirty="0">
              <a:effectLst/>
              <a:latin typeface="Century Gothic" panose="020B0502020202020204" pitchFamily="34" charset="0"/>
              <a:ea typeface="Times New Roman" panose="02020603050405020304" pitchFamily="18" charset="0"/>
            </a:endParaRPr>
          </a:p>
          <a:p>
            <a:pPr marL="0" indent="0">
              <a:buNone/>
            </a:pPr>
            <a:endParaRPr lang="en-US" sz="2800" dirty="0">
              <a:latin typeface="Century Gothic" panose="020B0502020202020204" pitchFamily="34" charset="0"/>
            </a:endParaRPr>
          </a:p>
        </p:txBody>
      </p:sp>
      <p:sp>
        <p:nvSpPr>
          <p:cNvPr id="4" name="Slide Number Placeholder 3">
            <a:extLst>
              <a:ext uri="{FF2B5EF4-FFF2-40B4-BE49-F238E27FC236}">
                <a16:creationId xmlns:a16="http://schemas.microsoft.com/office/drawing/2014/main" id="{56E5D5DD-B43C-715E-2CB9-743C78E33496}"/>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353339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4876C-AE0F-6366-23D7-247E0724E808}"/>
              </a:ext>
            </a:extLst>
          </p:cNvPr>
          <p:cNvSpPr>
            <a:spLocks noGrp="1"/>
          </p:cNvSpPr>
          <p:nvPr>
            <p:ph idx="1"/>
          </p:nvPr>
        </p:nvSpPr>
        <p:spPr>
          <a:xfrm>
            <a:off x="854901" y="662626"/>
            <a:ext cx="10482197" cy="3931920"/>
          </a:xfrm>
        </p:spPr>
        <p:txBody>
          <a:bodyPr>
            <a:noAutofit/>
          </a:bodyPr>
          <a:lstStyle/>
          <a:p>
            <a:pPr marL="0" indent="0">
              <a:buNone/>
            </a:pPr>
            <a:r>
              <a:rPr lang="en-IN" sz="3000" b="1" i="1" dirty="0">
                <a:effectLst/>
                <a:latin typeface="Century Gothic" panose="020B0502020202020204" pitchFamily="34" charset="0"/>
              </a:rPr>
              <a:t>“The most common mistake students of literature make is to go straight for what the poem or novel says, setting aside the way that it says it. To read like this is to set aside the ‘literariness’ of the work – the fact that it is a poem or play or novel, rather than an account of the incidence of soil erosion in Nebraska. Literary works are pieces of rhetoric as well as reports. They demand a peculiarly vigilant kind of reading, one which is alert to tone, mood, pace, genre, syntax, grammar, texture, rhythm, narrative structure, punctuation, ambiguity – in fact to everything that comes under the heading of ‘form’” (2).  </a:t>
            </a:r>
            <a:endParaRPr lang="en-IN" sz="3000" b="1" i="1" dirty="0">
              <a:latin typeface="Century Gothic" panose="020B0502020202020204" pitchFamily="34" charset="0"/>
            </a:endParaRPr>
          </a:p>
          <a:p>
            <a:endParaRPr lang="en-US" sz="3000" b="1" i="1" dirty="0">
              <a:latin typeface="Century Gothic" panose="020B0502020202020204" pitchFamily="34" charset="0"/>
            </a:endParaRPr>
          </a:p>
        </p:txBody>
      </p:sp>
      <p:sp>
        <p:nvSpPr>
          <p:cNvPr id="4" name="Slide Number Placeholder 3">
            <a:extLst>
              <a:ext uri="{FF2B5EF4-FFF2-40B4-BE49-F238E27FC236}">
                <a16:creationId xmlns:a16="http://schemas.microsoft.com/office/drawing/2014/main" id="{FC563DE8-177C-0498-5EE8-E8CA07BBBEC2}"/>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25470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D2704-3BAB-90AA-3A80-792EAE5627D2}"/>
              </a:ext>
            </a:extLst>
          </p:cNvPr>
          <p:cNvSpPr>
            <a:spLocks noGrp="1"/>
          </p:cNvSpPr>
          <p:nvPr>
            <p:ph idx="1"/>
          </p:nvPr>
        </p:nvSpPr>
        <p:spPr>
          <a:xfrm>
            <a:off x="1066800" y="1463040"/>
            <a:ext cx="10058400" cy="3931920"/>
          </a:xfrm>
        </p:spPr>
        <p:txBody>
          <a:bodyPr>
            <a:normAutofit/>
          </a:bodyPr>
          <a:lstStyle/>
          <a:p>
            <a:pPr marL="0" indent="0">
              <a:buNone/>
            </a:pPr>
            <a:r>
              <a:rPr lang="en-IN" sz="3500" b="1" dirty="0">
                <a:solidFill>
                  <a:srgbClr val="7030A0"/>
                </a:solidFill>
                <a:effectLst/>
                <a:latin typeface="Century Gothic" panose="020B0502020202020204" pitchFamily="34" charset="0"/>
              </a:rPr>
              <a:t>“Part of what we mean by a ‘literary’ work is one in which </a:t>
            </a:r>
            <a:r>
              <a:rPr lang="en-IN" sz="3500" b="1" i="1" dirty="0">
                <a:solidFill>
                  <a:srgbClr val="7030A0"/>
                </a:solidFill>
                <a:effectLst/>
                <a:latin typeface="Century Gothic" panose="020B0502020202020204" pitchFamily="34" charset="0"/>
              </a:rPr>
              <a:t>what </a:t>
            </a:r>
            <a:r>
              <a:rPr lang="en-IN" sz="3500" b="1" dirty="0">
                <a:solidFill>
                  <a:srgbClr val="7030A0"/>
                </a:solidFill>
                <a:effectLst/>
                <a:latin typeface="Century Gothic" panose="020B0502020202020204" pitchFamily="34" charset="0"/>
              </a:rPr>
              <a:t>is said is to be taken in terms of </a:t>
            </a:r>
            <a:r>
              <a:rPr lang="en-IN" sz="3500" b="1" i="1" dirty="0">
                <a:solidFill>
                  <a:srgbClr val="7030A0"/>
                </a:solidFill>
                <a:effectLst/>
                <a:latin typeface="Century Gothic" panose="020B0502020202020204" pitchFamily="34" charset="0"/>
              </a:rPr>
              <a:t>how </a:t>
            </a:r>
            <a:r>
              <a:rPr lang="en-IN" sz="3500" b="1" dirty="0">
                <a:solidFill>
                  <a:srgbClr val="7030A0"/>
                </a:solidFill>
                <a:effectLst/>
                <a:latin typeface="Century Gothic" panose="020B0502020202020204" pitchFamily="34" charset="0"/>
              </a:rPr>
              <a:t>it is said. It is the kind of writing in which the content is inseparable from the language in which it is presented. Language is constitutive of the reality or experience, rather than simply a vehicle for it” (3). </a:t>
            </a:r>
            <a:endParaRPr lang="en-IN" sz="3500" b="1" dirty="0">
              <a:solidFill>
                <a:srgbClr val="7030A0"/>
              </a:solidFill>
              <a:latin typeface="Century Gothic" panose="020B0502020202020204" pitchFamily="34" charset="0"/>
            </a:endParaRPr>
          </a:p>
          <a:p>
            <a:endParaRPr lang="en-US" sz="3500" b="1" dirty="0">
              <a:solidFill>
                <a:srgbClr val="7030A0"/>
              </a:solidFill>
              <a:latin typeface="Century Gothic" panose="020B0502020202020204" pitchFamily="34" charset="0"/>
            </a:endParaRPr>
          </a:p>
        </p:txBody>
      </p:sp>
      <p:sp>
        <p:nvSpPr>
          <p:cNvPr id="4" name="Slide Number Placeholder 3">
            <a:extLst>
              <a:ext uri="{FF2B5EF4-FFF2-40B4-BE49-F238E27FC236}">
                <a16:creationId xmlns:a16="http://schemas.microsoft.com/office/drawing/2014/main" id="{366A03BE-D00F-A026-9271-6BEE8591B478}"/>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214584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AD7F-40A3-DBD1-917F-5E66B6D60D8B}"/>
              </a:ext>
            </a:extLst>
          </p:cNvPr>
          <p:cNvSpPr>
            <a:spLocks noGrp="1"/>
          </p:cNvSpPr>
          <p:nvPr>
            <p:ph type="title"/>
          </p:nvPr>
        </p:nvSpPr>
        <p:spPr>
          <a:xfrm>
            <a:off x="1066800" y="494014"/>
            <a:ext cx="10058400" cy="1371600"/>
          </a:xfrm>
        </p:spPr>
        <p:txBody>
          <a:bodyPr/>
          <a:lstStyle/>
          <a:p>
            <a:r>
              <a:rPr lang="en-US" dirty="0"/>
              <a:t>Review</a:t>
            </a:r>
          </a:p>
        </p:txBody>
      </p:sp>
      <p:sp>
        <p:nvSpPr>
          <p:cNvPr id="3" name="Content Placeholder 2">
            <a:extLst>
              <a:ext uri="{FF2B5EF4-FFF2-40B4-BE49-F238E27FC236}">
                <a16:creationId xmlns:a16="http://schemas.microsoft.com/office/drawing/2014/main" id="{69CB9CDD-F4BF-EBF1-F68C-A28048E0A87F}"/>
              </a:ext>
            </a:extLst>
          </p:cNvPr>
          <p:cNvSpPr>
            <a:spLocks noGrp="1"/>
          </p:cNvSpPr>
          <p:nvPr>
            <p:ph idx="1"/>
          </p:nvPr>
        </p:nvSpPr>
        <p:spPr>
          <a:xfrm>
            <a:off x="676405" y="1865614"/>
            <a:ext cx="10448795" cy="3931920"/>
          </a:xfrm>
        </p:spPr>
        <p:txBody>
          <a:bodyPr>
            <a:noAutofit/>
          </a:bodyPr>
          <a:lstStyle/>
          <a:p>
            <a:r>
              <a:rPr lang="en-US" sz="2800" dirty="0"/>
              <a:t>Proper object of inquiry (= study) in HS is the human</a:t>
            </a:r>
          </a:p>
          <a:p>
            <a:r>
              <a:rPr lang="en-US" sz="2800" dirty="0"/>
              <a:t>What does it mean to be human (… in the age of AI!)</a:t>
            </a:r>
          </a:p>
          <a:p>
            <a:r>
              <a:rPr lang="en-US" sz="2800" dirty="0"/>
              <a:t>Continuity between HS as an academic area and human society</a:t>
            </a:r>
          </a:p>
          <a:p>
            <a:pPr lvl="1"/>
            <a:r>
              <a:rPr lang="en-US" sz="2800" dirty="0"/>
              <a:t>The HS student/researcher/teacher is implicated/embedded/emerges from human society </a:t>
            </a:r>
            <a:r>
              <a:rPr lang="en-US" sz="2800" dirty="0">
                <a:sym typeface="Wingdings" pitchFamily="2" charset="2"/>
              </a:rPr>
              <a:t> no division or distance </a:t>
            </a:r>
          </a:p>
          <a:p>
            <a:pPr marL="274320" lvl="1" indent="0">
              <a:buNone/>
            </a:pPr>
            <a:endParaRPr lang="en-US" sz="2800" dirty="0">
              <a:sym typeface="Wingdings" pitchFamily="2" charset="2"/>
            </a:endParaRPr>
          </a:p>
          <a:p>
            <a:endParaRPr lang="en-US" sz="2800" dirty="0"/>
          </a:p>
        </p:txBody>
      </p:sp>
      <p:sp>
        <p:nvSpPr>
          <p:cNvPr id="4" name="Slide Number Placeholder 3">
            <a:extLst>
              <a:ext uri="{FF2B5EF4-FFF2-40B4-BE49-F238E27FC236}">
                <a16:creationId xmlns:a16="http://schemas.microsoft.com/office/drawing/2014/main" id="{64FCA0D4-27BB-40D9-AA64-B74335F74EB5}"/>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111756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AD7F-40A3-DBD1-917F-5E66B6D60D8B}"/>
              </a:ext>
            </a:extLst>
          </p:cNvPr>
          <p:cNvSpPr>
            <a:spLocks noGrp="1"/>
          </p:cNvSpPr>
          <p:nvPr>
            <p:ph type="title"/>
          </p:nvPr>
        </p:nvSpPr>
        <p:spPr>
          <a:xfrm>
            <a:off x="1066800" y="494014"/>
            <a:ext cx="10058400" cy="1371600"/>
          </a:xfrm>
        </p:spPr>
        <p:txBody>
          <a:bodyPr/>
          <a:lstStyle/>
          <a:p>
            <a:r>
              <a:rPr lang="en-US" dirty="0"/>
              <a:t>Review</a:t>
            </a:r>
          </a:p>
        </p:txBody>
      </p:sp>
      <p:sp>
        <p:nvSpPr>
          <p:cNvPr id="3" name="Content Placeholder 2">
            <a:extLst>
              <a:ext uri="{FF2B5EF4-FFF2-40B4-BE49-F238E27FC236}">
                <a16:creationId xmlns:a16="http://schemas.microsoft.com/office/drawing/2014/main" id="{69CB9CDD-F4BF-EBF1-F68C-A28048E0A87F}"/>
              </a:ext>
            </a:extLst>
          </p:cNvPr>
          <p:cNvSpPr>
            <a:spLocks noGrp="1"/>
          </p:cNvSpPr>
          <p:nvPr>
            <p:ph idx="1"/>
          </p:nvPr>
        </p:nvSpPr>
        <p:spPr>
          <a:xfrm>
            <a:off x="779745" y="1702776"/>
            <a:ext cx="10632510" cy="3931920"/>
          </a:xfrm>
        </p:spPr>
        <p:txBody>
          <a:bodyPr>
            <a:noAutofit/>
          </a:bodyPr>
          <a:lstStyle/>
          <a:p>
            <a:r>
              <a:rPr lang="en-US" sz="2800" dirty="0"/>
              <a:t>As literary scholars, we think critically, interpretively, creatively, imaginatively about literary texts</a:t>
            </a:r>
          </a:p>
          <a:p>
            <a:r>
              <a:rPr lang="en-US" sz="2800" dirty="0"/>
              <a:t>The meaning of a literary text – the truth it contains about human experience – is incomplete without the reader. </a:t>
            </a:r>
          </a:p>
          <a:p>
            <a:pPr lvl="1"/>
            <a:r>
              <a:rPr lang="en-US" sz="2800" dirty="0"/>
              <a:t>Each reader comes to a text from their own location as an individual, idea, and social-historical-political-economic entity.</a:t>
            </a:r>
          </a:p>
          <a:p>
            <a:pPr lvl="1"/>
            <a:r>
              <a:rPr lang="en-US" sz="2800" dirty="0"/>
              <a:t>Each reader invests a text with meaning. </a:t>
            </a:r>
          </a:p>
          <a:p>
            <a:pPr lvl="1"/>
            <a:r>
              <a:rPr lang="en-US" sz="2800" dirty="0"/>
              <a:t>The strength of an interpretation depends on what is made available/possible by a text. </a:t>
            </a:r>
          </a:p>
        </p:txBody>
      </p:sp>
      <p:sp>
        <p:nvSpPr>
          <p:cNvPr id="4" name="Slide Number Placeholder 3">
            <a:extLst>
              <a:ext uri="{FF2B5EF4-FFF2-40B4-BE49-F238E27FC236}">
                <a16:creationId xmlns:a16="http://schemas.microsoft.com/office/drawing/2014/main" id="{FE9FBB2B-CE13-FCA9-4A4A-DFA4CC7F4D3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29730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BD3C-7D07-4F52-26DC-6B9231C85886}"/>
              </a:ext>
            </a:extLst>
          </p:cNvPr>
          <p:cNvSpPr>
            <a:spLocks noGrp="1"/>
          </p:cNvSpPr>
          <p:nvPr>
            <p:ph type="title"/>
          </p:nvPr>
        </p:nvSpPr>
        <p:spPr/>
        <p:txBody>
          <a:bodyPr>
            <a:normAutofit/>
          </a:bodyPr>
          <a:lstStyle/>
          <a:p>
            <a:r>
              <a:rPr lang="en-US" sz="4000" dirty="0"/>
              <a:t>Haiku – </a:t>
            </a:r>
            <a:r>
              <a:rPr lang="en-US" sz="4000" dirty="0" err="1"/>
              <a:t>Kynpham</a:t>
            </a:r>
            <a:r>
              <a:rPr lang="en-US" sz="4000" dirty="0"/>
              <a:t> Sing </a:t>
            </a:r>
            <a:r>
              <a:rPr lang="en-US" sz="4000" dirty="0" err="1"/>
              <a:t>Nongkynrih</a:t>
            </a:r>
            <a:endParaRPr lang="en-US" sz="4000" dirty="0"/>
          </a:p>
        </p:txBody>
      </p:sp>
      <p:sp>
        <p:nvSpPr>
          <p:cNvPr id="3" name="Content Placeholder 2">
            <a:extLst>
              <a:ext uri="{FF2B5EF4-FFF2-40B4-BE49-F238E27FC236}">
                <a16:creationId xmlns:a16="http://schemas.microsoft.com/office/drawing/2014/main" id="{D420C3A5-CBE5-75F3-1B54-ED70AC2056B8}"/>
              </a:ext>
            </a:extLst>
          </p:cNvPr>
          <p:cNvSpPr>
            <a:spLocks noGrp="1"/>
          </p:cNvSpPr>
          <p:nvPr>
            <p:ph idx="1"/>
          </p:nvPr>
        </p:nvSpPr>
        <p:spPr/>
        <p:txBody>
          <a:bodyPr>
            <a:normAutofit/>
          </a:bodyPr>
          <a:lstStyle/>
          <a:p>
            <a:pPr marL="0" indent="0">
              <a:buNone/>
            </a:pPr>
            <a:endParaRPr lang="en-US" sz="2800" dirty="0"/>
          </a:p>
          <a:p>
            <a:pPr marL="0" indent="0">
              <a:buNone/>
            </a:pPr>
            <a:r>
              <a:rPr lang="en-US" sz="2800" dirty="0"/>
              <a:t>“fresh green leaves</a:t>
            </a:r>
          </a:p>
          <a:p>
            <a:pPr marL="0" indent="0">
              <a:buNone/>
            </a:pPr>
            <a:r>
              <a:rPr lang="en-US" sz="2800" dirty="0"/>
              <a:t>an orange tree – white atop</a:t>
            </a:r>
          </a:p>
          <a:p>
            <a:pPr marL="0" indent="0">
              <a:buNone/>
            </a:pPr>
            <a:r>
              <a:rPr lang="en-US" sz="2800" dirty="0"/>
              <a:t>my head, also fresh.”</a:t>
            </a:r>
          </a:p>
          <a:p>
            <a:endParaRPr lang="en-US" sz="2800" dirty="0"/>
          </a:p>
        </p:txBody>
      </p:sp>
      <p:sp>
        <p:nvSpPr>
          <p:cNvPr id="5" name="TextBox 4">
            <a:extLst>
              <a:ext uri="{FF2B5EF4-FFF2-40B4-BE49-F238E27FC236}">
                <a16:creationId xmlns:a16="http://schemas.microsoft.com/office/drawing/2014/main" id="{39E89F6C-5B1F-6681-E123-AC4FDB0CD0FF}"/>
              </a:ext>
            </a:extLst>
          </p:cNvPr>
          <p:cNvSpPr txBox="1"/>
          <p:nvPr/>
        </p:nvSpPr>
        <p:spPr>
          <a:xfrm>
            <a:off x="3048990" y="2139308"/>
            <a:ext cx="6097978" cy="2677656"/>
          </a:xfrm>
          <a:prstGeom prst="rect">
            <a:avLst/>
          </a:prstGeom>
          <a:noFill/>
        </p:spPr>
        <p:txBody>
          <a:bodyPr wrap="square">
            <a:spAutoFit/>
          </a:bodyPr>
          <a:lstStyle/>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p:txBody>
      </p:sp>
      <p:sp>
        <p:nvSpPr>
          <p:cNvPr id="6" name="Slide Number Placeholder 5">
            <a:extLst>
              <a:ext uri="{FF2B5EF4-FFF2-40B4-BE49-F238E27FC236}">
                <a16:creationId xmlns:a16="http://schemas.microsoft.com/office/drawing/2014/main" id="{A1EA9C22-59B5-7233-7921-5BD363571BB2}"/>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128575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545B-FF95-C1DE-FBC0-F907AF53007A}"/>
              </a:ext>
            </a:extLst>
          </p:cNvPr>
          <p:cNvSpPr>
            <a:spLocks noGrp="1"/>
          </p:cNvSpPr>
          <p:nvPr>
            <p:ph type="title"/>
          </p:nvPr>
        </p:nvSpPr>
        <p:spPr>
          <a:xfrm>
            <a:off x="1066800" y="314696"/>
            <a:ext cx="10058400" cy="1371600"/>
          </a:xfrm>
        </p:spPr>
        <p:txBody>
          <a:bodyPr>
            <a:normAutofit/>
          </a:bodyPr>
          <a:lstStyle/>
          <a:p>
            <a:r>
              <a:rPr lang="en-US" sz="4400" dirty="0"/>
              <a:t>Broken Love – </a:t>
            </a:r>
            <a:r>
              <a:rPr lang="en-US" sz="4400" dirty="0" err="1"/>
              <a:t>Hoshang</a:t>
            </a:r>
            <a:r>
              <a:rPr lang="en-US" sz="4400" dirty="0"/>
              <a:t> Merchant</a:t>
            </a:r>
          </a:p>
        </p:txBody>
      </p:sp>
      <p:sp>
        <p:nvSpPr>
          <p:cNvPr id="3" name="Content Placeholder 2">
            <a:extLst>
              <a:ext uri="{FF2B5EF4-FFF2-40B4-BE49-F238E27FC236}">
                <a16:creationId xmlns:a16="http://schemas.microsoft.com/office/drawing/2014/main" id="{0E41D9F0-1816-DB3B-9632-E1A995317DD8}"/>
              </a:ext>
            </a:extLst>
          </p:cNvPr>
          <p:cNvSpPr>
            <a:spLocks noGrp="1"/>
          </p:cNvSpPr>
          <p:nvPr>
            <p:ph idx="1"/>
          </p:nvPr>
        </p:nvSpPr>
        <p:spPr>
          <a:xfrm>
            <a:off x="1066800" y="1686296"/>
            <a:ext cx="6485467" cy="4440184"/>
          </a:xfrm>
        </p:spPr>
        <p:txBody>
          <a:bodyPr>
            <a:noAutofit/>
          </a:bodyPr>
          <a:lstStyle/>
          <a:p>
            <a:pPr marL="0" indent="0">
              <a:buNone/>
            </a:pPr>
            <a:r>
              <a:rPr lang="en-US" sz="2400" dirty="0"/>
              <a:t>Is like an intercepted message</a:t>
            </a:r>
          </a:p>
          <a:p>
            <a:pPr marL="0" indent="0">
              <a:buNone/>
            </a:pPr>
            <a:endParaRPr lang="en-US" sz="2400" dirty="0"/>
          </a:p>
          <a:p>
            <a:pPr marL="0" indent="0">
              <a:buNone/>
            </a:pPr>
            <a:r>
              <a:rPr lang="en-US" sz="2400" dirty="0"/>
              <a:t>It is a feather swirling emptily </a:t>
            </a:r>
          </a:p>
          <a:p>
            <a:pPr marL="0" indent="0">
              <a:buNone/>
            </a:pPr>
            <a:r>
              <a:rPr lang="en-US" sz="2400" dirty="0"/>
              <a:t>in a dusty trough</a:t>
            </a:r>
          </a:p>
          <a:p>
            <a:pPr marL="0" indent="0">
              <a:buNone/>
            </a:pPr>
            <a:endParaRPr lang="en-US" sz="2400" dirty="0"/>
          </a:p>
          <a:p>
            <a:pPr marL="0" indent="0">
              <a:buNone/>
            </a:pPr>
            <a:r>
              <a:rPr lang="en-US" sz="2400" dirty="0"/>
              <a:t>It is the sun’s broken yolk</a:t>
            </a:r>
          </a:p>
          <a:p>
            <a:pPr marL="0" indent="0">
              <a:buNone/>
            </a:pPr>
            <a:r>
              <a:rPr lang="en-US" sz="2400" dirty="0"/>
              <a:t>at evening</a:t>
            </a:r>
          </a:p>
          <a:p>
            <a:pPr marL="0" indent="0">
              <a:buNone/>
            </a:pPr>
            <a:endParaRPr lang="en-US" sz="2400" dirty="0"/>
          </a:p>
          <a:p>
            <a:pPr marL="0" indent="0">
              <a:buNone/>
            </a:pPr>
            <a:r>
              <a:rPr lang="en-US" sz="2400" dirty="0"/>
              <a:t>It is this empty room</a:t>
            </a:r>
          </a:p>
          <a:p>
            <a:pPr marL="0" indent="0">
              <a:buNone/>
            </a:pPr>
            <a:r>
              <a:rPr lang="en-US" sz="2400" dirty="0"/>
              <a:t>where I write this poem.</a:t>
            </a:r>
          </a:p>
          <a:p>
            <a:endParaRPr lang="en-US" sz="2400" dirty="0"/>
          </a:p>
        </p:txBody>
      </p:sp>
      <p:pic>
        <p:nvPicPr>
          <p:cNvPr id="1026" name="Picture 2" descr="7-1576">
            <a:extLst>
              <a:ext uri="{FF2B5EF4-FFF2-40B4-BE49-F238E27FC236}">
                <a16:creationId xmlns:a16="http://schemas.microsoft.com/office/drawing/2014/main" id="{29D68B80-3E33-85B5-2159-0694D67372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52" r="11912" b="6"/>
          <a:stretch/>
        </p:blipFill>
        <p:spPr bwMode="auto">
          <a:xfrm>
            <a:off x="8022168" y="1614600"/>
            <a:ext cx="3016451" cy="3628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420E1F-C896-2944-4C89-5F7A0F311B82}"/>
              </a:ext>
            </a:extLst>
          </p:cNvPr>
          <p:cNvSpPr txBox="1"/>
          <p:nvPr/>
        </p:nvSpPr>
        <p:spPr>
          <a:xfrm>
            <a:off x="7458351" y="5426288"/>
            <a:ext cx="4144083" cy="1400383"/>
          </a:xfrm>
          <a:prstGeom prst="rect">
            <a:avLst/>
          </a:prstGeom>
          <a:noFill/>
        </p:spPr>
        <p:txBody>
          <a:bodyPr wrap="none" rtlCol="0">
            <a:spAutoFit/>
          </a:bodyPr>
          <a:lstStyle/>
          <a:p>
            <a:pPr algn="ctr"/>
            <a:r>
              <a:rPr lang="en-US" sz="1700" i="1" dirty="0"/>
              <a:t>The Two </a:t>
            </a:r>
            <a:r>
              <a:rPr lang="en-US" sz="1700" i="1" dirty="0" err="1"/>
              <a:t>Fridas</a:t>
            </a:r>
            <a:r>
              <a:rPr lang="en-US" sz="1700" i="1" dirty="0"/>
              <a:t> </a:t>
            </a:r>
            <a:r>
              <a:rPr lang="en-US" sz="1700" dirty="0"/>
              <a:t>(1939)</a:t>
            </a:r>
          </a:p>
          <a:p>
            <a:pPr algn="ctr"/>
            <a:r>
              <a:rPr lang="en-US" sz="1700" dirty="0"/>
              <a:t>Frida Kahlo</a:t>
            </a:r>
          </a:p>
          <a:p>
            <a:pPr algn="ctr"/>
            <a:r>
              <a:rPr lang="en-US" sz="1700" dirty="0"/>
              <a:t>Oil on Canvas</a:t>
            </a:r>
          </a:p>
          <a:p>
            <a:pPr algn="ctr"/>
            <a:r>
              <a:rPr lang="en-US" sz="1700" dirty="0"/>
              <a:t>Museo de </a:t>
            </a:r>
            <a:r>
              <a:rPr lang="en-US" sz="1700" dirty="0" err="1"/>
              <a:t>Arte</a:t>
            </a:r>
            <a:r>
              <a:rPr lang="en-US" sz="1700" dirty="0"/>
              <a:t> Moderno, Mexico City</a:t>
            </a:r>
          </a:p>
          <a:p>
            <a:pPr algn="ctr"/>
            <a:endParaRPr lang="en-US" sz="1700" dirty="0"/>
          </a:p>
        </p:txBody>
      </p:sp>
      <p:sp>
        <p:nvSpPr>
          <p:cNvPr id="5" name="Slide Number Placeholder 4">
            <a:extLst>
              <a:ext uri="{FF2B5EF4-FFF2-40B4-BE49-F238E27FC236}">
                <a16:creationId xmlns:a16="http://schemas.microsoft.com/office/drawing/2014/main" id="{B4B3B2E0-F68F-64AE-FC3D-BC81893F6E5C}"/>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292311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AD7F-40A3-DBD1-917F-5E66B6D60D8B}"/>
              </a:ext>
            </a:extLst>
          </p:cNvPr>
          <p:cNvSpPr>
            <a:spLocks noGrp="1"/>
          </p:cNvSpPr>
          <p:nvPr>
            <p:ph type="title"/>
          </p:nvPr>
        </p:nvSpPr>
        <p:spPr>
          <a:xfrm>
            <a:off x="1066800" y="382887"/>
            <a:ext cx="10058400" cy="1371600"/>
          </a:xfrm>
        </p:spPr>
        <p:txBody>
          <a:bodyPr/>
          <a:lstStyle/>
          <a:p>
            <a:r>
              <a:rPr lang="en-US" dirty="0"/>
              <a:t>Review</a:t>
            </a:r>
          </a:p>
        </p:txBody>
      </p:sp>
      <p:sp>
        <p:nvSpPr>
          <p:cNvPr id="3" name="Content Placeholder 2">
            <a:extLst>
              <a:ext uri="{FF2B5EF4-FFF2-40B4-BE49-F238E27FC236}">
                <a16:creationId xmlns:a16="http://schemas.microsoft.com/office/drawing/2014/main" id="{69CB9CDD-F4BF-EBF1-F68C-A28048E0A87F}"/>
              </a:ext>
            </a:extLst>
          </p:cNvPr>
          <p:cNvSpPr>
            <a:spLocks noGrp="1"/>
          </p:cNvSpPr>
          <p:nvPr>
            <p:ph idx="1"/>
          </p:nvPr>
        </p:nvSpPr>
        <p:spPr>
          <a:xfrm>
            <a:off x="661582" y="1585794"/>
            <a:ext cx="11271338" cy="3931920"/>
          </a:xfrm>
        </p:spPr>
        <p:txBody>
          <a:bodyPr>
            <a:noAutofit/>
          </a:bodyPr>
          <a:lstStyle/>
          <a:p>
            <a:r>
              <a:rPr lang="en-US" sz="2800" dirty="0"/>
              <a:t>Literature (fiction) is one manifestation of Culture </a:t>
            </a:r>
          </a:p>
          <a:p>
            <a:r>
              <a:rPr lang="en-US" sz="2800" dirty="0"/>
              <a:t>Two related definitions of culture</a:t>
            </a:r>
          </a:p>
          <a:p>
            <a:r>
              <a:rPr lang="en-US" sz="2800" dirty="0"/>
              <a:t>Culture is constantly produced and reproduced</a:t>
            </a:r>
          </a:p>
          <a:p>
            <a:r>
              <a:rPr lang="en-US" sz="2800" dirty="0"/>
              <a:t>All cultural productions and artefacts must be read as emerging from a particular context (social, historical, political, economic).</a:t>
            </a:r>
          </a:p>
          <a:p>
            <a:r>
              <a:rPr lang="en-US" sz="2800" dirty="0"/>
              <a:t>Or: culture is everywhere. It permeates everything and is implicated in reproducing or challenging existing worldview.</a:t>
            </a:r>
          </a:p>
          <a:p>
            <a:r>
              <a:rPr lang="en-US" sz="2800" dirty="0"/>
              <a:t>Culture and power mutually construct and reconstruct each other.</a:t>
            </a:r>
          </a:p>
          <a:p>
            <a:endParaRPr lang="en-US" sz="2800" dirty="0"/>
          </a:p>
        </p:txBody>
      </p:sp>
      <p:sp>
        <p:nvSpPr>
          <p:cNvPr id="4" name="Slide Number Placeholder 3">
            <a:extLst>
              <a:ext uri="{FF2B5EF4-FFF2-40B4-BE49-F238E27FC236}">
                <a16:creationId xmlns:a16="http://schemas.microsoft.com/office/drawing/2014/main" id="{433BD356-DE55-2575-36C3-3DAA4EC0E592}"/>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118133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870</TotalTime>
  <Words>732</Words>
  <Application>Microsoft Macintosh PowerPoint</Application>
  <PresentationFormat>Widescreen</PresentationFormat>
  <Paragraphs>98</Paragraphs>
  <Slides>21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Century Gothic</vt:lpstr>
      <vt:lpstr>Garamond</vt:lpstr>
      <vt:lpstr>Savon</vt:lpstr>
      <vt:lpstr> Culture  and  representation  </vt:lpstr>
      <vt:lpstr>PowerPoint Presentation</vt:lpstr>
      <vt:lpstr>PowerPoint Presentation</vt:lpstr>
      <vt:lpstr>PowerPoint Presentation</vt:lpstr>
      <vt:lpstr>Review</vt:lpstr>
      <vt:lpstr>Review</vt:lpstr>
      <vt:lpstr>Haiku – Kynpham Sing Nongkynrih</vt:lpstr>
      <vt:lpstr>Broken Love – Hoshang Merchant</vt:lpstr>
      <vt:lpstr>Review</vt:lpstr>
      <vt:lpstr>Review</vt:lpstr>
      <vt:lpstr>PowerPoint Presentation</vt:lpstr>
      <vt:lpstr>PowerPoint Presentation</vt:lpstr>
      <vt:lpstr>PowerPoint Presentation</vt:lpstr>
      <vt:lpstr>PowerPoint Presentation</vt:lpstr>
      <vt:lpstr>PowerPoint Presentation</vt:lpstr>
      <vt:lpstr>Arts vs. Crafts</vt:lpstr>
      <vt:lpstr>PowerPoint Presentation</vt:lpstr>
      <vt:lpstr>PowerPoint Presentation</vt:lpstr>
      <vt:lpstr>PowerPoint Presentation</vt:lpstr>
      <vt:lpstr>Pop Culture</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Culture  as  representation</dc:title>
  <dc:creator>Nazia Akhtar</dc:creator>
  <cp:lastModifiedBy>Nazia Akhtar</cp:lastModifiedBy>
  <cp:revision>16</cp:revision>
  <dcterms:created xsi:type="dcterms:W3CDTF">2023-04-14T00:49:39Z</dcterms:created>
  <dcterms:modified xsi:type="dcterms:W3CDTF">2023-04-25T13:52:42Z</dcterms:modified>
</cp:coreProperties>
</file>