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4"/>
  </p:notesMasterIdLst>
  <p:sldIdLst>
    <p:sldId id="256" r:id="rId2"/>
    <p:sldId id="366" r:id="rId3"/>
    <p:sldId id="372" r:id="rId4"/>
    <p:sldId id="290" r:id="rId5"/>
    <p:sldId id="370" r:id="rId6"/>
    <p:sldId id="371" r:id="rId7"/>
    <p:sldId id="260" r:id="rId8"/>
    <p:sldId id="294" r:id="rId9"/>
    <p:sldId id="301" r:id="rId10"/>
    <p:sldId id="302" r:id="rId11"/>
    <p:sldId id="373" r:id="rId12"/>
    <p:sldId id="375" r:id="rId13"/>
    <p:sldId id="376" r:id="rId14"/>
    <p:sldId id="374" r:id="rId15"/>
    <p:sldId id="377" r:id="rId16"/>
    <p:sldId id="379" r:id="rId17"/>
    <p:sldId id="378" r:id="rId18"/>
    <p:sldId id="269" r:id="rId19"/>
    <p:sldId id="268" r:id="rId20"/>
    <p:sldId id="360" r:id="rId21"/>
    <p:sldId id="367" r:id="rId22"/>
    <p:sldId id="3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53"/>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81E23-4826-2342-B5B8-F82A4AE05501}"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FD540-5F74-9F46-BEB6-5945D090FCFA}" type="slidenum">
              <a:rPr lang="en-US" smtClean="0"/>
              <a:t>‹#›</a:t>
            </a:fld>
            <a:endParaRPr lang="en-US"/>
          </a:p>
        </p:txBody>
      </p:sp>
    </p:spTree>
    <p:extLst>
      <p:ext uri="{BB962C8B-B14F-4D97-AF65-F5344CB8AC3E}">
        <p14:creationId xmlns:p14="http://schemas.microsoft.com/office/powerpoint/2010/main" val="44143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7</a:t>
            </a:fld>
            <a:endParaRPr lang="en-US"/>
          </a:p>
        </p:txBody>
      </p:sp>
    </p:spTree>
    <p:extLst>
      <p:ext uri="{BB962C8B-B14F-4D97-AF65-F5344CB8AC3E}">
        <p14:creationId xmlns:p14="http://schemas.microsoft.com/office/powerpoint/2010/main" val="397257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11</a:t>
            </a:fld>
            <a:endParaRPr lang="en-US"/>
          </a:p>
        </p:txBody>
      </p:sp>
    </p:spTree>
    <p:extLst>
      <p:ext uri="{BB962C8B-B14F-4D97-AF65-F5344CB8AC3E}">
        <p14:creationId xmlns:p14="http://schemas.microsoft.com/office/powerpoint/2010/main" val="113384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12</a:t>
            </a:fld>
            <a:endParaRPr lang="en-US"/>
          </a:p>
        </p:txBody>
      </p:sp>
    </p:spTree>
    <p:extLst>
      <p:ext uri="{BB962C8B-B14F-4D97-AF65-F5344CB8AC3E}">
        <p14:creationId xmlns:p14="http://schemas.microsoft.com/office/powerpoint/2010/main" val="161194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14</a:t>
            </a:fld>
            <a:endParaRPr lang="en-US"/>
          </a:p>
        </p:txBody>
      </p:sp>
    </p:spTree>
    <p:extLst>
      <p:ext uri="{BB962C8B-B14F-4D97-AF65-F5344CB8AC3E}">
        <p14:creationId xmlns:p14="http://schemas.microsoft.com/office/powerpoint/2010/main" val="171687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15</a:t>
            </a:fld>
            <a:endParaRPr lang="en-US"/>
          </a:p>
        </p:txBody>
      </p:sp>
    </p:spTree>
    <p:extLst>
      <p:ext uri="{BB962C8B-B14F-4D97-AF65-F5344CB8AC3E}">
        <p14:creationId xmlns:p14="http://schemas.microsoft.com/office/powerpoint/2010/main" val="359768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17</a:t>
            </a:fld>
            <a:endParaRPr lang="en-US"/>
          </a:p>
        </p:txBody>
      </p:sp>
    </p:spTree>
    <p:extLst>
      <p:ext uri="{BB962C8B-B14F-4D97-AF65-F5344CB8AC3E}">
        <p14:creationId xmlns:p14="http://schemas.microsoft.com/office/powerpoint/2010/main" val="6958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18</a:t>
            </a:fld>
            <a:endParaRPr lang="en-US"/>
          </a:p>
        </p:txBody>
      </p:sp>
    </p:spTree>
    <p:extLst>
      <p:ext uri="{BB962C8B-B14F-4D97-AF65-F5344CB8AC3E}">
        <p14:creationId xmlns:p14="http://schemas.microsoft.com/office/powerpoint/2010/main" val="166730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FD540-5F74-9F46-BEB6-5945D090FCFA}" type="slidenum">
              <a:rPr lang="en-US" smtClean="0"/>
              <a:t>19</a:t>
            </a:fld>
            <a:endParaRPr lang="en-US"/>
          </a:p>
        </p:txBody>
      </p:sp>
    </p:spTree>
    <p:extLst>
      <p:ext uri="{BB962C8B-B14F-4D97-AF65-F5344CB8AC3E}">
        <p14:creationId xmlns:p14="http://schemas.microsoft.com/office/powerpoint/2010/main" val="1646161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E130583-2B45-AC46-888A-2A6761AA4BB3}" type="datetime1">
              <a:rPr lang="en-IN" smtClean="0"/>
              <a:t>25/04/23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472D00-5456-CC41-B077-54CD73DE0C2D}" type="datetime1">
              <a:rPr lang="en-IN" smtClean="0"/>
              <a:t>25/04/23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133023-E0E3-CA4A-89C3-82255767351C}" type="datetime1">
              <a:rPr lang="en-IN" smtClean="0"/>
              <a:t>25/04/23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87A82D4-7042-404F-8262-3CA820A29E4A}" type="datetime1">
              <a:rPr lang="en-IN" smtClean="0"/>
              <a:t>25/04/23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8060520-0DD1-1149-B9CD-EAF074A3FC90}" type="datetime1">
              <a:rPr lang="en-IN" smtClean="0"/>
              <a:t>25/04/23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CED4799-549D-7C43-91B4-2F8C7D6F5EFA}" type="datetime1">
              <a:rPr lang="en-IN" smtClean="0"/>
              <a:t>25/04/23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D247B82-A74F-4842-88FC-F4859098AC4B}" type="datetime1">
              <a:rPr lang="en-IN" smtClean="0"/>
              <a:t>25/04/23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4FC989E-669A-0647-B4AE-359838088FB3}" type="datetime1">
              <a:rPr lang="en-IN" smtClean="0"/>
              <a:t>25/04/23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D38F8-EBCF-974A-A35C-B23906D32068}" type="datetime1">
              <a:rPr lang="en-IN" smtClean="0"/>
              <a:t>25/04/23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6E6D5BC2-0F2E-884E-AA7C-B7999327E71A}" type="datetime1">
              <a:rPr lang="en-IN" smtClean="0"/>
              <a:t>25/04/23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ADE77FB-0A94-5E46-BE84-D876D559E1A9}" type="datetime1">
              <a:rPr lang="en-IN" smtClean="0"/>
              <a:t>25/04/23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C145EE5-3CD6-B849-84FE-4880E6083620}" type="datetime1">
              <a:rPr lang="en-IN" smtClean="0"/>
              <a:t>25/04/23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25F3-64C4-56C3-B6C9-82D9C93DB751}"/>
              </a:ext>
            </a:extLst>
          </p:cNvPr>
          <p:cNvSpPr>
            <a:spLocks noGrp="1"/>
          </p:cNvSpPr>
          <p:nvPr>
            <p:ph type="ctrTitle"/>
          </p:nvPr>
        </p:nvSpPr>
        <p:spPr/>
        <p:txBody>
          <a:bodyPr/>
          <a:lstStyle/>
          <a:p>
            <a:r>
              <a:rPr lang="en-US" dirty="0"/>
              <a:t>Comparative </a:t>
            </a:r>
            <a:r>
              <a:rPr lang="en-US" dirty="0" err="1"/>
              <a:t>indian</a:t>
            </a:r>
            <a:r>
              <a:rPr lang="en-US" dirty="0"/>
              <a:t> </a:t>
            </a:r>
            <a:br>
              <a:rPr lang="en-US" dirty="0"/>
            </a:br>
            <a:r>
              <a:rPr lang="en-US" dirty="0"/>
              <a:t>literature</a:t>
            </a:r>
          </a:p>
        </p:txBody>
      </p:sp>
      <p:sp>
        <p:nvSpPr>
          <p:cNvPr id="3" name="Subtitle 2">
            <a:extLst>
              <a:ext uri="{FF2B5EF4-FFF2-40B4-BE49-F238E27FC236}">
                <a16:creationId xmlns:a16="http://schemas.microsoft.com/office/drawing/2014/main" id="{D2C9202C-5CA9-4189-6DA1-FCA895447148}"/>
              </a:ext>
            </a:extLst>
          </p:cNvPr>
          <p:cNvSpPr>
            <a:spLocks noGrp="1"/>
          </p:cNvSpPr>
          <p:nvPr>
            <p:ph type="subTitle" idx="1"/>
          </p:nvPr>
        </p:nvSpPr>
        <p:spPr>
          <a:xfrm>
            <a:off x="1561708" y="4840107"/>
            <a:ext cx="9070848" cy="457201"/>
          </a:xfrm>
        </p:spPr>
        <p:txBody>
          <a:bodyPr>
            <a:normAutofit/>
          </a:bodyPr>
          <a:lstStyle/>
          <a:p>
            <a:r>
              <a:rPr lang="en-US" sz="2400" dirty="0"/>
              <a:t>Lecture 4</a:t>
            </a:r>
          </a:p>
        </p:txBody>
      </p:sp>
      <p:sp>
        <p:nvSpPr>
          <p:cNvPr id="4" name="Slide Number Placeholder 3">
            <a:extLst>
              <a:ext uri="{FF2B5EF4-FFF2-40B4-BE49-F238E27FC236}">
                <a16:creationId xmlns:a16="http://schemas.microsoft.com/office/drawing/2014/main" id="{F7930AF4-0764-C3BC-B1E2-1E333B31777A}"/>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74436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295598"/>
            <a:ext cx="10058400" cy="3931920"/>
          </a:xfrm>
        </p:spPr>
        <p:txBody>
          <a:bodyPr>
            <a:noAutofit/>
          </a:bodyPr>
          <a:lstStyle/>
          <a:p>
            <a:r>
              <a:rPr lang="en-CA" sz="2800" dirty="0"/>
              <a:t>An extremely fraught discipline/“The Crisis of Comparative Literature”</a:t>
            </a:r>
          </a:p>
          <a:p>
            <a:pPr lvl="1"/>
            <a:r>
              <a:rPr lang="en-CA" sz="2800" dirty="0"/>
              <a:t>What is the object of study in comparative literature? </a:t>
            </a:r>
          </a:p>
          <a:p>
            <a:pPr lvl="1"/>
            <a:r>
              <a:rPr lang="en-CA" sz="2800" dirty="0"/>
              <a:t>How can comparison be the object of anything? </a:t>
            </a:r>
          </a:p>
          <a:p>
            <a:pPr lvl="1"/>
            <a:r>
              <a:rPr lang="en-CA" sz="2800" dirty="0"/>
              <a:t>If individual literatures have a canon, what might a comparative canon be? </a:t>
            </a:r>
          </a:p>
          <a:p>
            <a:pPr lvl="1"/>
            <a:r>
              <a:rPr lang="en-CA" sz="2800" dirty="0"/>
              <a:t>How does the comparatist select what to compare?</a:t>
            </a:r>
          </a:p>
          <a:p>
            <a:pPr lvl="1"/>
            <a:r>
              <a:rPr lang="en-CA" sz="2800" dirty="0"/>
              <a:t>Is comparative literature a discipline? </a:t>
            </a:r>
          </a:p>
          <a:p>
            <a:pPr lvl="1"/>
            <a:r>
              <a:rPr lang="en-CA" sz="2800" dirty="0"/>
              <a:t>Or is it simply a field of study? (</a:t>
            </a:r>
            <a:r>
              <a:rPr lang="en-CA" sz="2800" dirty="0" err="1"/>
              <a:t>Bassnett</a:t>
            </a:r>
            <a:r>
              <a:rPr lang="en-CA" sz="2800" dirty="0"/>
              <a:t> 2) </a:t>
            </a:r>
            <a:endParaRPr lang="en-IN" sz="2800" dirty="0"/>
          </a:p>
        </p:txBody>
      </p:sp>
      <p:sp>
        <p:nvSpPr>
          <p:cNvPr id="4" name="Slide Number Placeholder 3">
            <a:extLst>
              <a:ext uri="{FF2B5EF4-FFF2-40B4-BE49-F238E27FC236}">
                <a16:creationId xmlns:a16="http://schemas.microsoft.com/office/drawing/2014/main" id="{C9BA0D6F-A37E-195C-072D-707BCF8A8767}"/>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56296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06A4-D4C9-A690-33F9-48519B03918B}"/>
              </a:ext>
            </a:extLst>
          </p:cNvPr>
          <p:cNvSpPr>
            <a:spLocks noGrp="1"/>
          </p:cNvSpPr>
          <p:nvPr>
            <p:ph type="title"/>
          </p:nvPr>
        </p:nvSpPr>
        <p:spPr/>
        <p:txBody>
          <a:bodyPr/>
          <a:lstStyle/>
          <a:p>
            <a:r>
              <a:rPr lang="en-US" dirty="0"/>
              <a:t>Various Theories and Definitions </a:t>
            </a:r>
          </a:p>
        </p:txBody>
      </p:sp>
      <p:sp>
        <p:nvSpPr>
          <p:cNvPr id="3" name="Content Placeholder 2">
            <a:extLst>
              <a:ext uri="{FF2B5EF4-FFF2-40B4-BE49-F238E27FC236}">
                <a16:creationId xmlns:a16="http://schemas.microsoft.com/office/drawing/2014/main" id="{5D522FA2-E277-23E9-D44E-8636F708EF13}"/>
              </a:ext>
            </a:extLst>
          </p:cNvPr>
          <p:cNvSpPr>
            <a:spLocks noGrp="1"/>
          </p:cNvSpPr>
          <p:nvPr>
            <p:ph idx="1"/>
          </p:nvPr>
        </p:nvSpPr>
        <p:spPr>
          <a:xfrm>
            <a:off x="413657" y="1818112"/>
            <a:ext cx="11364686" cy="3931920"/>
          </a:xfrm>
        </p:spPr>
        <p:txBody>
          <a:bodyPr>
            <a:noAutofit/>
          </a:bodyPr>
          <a:lstStyle/>
          <a:p>
            <a:pPr marL="342900" indent="-342900">
              <a:buFont typeface="+mj-lt"/>
              <a:buAutoNum type="arabicPeriod"/>
            </a:pPr>
            <a:r>
              <a:rPr lang="en-US" sz="2100" dirty="0"/>
              <a:t>There is a </a:t>
            </a:r>
            <a:r>
              <a:rPr lang="en-US" sz="2100" b="1" dirty="0">
                <a:solidFill>
                  <a:srgbClr val="C00000"/>
                </a:solidFill>
              </a:rPr>
              <a:t>concrete body of literature </a:t>
            </a:r>
            <a:r>
              <a:rPr lang="en-US" sz="2100" dirty="0"/>
              <a:t>whose study should be termed “Comparative Literature” (19th cent. French scholars)</a:t>
            </a:r>
          </a:p>
          <a:p>
            <a:pPr marL="342900" indent="-342900">
              <a:buFont typeface="+mj-lt"/>
              <a:buAutoNum type="arabicPeriod"/>
            </a:pPr>
            <a:r>
              <a:rPr lang="en-US" sz="2100" dirty="0"/>
              <a:t>Some scholars have thought that it involves the </a:t>
            </a:r>
            <a:r>
              <a:rPr lang="en-US" sz="2100" b="1" dirty="0">
                <a:solidFill>
                  <a:srgbClr val="C00000"/>
                </a:solidFill>
              </a:rPr>
              <a:t>study of more than one literature</a:t>
            </a:r>
            <a:r>
              <a:rPr lang="en-US" sz="2100" b="1" dirty="0"/>
              <a:t>,</a:t>
            </a:r>
            <a:r>
              <a:rPr lang="en-US" sz="2100" b="1" dirty="0">
                <a:solidFill>
                  <a:srgbClr val="C00000"/>
                </a:solidFill>
              </a:rPr>
              <a:t> </a:t>
            </a:r>
            <a:r>
              <a:rPr lang="en-CA" sz="2100" dirty="0">
                <a:sym typeface="Wingdings" panose="05000000000000000000" pitchFamily="2" charset="2"/>
              </a:rPr>
              <a:t>maybe borrowing from scientific methodological process, “in which comparing (or contrasting) served as a means of confirming a hypothesis” (</a:t>
            </a:r>
            <a:r>
              <a:rPr lang="en-CA" sz="2100" dirty="0" err="1">
                <a:sym typeface="Wingdings" panose="05000000000000000000" pitchFamily="2" charset="2"/>
              </a:rPr>
              <a:t>Bassnett</a:t>
            </a:r>
            <a:r>
              <a:rPr lang="en-CA" sz="2100" dirty="0">
                <a:sym typeface="Wingdings" panose="05000000000000000000" pitchFamily="2" charset="2"/>
              </a:rPr>
              <a:t> 12). </a:t>
            </a:r>
          </a:p>
          <a:p>
            <a:pPr lvl="2"/>
            <a:r>
              <a:rPr lang="en-US" sz="2100" dirty="0"/>
              <a:t>Study of </a:t>
            </a:r>
            <a:r>
              <a:rPr lang="en-CA" sz="2100" dirty="0"/>
              <a:t>development and mutations of themes and literary ideas across literatures</a:t>
            </a:r>
            <a:r>
              <a:rPr lang="en-US" sz="2100" dirty="0"/>
              <a:t> – “no study more arid” (Croce, qtd in </a:t>
            </a:r>
            <a:r>
              <a:rPr lang="en-US" sz="2100" dirty="0" err="1"/>
              <a:t>Bassnett</a:t>
            </a:r>
            <a:r>
              <a:rPr lang="en-US" sz="2100" dirty="0"/>
              <a:t> 2)</a:t>
            </a:r>
          </a:p>
          <a:p>
            <a:pPr marL="548640" lvl="2" indent="0">
              <a:buNone/>
            </a:pPr>
            <a:r>
              <a:rPr lang="en-CA" sz="2100" b="1" i="1" dirty="0">
                <a:solidFill>
                  <a:srgbClr val="C00000"/>
                </a:solidFill>
              </a:rPr>
              <a:t>“the comparative history of literature is history understood in its true sense as a </a:t>
            </a:r>
            <a:r>
              <a:rPr lang="en-CA" sz="2100" b="1" i="1" u="sng" dirty="0">
                <a:solidFill>
                  <a:srgbClr val="C00000"/>
                </a:solidFill>
              </a:rPr>
              <a:t>complete explanation of the literary work</a:t>
            </a:r>
            <a:r>
              <a:rPr lang="en-CA" sz="2100" b="1" i="1" dirty="0">
                <a:solidFill>
                  <a:srgbClr val="C00000"/>
                </a:solidFill>
              </a:rPr>
              <a:t>, encompassed in all its </a:t>
            </a:r>
            <a:r>
              <a:rPr lang="en-CA" sz="2100" b="1" i="1" u="sng" dirty="0">
                <a:solidFill>
                  <a:srgbClr val="C00000"/>
                </a:solidFill>
              </a:rPr>
              <a:t>relationships</a:t>
            </a:r>
            <a:r>
              <a:rPr lang="en-CA" sz="2100" b="1" i="1" dirty="0">
                <a:solidFill>
                  <a:srgbClr val="C00000"/>
                </a:solidFill>
              </a:rPr>
              <a:t>, disposed in the </a:t>
            </a:r>
            <a:r>
              <a:rPr lang="en-CA" sz="2100" b="1" i="1" u="sng" dirty="0">
                <a:solidFill>
                  <a:srgbClr val="C00000"/>
                </a:solidFill>
              </a:rPr>
              <a:t>composite whole of universal literary history (where else could it ever be placed?)</a:t>
            </a:r>
            <a:r>
              <a:rPr lang="en-CA" sz="2100" b="1" i="1" dirty="0">
                <a:solidFill>
                  <a:srgbClr val="C00000"/>
                </a:solidFill>
              </a:rPr>
              <a:t>, seen in those </a:t>
            </a:r>
            <a:r>
              <a:rPr lang="en-CA" sz="2100" b="1" i="1" u="sng" dirty="0">
                <a:solidFill>
                  <a:srgbClr val="C00000"/>
                </a:solidFill>
              </a:rPr>
              <a:t>connections and preparations</a:t>
            </a:r>
            <a:r>
              <a:rPr lang="en-CA" sz="2100" b="1" i="1" dirty="0">
                <a:solidFill>
                  <a:srgbClr val="C00000"/>
                </a:solidFill>
              </a:rPr>
              <a:t> that are its raison d’être” (qtd in </a:t>
            </a:r>
            <a:r>
              <a:rPr lang="en-CA" sz="2100" b="1" i="1" dirty="0" err="1">
                <a:solidFill>
                  <a:srgbClr val="C00000"/>
                </a:solidFill>
              </a:rPr>
              <a:t>Bassnett</a:t>
            </a:r>
            <a:r>
              <a:rPr lang="en-CA" sz="2100" b="1" i="1" dirty="0">
                <a:solidFill>
                  <a:srgbClr val="C00000"/>
                </a:solidFill>
              </a:rPr>
              <a:t> 3; emphasis added). </a:t>
            </a:r>
          </a:p>
          <a:p>
            <a:pPr marL="548640" lvl="2" indent="0">
              <a:buNone/>
            </a:pPr>
            <a:endParaRPr lang="en-US" sz="2100" dirty="0"/>
          </a:p>
          <a:p>
            <a:pPr lvl="2"/>
            <a:endParaRPr lang="en-US" sz="2100" dirty="0"/>
          </a:p>
          <a:p>
            <a:pPr marL="891540" lvl="2" indent="-342900">
              <a:buFont typeface="+mj-lt"/>
              <a:buAutoNum type="alphaLcParenR"/>
            </a:pPr>
            <a:endParaRPr lang="en-US" sz="2100" dirty="0"/>
          </a:p>
          <a:p>
            <a:endParaRPr lang="en-CA" sz="2100" dirty="0">
              <a:sym typeface="Wingdings" panose="05000000000000000000" pitchFamily="2" charset="2"/>
            </a:endParaRPr>
          </a:p>
          <a:p>
            <a:endParaRPr lang="en-US" sz="2100" dirty="0"/>
          </a:p>
        </p:txBody>
      </p:sp>
      <p:sp>
        <p:nvSpPr>
          <p:cNvPr id="4" name="Slide Number Placeholder 3">
            <a:extLst>
              <a:ext uri="{FF2B5EF4-FFF2-40B4-BE49-F238E27FC236}">
                <a16:creationId xmlns:a16="http://schemas.microsoft.com/office/drawing/2014/main" id="{BB7E24BB-670D-E086-950F-E7B344EE9226}"/>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77719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06A4-D4C9-A690-33F9-48519B03918B}"/>
              </a:ext>
            </a:extLst>
          </p:cNvPr>
          <p:cNvSpPr>
            <a:spLocks noGrp="1"/>
          </p:cNvSpPr>
          <p:nvPr>
            <p:ph type="title"/>
          </p:nvPr>
        </p:nvSpPr>
        <p:spPr>
          <a:xfrm>
            <a:off x="1066800" y="276008"/>
            <a:ext cx="10058400" cy="1371600"/>
          </a:xfrm>
        </p:spPr>
        <p:txBody>
          <a:bodyPr/>
          <a:lstStyle/>
          <a:p>
            <a:r>
              <a:rPr lang="en-US" dirty="0"/>
              <a:t>Various Theories and Definitions </a:t>
            </a:r>
          </a:p>
        </p:txBody>
      </p:sp>
      <p:sp>
        <p:nvSpPr>
          <p:cNvPr id="3" name="Content Placeholder 2">
            <a:extLst>
              <a:ext uri="{FF2B5EF4-FFF2-40B4-BE49-F238E27FC236}">
                <a16:creationId xmlns:a16="http://schemas.microsoft.com/office/drawing/2014/main" id="{5D522FA2-E277-23E9-D44E-8636F708EF13}"/>
              </a:ext>
            </a:extLst>
          </p:cNvPr>
          <p:cNvSpPr>
            <a:spLocks noGrp="1"/>
          </p:cNvSpPr>
          <p:nvPr>
            <p:ph idx="1"/>
          </p:nvPr>
        </p:nvSpPr>
        <p:spPr>
          <a:xfrm>
            <a:off x="-95003" y="1463040"/>
            <a:ext cx="11851575" cy="3931920"/>
          </a:xfrm>
        </p:spPr>
        <p:txBody>
          <a:bodyPr>
            <a:noAutofit/>
          </a:bodyPr>
          <a:lstStyle/>
          <a:p>
            <a:pPr lvl="2"/>
            <a:r>
              <a:rPr lang="en-US" sz="2000" b="1" dirty="0">
                <a:solidFill>
                  <a:srgbClr val="C00000"/>
                </a:solidFill>
              </a:rPr>
              <a:t>Study of influence </a:t>
            </a:r>
            <a:r>
              <a:rPr lang="en-US" sz="2000" dirty="0"/>
              <a:t>of one culture over another, as evinced from literary texts (themes, characters, ideas, language): </a:t>
            </a:r>
            <a:r>
              <a:rPr lang="en-CA" sz="2000" dirty="0"/>
              <a:t>Byron (1819) and </a:t>
            </a:r>
            <a:r>
              <a:rPr lang="en-CA" sz="2000" dirty="0" err="1"/>
              <a:t>Philaréte</a:t>
            </a:r>
            <a:r>
              <a:rPr lang="en-CA" sz="2000" dirty="0"/>
              <a:t> </a:t>
            </a:r>
            <a:r>
              <a:rPr lang="en-CA" sz="2000" dirty="0" err="1"/>
              <a:t>Chasles</a:t>
            </a:r>
            <a:r>
              <a:rPr lang="en-CA" sz="2000" dirty="0"/>
              <a:t> (1835): </a:t>
            </a:r>
            <a:endParaRPr lang="en-US" sz="2000" dirty="0"/>
          </a:p>
          <a:p>
            <a:pPr lvl="3"/>
            <a:r>
              <a:rPr lang="en-US" sz="2000" b="1" i="1" dirty="0"/>
              <a:t>Influence as borrowing </a:t>
            </a:r>
            <a:r>
              <a:rPr lang="en-US" sz="2000" dirty="0"/>
              <a:t>– “international literary harmony” (13) </a:t>
            </a:r>
            <a:r>
              <a:rPr lang="en-US" sz="2000" dirty="0">
                <a:sym typeface="Wingdings" pitchFamily="2" charset="2"/>
              </a:rPr>
              <a:t></a:t>
            </a:r>
            <a:r>
              <a:rPr lang="en-US" sz="2000" dirty="0"/>
              <a:t> specializations that others benefit from </a:t>
            </a:r>
          </a:p>
          <a:p>
            <a:pPr lvl="3"/>
            <a:r>
              <a:rPr lang="en-CA" sz="2000" b="1" i="1" dirty="0"/>
              <a:t>Influence as appropriation/theft </a:t>
            </a:r>
            <a:r>
              <a:rPr lang="en-CA" sz="2000" dirty="0">
                <a:sym typeface="Wingdings" panose="05000000000000000000" pitchFamily="2" charset="2"/>
              </a:rPr>
              <a:t></a:t>
            </a:r>
            <a:r>
              <a:rPr lang="en-CA" sz="2000" dirty="0"/>
              <a:t> relationship between national identity and cultural inheritance</a:t>
            </a:r>
            <a:endParaRPr lang="en-US" sz="2000" dirty="0"/>
          </a:p>
          <a:p>
            <a:pPr lvl="2"/>
            <a:r>
              <a:rPr lang="en-CA" sz="2000" b="1" dirty="0">
                <a:solidFill>
                  <a:srgbClr val="C00000"/>
                </a:solidFill>
              </a:rPr>
              <a:t>Linguistic proficiency </a:t>
            </a:r>
            <a:r>
              <a:rPr lang="en-CA" sz="2000" dirty="0"/>
              <a:t>important for Comparative Literature, which “asks for a widening of perspectives, a suppression of local and provincial sentiments, not easy to achieve” (</a:t>
            </a:r>
            <a:r>
              <a:rPr lang="en-IN" sz="2000" dirty="0"/>
              <a:t>qtd in </a:t>
            </a:r>
            <a:r>
              <a:rPr lang="en-IN" sz="2000" dirty="0" err="1"/>
              <a:t>Bassnett</a:t>
            </a:r>
            <a:r>
              <a:rPr lang="en-IN" sz="2000" dirty="0"/>
              <a:t> </a:t>
            </a:r>
            <a:r>
              <a:rPr lang="en-CA" sz="2000" dirty="0"/>
              <a:t>4): Ren</a:t>
            </a:r>
            <a:r>
              <a:rPr lang="en-IN" sz="2000" dirty="0" err="1"/>
              <a:t>é</a:t>
            </a:r>
            <a:r>
              <a:rPr lang="en-CA" sz="2000" dirty="0"/>
              <a:t> </a:t>
            </a:r>
            <a:r>
              <a:rPr lang="en-CA" sz="2000" dirty="0" err="1"/>
              <a:t>Wellek</a:t>
            </a:r>
            <a:r>
              <a:rPr lang="en-CA" sz="2000" dirty="0"/>
              <a:t> (1903-1995) and Austin Warren (1899-1986) in </a:t>
            </a:r>
            <a:r>
              <a:rPr lang="en-CA" sz="2000" i="1" dirty="0"/>
              <a:t>Theory of Literature </a:t>
            </a:r>
            <a:r>
              <a:rPr lang="en-CA" sz="2000" dirty="0"/>
              <a:t>(1949).</a:t>
            </a:r>
          </a:p>
          <a:p>
            <a:pPr lvl="2"/>
            <a:r>
              <a:rPr lang="en-CA" sz="2000" dirty="0"/>
              <a:t>African, Caribbean, and Asian scholars have </a:t>
            </a:r>
            <a:r>
              <a:rPr lang="en-CA" sz="2000" b="1" dirty="0">
                <a:solidFill>
                  <a:srgbClr val="C00000"/>
                </a:solidFill>
              </a:rPr>
              <a:t>criticized the refusal of western academia </a:t>
            </a:r>
            <a:r>
              <a:rPr lang="en-CA" sz="2000" dirty="0"/>
              <a:t>to accept implications of </a:t>
            </a:r>
            <a:r>
              <a:rPr lang="en-CA" sz="2000" i="1" dirty="0"/>
              <a:t>their </a:t>
            </a:r>
            <a:r>
              <a:rPr lang="en-CA" sz="2000" dirty="0"/>
              <a:t>work and methods. – “alternate schools of thought” (</a:t>
            </a:r>
            <a:r>
              <a:rPr lang="en-CA" sz="2000" dirty="0" err="1"/>
              <a:t>Bassnett</a:t>
            </a:r>
            <a:r>
              <a:rPr lang="en-CA" sz="2000" dirty="0"/>
              <a:t> 6-7)</a:t>
            </a:r>
            <a:r>
              <a:rPr lang="en-CA" sz="2000" dirty="0">
                <a:sym typeface="Wingdings" pitchFamily="2" charset="2"/>
              </a:rPr>
              <a:t> </a:t>
            </a:r>
          </a:p>
          <a:p>
            <a:pPr lvl="3"/>
            <a:r>
              <a:rPr lang="en-CA" sz="2000" dirty="0"/>
              <a:t>Nation (nationhood </a:t>
            </a:r>
            <a:r>
              <a:rPr lang="en-CA" sz="2000" dirty="0">
                <a:sym typeface="Wingdings" panose="05000000000000000000" pitchFamily="2" charset="2"/>
              </a:rPr>
              <a:t> national literature</a:t>
            </a:r>
            <a:r>
              <a:rPr lang="en-CA" sz="2000" dirty="0"/>
              <a:t>) as singular; civilization (“India” </a:t>
            </a:r>
            <a:r>
              <a:rPr lang="en-CA" sz="2000" dirty="0">
                <a:sym typeface="Wingdings" panose="05000000000000000000" pitchFamily="2" charset="2"/>
              </a:rPr>
              <a:t> South Asian literature?</a:t>
            </a:r>
            <a:r>
              <a:rPr lang="en-CA" sz="2000" dirty="0"/>
              <a:t>) as plural (“common civilizational ethos” (256)).</a:t>
            </a:r>
          </a:p>
          <a:p>
            <a:pPr lvl="2"/>
            <a:endParaRPr lang="en-CA" sz="2000" dirty="0"/>
          </a:p>
        </p:txBody>
      </p:sp>
      <p:sp>
        <p:nvSpPr>
          <p:cNvPr id="4" name="Slide Number Placeholder 3">
            <a:extLst>
              <a:ext uri="{FF2B5EF4-FFF2-40B4-BE49-F238E27FC236}">
                <a16:creationId xmlns:a16="http://schemas.microsoft.com/office/drawing/2014/main" id="{BB7E24BB-670D-E086-950F-E7B344EE9226}"/>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68369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13D4-EFEA-10CB-8627-07BABBEBEFC0}"/>
              </a:ext>
            </a:extLst>
          </p:cNvPr>
          <p:cNvSpPr>
            <a:spLocks noGrp="1"/>
          </p:cNvSpPr>
          <p:nvPr>
            <p:ph type="title"/>
          </p:nvPr>
        </p:nvSpPr>
        <p:spPr/>
        <p:txBody>
          <a:bodyPr/>
          <a:lstStyle/>
          <a:p>
            <a:r>
              <a:rPr lang="en-US" dirty="0"/>
              <a:t>Various Theories and Definitions</a:t>
            </a:r>
          </a:p>
        </p:txBody>
      </p:sp>
      <p:sp>
        <p:nvSpPr>
          <p:cNvPr id="3" name="Content Placeholder 2">
            <a:extLst>
              <a:ext uri="{FF2B5EF4-FFF2-40B4-BE49-F238E27FC236}">
                <a16:creationId xmlns:a16="http://schemas.microsoft.com/office/drawing/2014/main" id="{5116032A-3AEC-7F39-BF43-5829253992D7}"/>
              </a:ext>
            </a:extLst>
          </p:cNvPr>
          <p:cNvSpPr>
            <a:spLocks noGrp="1"/>
          </p:cNvSpPr>
          <p:nvPr>
            <p:ph idx="1"/>
          </p:nvPr>
        </p:nvSpPr>
        <p:spPr/>
        <p:txBody>
          <a:bodyPr>
            <a:normAutofit/>
          </a:bodyPr>
          <a:lstStyle/>
          <a:p>
            <a:pPr marL="342900" indent="-342900">
              <a:buFont typeface="+mj-lt"/>
              <a:buAutoNum type="arabicPeriod" startAt="3"/>
            </a:pPr>
            <a:r>
              <a:rPr lang="en-US" sz="2400" b="1" dirty="0">
                <a:solidFill>
                  <a:srgbClr val="C00000"/>
                </a:solidFill>
              </a:rPr>
              <a:t>Is Comparative Literature actually Translation Studies or Cultural Studies?</a:t>
            </a:r>
            <a:r>
              <a:rPr lang="en-US" sz="2400" dirty="0"/>
              <a:t> Why does Comparative Literature treat these as sub-disciplines? Is it, in fact, a sub-discipline of Translation Studies?</a:t>
            </a:r>
          </a:p>
          <a:p>
            <a:pPr lvl="1"/>
            <a:r>
              <a:rPr lang="en-CA" sz="2400" dirty="0"/>
              <a:t>Josef Jungmann (1840s; Czech National Revival): role of language and translation in influence </a:t>
            </a:r>
            <a:r>
              <a:rPr lang="en-CA" sz="2400" dirty="0">
                <a:sym typeface="Wingdings" panose="05000000000000000000" pitchFamily="2" charset="2"/>
              </a:rPr>
              <a:t> origin less important than what happens in process of translation  “enhancement,” “extending range of the language and of the emergent literature” (14)</a:t>
            </a:r>
            <a:r>
              <a:rPr lang="en-CA" sz="2400" dirty="0"/>
              <a:t> </a:t>
            </a:r>
            <a:endParaRPr lang="en-IN" sz="2400" dirty="0"/>
          </a:p>
          <a:p>
            <a:pPr lvl="1"/>
            <a:endParaRPr lang="en-US" sz="2400" dirty="0"/>
          </a:p>
        </p:txBody>
      </p:sp>
      <p:sp>
        <p:nvSpPr>
          <p:cNvPr id="4" name="Slide Number Placeholder 3">
            <a:extLst>
              <a:ext uri="{FF2B5EF4-FFF2-40B4-BE49-F238E27FC236}">
                <a16:creationId xmlns:a16="http://schemas.microsoft.com/office/drawing/2014/main" id="{E82460F9-2056-3EF9-596B-B8F905B9E879}"/>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358973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06A4-D4C9-A690-33F9-48519B03918B}"/>
              </a:ext>
            </a:extLst>
          </p:cNvPr>
          <p:cNvSpPr>
            <a:spLocks noGrp="1"/>
          </p:cNvSpPr>
          <p:nvPr>
            <p:ph type="title"/>
          </p:nvPr>
        </p:nvSpPr>
        <p:spPr/>
        <p:txBody>
          <a:bodyPr/>
          <a:lstStyle/>
          <a:p>
            <a:r>
              <a:rPr lang="en-US" dirty="0"/>
              <a:t>Various Theories and Definitions </a:t>
            </a:r>
          </a:p>
        </p:txBody>
      </p:sp>
      <p:sp>
        <p:nvSpPr>
          <p:cNvPr id="3" name="Content Placeholder 2">
            <a:extLst>
              <a:ext uri="{FF2B5EF4-FFF2-40B4-BE49-F238E27FC236}">
                <a16:creationId xmlns:a16="http://schemas.microsoft.com/office/drawing/2014/main" id="{5D522FA2-E277-23E9-D44E-8636F708EF13}"/>
              </a:ext>
            </a:extLst>
          </p:cNvPr>
          <p:cNvSpPr>
            <a:spLocks noGrp="1"/>
          </p:cNvSpPr>
          <p:nvPr>
            <p:ph idx="1"/>
          </p:nvPr>
        </p:nvSpPr>
        <p:spPr>
          <a:xfrm>
            <a:off x="665018" y="2130985"/>
            <a:ext cx="11079677" cy="3931920"/>
          </a:xfrm>
        </p:spPr>
        <p:txBody>
          <a:bodyPr>
            <a:noAutofit/>
          </a:bodyPr>
          <a:lstStyle/>
          <a:p>
            <a:r>
              <a:rPr lang="en-CA" sz="2800" dirty="0"/>
              <a:t>“Literature is one; as art and humanity are one” (</a:t>
            </a:r>
            <a:r>
              <a:rPr lang="en-CA" sz="2800" dirty="0" err="1"/>
              <a:t>Wellek</a:t>
            </a:r>
            <a:r>
              <a:rPr lang="en-CA" sz="2800" dirty="0"/>
              <a:t>, </a:t>
            </a:r>
            <a:r>
              <a:rPr lang="en-IN" sz="2800" dirty="0"/>
              <a:t>qtd in </a:t>
            </a:r>
            <a:r>
              <a:rPr lang="en-IN" sz="2800" dirty="0" err="1"/>
              <a:t>Bassnett</a:t>
            </a:r>
            <a:r>
              <a:rPr lang="en-IN" sz="2800" dirty="0"/>
              <a:t> 4</a:t>
            </a:r>
            <a:r>
              <a:rPr lang="en-CA" sz="2800" dirty="0"/>
              <a:t>). </a:t>
            </a:r>
          </a:p>
          <a:p>
            <a:r>
              <a:rPr lang="en-CA" sz="2800" dirty="0"/>
              <a:t>Comparative Literature “represents more than an academic discipline. It is an overall view of literature, of the world of letters, a humanistic ecology, a literary Weltanschauung, a vision of the cultural universe, inclusive and comprehensive” (François </a:t>
            </a:r>
            <a:r>
              <a:rPr lang="en-CA" sz="2800" dirty="0" err="1"/>
              <a:t>Jost</a:t>
            </a:r>
            <a:r>
              <a:rPr lang="en-CA" sz="2800" dirty="0"/>
              <a:t>, qtd in </a:t>
            </a:r>
            <a:r>
              <a:rPr lang="en-CA" sz="2800" dirty="0" err="1"/>
              <a:t>Bassnett</a:t>
            </a:r>
            <a:r>
              <a:rPr lang="en-CA" sz="2800" dirty="0"/>
              <a:t> 4).</a:t>
            </a:r>
          </a:p>
          <a:p>
            <a:pPr marL="0" indent="0">
              <a:buNone/>
            </a:pPr>
            <a:endParaRPr lang="en-CA" sz="2800" b="1" dirty="0">
              <a:solidFill>
                <a:srgbClr val="C00000"/>
              </a:solidFill>
            </a:endParaRPr>
          </a:p>
          <a:p>
            <a:pPr marL="0" indent="0">
              <a:buNone/>
            </a:pPr>
            <a:r>
              <a:rPr lang="en-CA" sz="2800" b="1" dirty="0">
                <a:solidFill>
                  <a:srgbClr val="C00000"/>
                </a:solidFill>
              </a:rPr>
              <a:t>World Literature</a:t>
            </a:r>
          </a:p>
          <a:p>
            <a:endParaRPr lang="en-CA" sz="2800" dirty="0"/>
          </a:p>
          <a:p>
            <a:endParaRPr lang="en-CA" sz="2800" dirty="0"/>
          </a:p>
          <a:p>
            <a:endParaRPr lang="en-CA" sz="2800" dirty="0"/>
          </a:p>
          <a:p>
            <a:pPr lvl="2"/>
            <a:endParaRPr lang="en-CA" sz="2800" dirty="0"/>
          </a:p>
        </p:txBody>
      </p:sp>
      <p:sp>
        <p:nvSpPr>
          <p:cNvPr id="4" name="Slide Number Placeholder 3">
            <a:extLst>
              <a:ext uri="{FF2B5EF4-FFF2-40B4-BE49-F238E27FC236}">
                <a16:creationId xmlns:a16="http://schemas.microsoft.com/office/drawing/2014/main" id="{BB7E24BB-670D-E086-950F-E7B344EE9226}"/>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47503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FA92-165D-18B8-1F00-0F3B71560E43}"/>
              </a:ext>
            </a:extLst>
          </p:cNvPr>
          <p:cNvSpPr>
            <a:spLocks noGrp="1"/>
          </p:cNvSpPr>
          <p:nvPr>
            <p:ph type="title"/>
          </p:nvPr>
        </p:nvSpPr>
        <p:spPr/>
        <p:txBody>
          <a:bodyPr/>
          <a:lstStyle/>
          <a:p>
            <a:r>
              <a:rPr lang="en-US" dirty="0"/>
              <a:t>World Literature</a:t>
            </a:r>
          </a:p>
        </p:txBody>
      </p:sp>
      <p:sp>
        <p:nvSpPr>
          <p:cNvPr id="3" name="Content Placeholder 2">
            <a:extLst>
              <a:ext uri="{FF2B5EF4-FFF2-40B4-BE49-F238E27FC236}">
                <a16:creationId xmlns:a16="http://schemas.microsoft.com/office/drawing/2014/main" id="{DA41A2B4-6E67-BDC7-C61E-01069CD92918}"/>
              </a:ext>
            </a:extLst>
          </p:cNvPr>
          <p:cNvSpPr>
            <a:spLocks noGrp="1"/>
          </p:cNvSpPr>
          <p:nvPr>
            <p:ph idx="1"/>
          </p:nvPr>
        </p:nvSpPr>
        <p:spPr/>
        <p:txBody>
          <a:bodyPr>
            <a:normAutofit/>
          </a:bodyPr>
          <a:lstStyle/>
          <a:p>
            <a:r>
              <a:rPr lang="en-CA" sz="2800" dirty="0"/>
              <a:t>Johann Wolfgang von Goethe (1835): </a:t>
            </a:r>
          </a:p>
          <a:p>
            <a:pPr marL="0" indent="0">
              <a:buNone/>
            </a:pPr>
            <a:r>
              <a:rPr lang="en-CA" sz="2800" b="1" dirty="0">
                <a:solidFill>
                  <a:srgbClr val="C00000"/>
                </a:solidFill>
              </a:rPr>
              <a:t>“</a:t>
            </a:r>
            <a:r>
              <a:rPr lang="en-CA" sz="2800" b="1" dirty="0" err="1">
                <a:solidFill>
                  <a:srgbClr val="C00000"/>
                </a:solidFill>
              </a:rPr>
              <a:t>Weltliteratur</a:t>
            </a:r>
            <a:r>
              <a:rPr lang="en-CA" sz="2800" b="1" dirty="0">
                <a:solidFill>
                  <a:srgbClr val="C00000"/>
                </a:solidFill>
              </a:rPr>
              <a:t>”</a:t>
            </a:r>
          </a:p>
          <a:p>
            <a:r>
              <a:rPr lang="en-CA" sz="2800" dirty="0"/>
              <a:t>Translation, circulation, reception, poetry as universal; national literature out, world literature in. </a:t>
            </a:r>
          </a:p>
          <a:p>
            <a:endParaRPr lang="en-CA" sz="2800" dirty="0"/>
          </a:p>
          <a:p>
            <a:r>
              <a:rPr lang="en-CA" sz="2800" dirty="0"/>
              <a:t>Rabindranath Tagore (1905):</a:t>
            </a:r>
          </a:p>
          <a:p>
            <a:pPr marL="0" indent="0">
              <a:buNone/>
            </a:pPr>
            <a:r>
              <a:rPr lang="en-CA" sz="2800" b="1" dirty="0">
                <a:solidFill>
                  <a:srgbClr val="C00000"/>
                </a:solidFill>
              </a:rPr>
              <a:t>“</a:t>
            </a:r>
            <a:r>
              <a:rPr lang="en-CA" sz="2800" b="1" dirty="0" err="1">
                <a:solidFill>
                  <a:srgbClr val="C00000"/>
                </a:solidFill>
              </a:rPr>
              <a:t>Vishva</a:t>
            </a:r>
            <a:r>
              <a:rPr lang="en-CA" sz="2800" b="1" dirty="0">
                <a:solidFill>
                  <a:srgbClr val="C00000"/>
                </a:solidFill>
              </a:rPr>
              <a:t>-sahitya”</a:t>
            </a:r>
            <a:endParaRPr lang="en-IN" sz="2800" b="1" dirty="0">
              <a:solidFill>
                <a:srgbClr val="C00000"/>
              </a:solidFill>
            </a:endParaRPr>
          </a:p>
          <a:p>
            <a:endParaRPr lang="en-US" sz="2800" dirty="0"/>
          </a:p>
        </p:txBody>
      </p:sp>
      <p:sp>
        <p:nvSpPr>
          <p:cNvPr id="4" name="Slide Number Placeholder 3">
            <a:extLst>
              <a:ext uri="{FF2B5EF4-FFF2-40B4-BE49-F238E27FC236}">
                <a16:creationId xmlns:a16="http://schemas.microsoft.com/office/drawing/2014/main" id="{3176CEB0-F8A9-5A7C-56A6-EEC1E696FD66}"/>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400972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FE6D0-367F-DDB2-FAB4-0B6553F0B06A}"/>
              </a:ext>
            </a:extLst>
          </p:cNvPr>
          <p:cNvSpPr>
            <a:spLocks noGrp="1"/>
          </p:cNvSpPr>
          <p:nvPr>
            <p:ph idx="1"/>
          </p:nvPr>
        </p:nvSpPr>
        <p:spPr>
          <a:xfrm>
            <a:off x="451262" y="630579"/>
            <a:ext cx="11481658" cy="3931920"/>
          </a:xfrm>
        </p:spPr>
        <p:txBody>
          <a:bodyPr>
            <a:noAutofit/>
          </a:bodyPr>
          <a:lstStyle/>
          <a:p>
            <a:pPr marL="0" indent="0">
              <a:buNone/>
            </a:pPr>
            <a:r>
              <a:rPr lang="en-US" sz="2800" b="1" i="1" dirty="0">
                <a:solidFill>
                  <a:srgbClr val="C00000"/>
                </a:solidFill>
              </a:rPr>
              <a:t>“For once we need to see literature as embracing all of humanity … All I have wanted to say is that just as the world is not merely the sum of your plough field, plus his </a:t>
            </a:r>
            <a:r>
              <a:rPr lang="en-US" sz="2800" b="1" i="1" dirty="0" err="1">
                <a:solidFill>
                  <a:srgbClr val="C00000"/>
                </a:solidFill>
              </a:rPr>
              <a:t>ploughfield</a:t>
            </a:r>
            <a:r>
              <a:rPr lang="en-US" sz="2800" b="1" i="1" dirty="0">
                <a:solidFill>
                  <a:srgbClr val="C00000"/>
                </a:solidFill>
              </a:rPr>
              <a:t> – because to know the world that way is only to know it with a yokel-like parochialism – similarly world literature is not merely the sum of your writings, plus my writing, plus his writings. We generally see literature in this limited, provincial manner. To free oneself of that regional narrowness and resolve to see the universal being in world literature, to apprehend such totality in every writer’s work, and to see its interconnectedness with every man’s attempt at self-expression – that is the objective we need to pledge ourselves to.” </a:t>
            </a:r>
          </a:p>
          <a:p>
            <a:pPr marL="0" indent="0">
              <a:buNone/>
            </a:pPr>
            <a:r>
              <a:rPr lang="en-US" b="1" i="1" dirty="0">
                <a:solidFill>
                  <a:srgbClr val="C00000"/>
                </a:solidFill>
              </a:rPr>
              <a:t>Rabindranath Tagore, translated by </a:t>
            </a:r>
            <a:r>
              <a:rPr lang="en-US" b="1" i="1" dirty="0" err="1">
                <a:solidFill>
                  <a:srgbClr val="C00000"/>
                </a:solidFill>
              </a:rPr>
              <a:t>Rijula</a:t>
            </a:r>
            <a:r>
              <a:rPr lang="en-US" b="1" i="1" dirty="0">
                <a:solidFill>
                  <a:srgbClr val="C00000"/>
                </a:solidFill>
              </a:rPr>
              <a:t> Das and Makarand Paranjape </a:t>
            </a:r>
          </a:p>
        </p:txBody>
      </p:sp>
      <p:sp>
        <p:nvSpPr>
          <p:cNvPr id="4" name="Slide Number Placeholder 3">
            <a:extLst>
              <a:ext uri="{FF2B5EF4-FFF2-40B4-BE49-F238E27FC236}">
                <a16:creationId xmlns:a16="http://schemas.microsoft.com/office/drawing/2014/main" id="{C979D632-268C-F2C9-EBE1-BA5149514699}"/>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46278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E487-A896-20C9-756D-3CD3226F52AE}"/>
              </a:ext>
            </a:extLst>
          </p:cNvPr>
          <p:cNvSpPr>
            <a:spLocks noGrp="1"/>
          </p:cNvSpPr>
          <p:nvPr>
            <p:ph type="title"/>
          </p:nvPr>
        </p:nvSpPr>
        <p:spPr/>
        <p:txBody>
          <a:bodyPr/>
          <a:lstStyle/>
          <a:p>
            <a:r>
              <a:rPr lang="en-US" dirty="0"/>
              <a:t>Comparative Literature in India</a:t>
            </a:r>
          </a:p>
        </p:txBody>
      </p:sp>
      <p:sp>
        <p:nvSpPr>
          <p:cNvPr id="3" name="Content Placeholder 2">
            <a:extLst>
              <a:ext uri="{FF2B5EF4-FFF2-40B4-BE49-F238E27FC236}">
                <a16:creationId xmlns:a16="http://schemas.microsoft.com/office/drawing/2014/main" id="{BCEA32E1-2D44-139A-C858-51245F3399C6}"/>
              </a:ext>
            </a:extLst>
          </p:cNvPr>
          <p:cNvSpPr>
            <a:spLocks noGrp="1"/>
          </p:cNvSpPr>
          <p:nvPr>
            <p:ph idx="1"/>
          </p:nvPr>
        </p:nvSpPr>
        <p:spPr/>
        <p:txBody>
          <a:bodyPr>
            <a:noAutofit/>
          </a:bodyPr>
          <a:lstStyle/>
          <a:p>
            <a:r>
              <a:rPr lang="en-US" sz="2800" dirty="0"/>
              <a:t>By late 19th cent. in Europe, departments and journals</a:t>
            </a:r>
          </a:p>
          <a:p>
            <a:r>
              <a:rPr lang="en-US" sz="2800" dirty="0"/>
              <a:t>Jadavpur University, 1956</a:t>
            </a:r>
          </a:p>
          <a:p>
            <a:endParaRPr lang="en-US" sz="2800" dirty="0"/>
          </a:p>
          <a:p>
            <a:endParaRPr lang="en-US" sz="2800" dirty="0"/>
          </a:p>
          <a:p>
            <a:r>
              <a:rPr lang="en-CA" sz="2800" dirty="0"/>
              <a:t>Ganesh </a:t>
            </a:r>
            <a:r>
              <a:rPr lang="en-CA" sz="2800" dirty="0" err="1"/>
              <a:t>Devy</a:t>
            </a:r>
            <a:r>
              <a:rPr lang="en-CA" sz="2800" dirty="0"/>
              <a:t> (1950 - ) (1987):</a:t>
            </a:r>
          </a:p>
          <a:p>
            <a:pPr lvl="1"/>
            <a:r>
              <a:rPr lang="en-CA" sz="2800" dirty="0"/>
              <a:t>Rise of Comparative Literature in India </a:t>
            </a:r>
            <a:r>
              <a:rPr lang="en-CA" sz="2800" dirty="0">
                <a:sym typeface="Wingdings" panose="05000000000000000000" pitchFamily="2" charset="2"/>
              </a:rPr>
              <a:t> rise of modern nationalism  “used to assert national cultural identity” (qtd in </a:t>
            </a:r>
            <a:r>
              <a:rPr lang="en-CA" sz="2800" dirty="0" err="1">
                <a:sym typeface="Wingdings" panose="05000000000000000000" pitchFamily="2" charset="2"/>
              </a:rPr>
              <a:t>Bassnett</a:t>
            </a:r>
            <a:r>
              <a:rPr lang="en-CA" sz="2800" dirty="0">
                <a:sym typeface="Wingdings" panose="05000000000000000000" pitchFamily="2" charset="2"/>
              </a:rPr>
              <a:t> 5).</a:t>
            </a:r>
            <a:endParaRPr lang="en-CA" sz="2800" dirty="0"/>
          </a:p>
          <a:p>
            <a:endParaRPr lang="en-US" sz="2800" dirty="0"/>
          </a:p>
        </p:txBody>
      </p:sp>
      <p:sp>
        <p:nvSpPr>
          <p:cNvPr id="4" name="Slide Number Placeholder 3">
            <a:extLst>
              <a:ext uri="{FF2B5EF4-FFF2-40B4-BE49-F238E27FC236}">
                <a16:creationId xmlns:a16="http://schemas.microsoft.com/office/drawing/2014/main" id="{C88F0C05-567E-E007-273A-A1BB6E5435AD}"/>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453791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428" y="1296785"/>
            <a:ext cx="11321143" cy="3931920"/>
          </a:xfrm>
        </p:spPr>
        <p:txBody>
          <a:bodyPr>
            <a:noAutofit/>
          </a:bodyPr>
          <a:lstStyle/>
          <a:p>
            <a:r>
              <a:rPr lang="en-CA" sz="2000" dirty="0"/>
              <a:t>It is </a:t>
            </a:r>
            <a:r>
              <a:rPr lang="en-CA" sz="2000" b="1" dirty="0">
                <a:solidFill>
                  <a:srgbClr val="C00000"/>
                </a:solidFill>
              </a:rPr>
              <a:t>not productive to form a category</a:t>
            </a:r>
            <a:r>
              <a:rPr lang="en-CA" sz="2000" dirty="0"/>
              <a:t> called “Indian Literature,” given the sheer diversity, quantity, and variety of our languages and literary traditions. Any such attempt will automatically be exclusionary. </a:t>
            </a:r>
          </a:p>
          <a:p>
            <a:pPr lvl="1"/>
            <a:r>
              <a:rPr lang="en-CA" sz="2000" dirty="0"/>
              <a:t>We cannot theorize about a unified, coherent Indian literature by constructing its history in terms of  “adjacent but discrete” (Ahmad 243) literary histories. </a:t>
            </a:r>
            <a:r>
              <a:rPr lang="en-CA" sz="2000" b="1" dirty="0">
                <a:solidFill>
                  <a:srgbClr val="C00000"/>
                </a:solidFill>
              </a:rPr>
              <a:t>It cannot be the “sum of its regional constituent parts”</a:t>
            </a:r>
            <a:r>
              <a:rPr lang="en-CA" sz="2000" dirty="0"/>
              <a:t> (244).</a:t>
            </a:r>
          </a:p>
          <a:p>
            <a:r>
              <a:rPr lang="en-CA" sz="2000" dirty="0"/>
              <a:t>There have been attempts to address “cross-fertilization” of genres and themes, but only through idealization and the construction of canon.  </a:t>
            </a:r>
          </a:p>
          <a:p>
            <a:r>
              <a:rPr lang="en-CA" sz="2000" b="1" dirty="0">
                <a:solidFill>
                  <a:srgbClr val="C00000"/>
                </a:solidFill>
              </a:rPr>
              <a:t>Lots of talk and celebration of “Indian Literature,” </a:t>
            </a:r>
            <a:r>
              <a:rPr lang="en-CA" sz="2000" dirty="0"/>
              <a:t>very little real comparative work. Most work in context of discrete, individual literatures. </a:t>
            </a:r>
          </a:p>
          <a:p>
            <a:r>
              <a:rPr lang="en-CA" sz="2000" dirty="0"/>
              <a:t>Result: </a:t>
            </a:r>
            <a:r>
              <a:rPr lang="en-CA" sz="2000" b="1" dirty="0">
                <a:solidFill>
                  <a:srgbClr val="C00000"/>
                </a:solidFill>
              </a:rPr>
              <a:t>critical lack of information and conceptual knowledge about inter-development of and mutual influences between different language and literary traditions</a:t>
            </a:r>
            <a:r>
              <a:rPr lang="en-CA" sz="2000" dirty="0"/>
              <a:t>. </a:t>
            </a:r>
            <a:endParaRPr lang="en-IN" sz="2000" dirty="0"/>
          </a:p>
          <a:p>
            <a:r>
              <a:rPr lang="en-CA" sz="2000" dirty="0"/>
              <a:t>Today, individual languages are clearly demarcated. So translation is needed to connect linguistic and literary universes. </a:t>
            </a:r>
            <a:r>
              <a:rPr lang="en-CA" sz="2000" b="1" dirty="0">
                <a:solidFill>
                  <a:srgbClr val="C00000"/>
                </a:solidFill>
              </a:rPr>
              <a:t>State of translations between Indian languages is bad.</a:t>
            </a:r>
            <a:r>
              <a:rPr lang="en-CA" sz="2000" dirty="0"/>
              <a:t> Individual initiative; little institutionalization. </a:t>
            </a:r>
          </a:p>
          <a:p>
            <a:pPr marL="0" indent="0">
              <a:buNone/>
            </a:pPr>
            <a:r>
              <a:rPr lang="en-CA" sz="2000" dirty="0"/>
              <a:t>  </a:t>
            </a:r>
            <a:endParaRPr lang="en-IN" sz="2000" dirty="0"/>
          </a:p>
        </p:txBody>
      </p:sp>
      <p:sp>
        <p:nvSpPr>
          <p:cNvPr id="3" name="Title 2"/>
          <p:cNvSpPr>
            <a:spLocks noGrp="1"/>
          </p:cNvSpPr>
          <p:nvPr>
            <p:ph type="title"/>
          </p:nvPr>
        </p:nvSpPr>
        <p:spPr>
          <a:xfrm>
            <a:off x="1066800" y="276008"/>
            <a:ext cx="10058400" cy="1371600"/>
          </a:xfrm>
        </p:spPr>
        <p:txBody>
          <a:bodyPr>
            <a:normAutofit/>
          </a:bodyPr>
          <a:lstStyle/>
          <a:p>
            <a:r>
              <a:rPr lang="en-CA" sz="3600" dirty="0"/>
              <a:t>“Indian Literature”</a:t>
            </a:r>
            <a:endParaRPr lang="en-IN" sz="3600" dirty="0"/>
          </a:p>
        </p:txBody>
      </p:sp>
      <p:sp>
        <p:nvSpPr>
          <p:cNvPr id="4" name="Slide Number Placeholder 3">
            <a:extLst>
              <a:ext uri="{FF2B5EF4-FFF2-40B4-BE49-F238E27FC236}">
                <a16:creationId xmlns:a16="http://schemas.microsoft.com/office/drawing/2014/main" id="{12E605C8-A5DE-6836-1056-CEDCD1CDB705}"/>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400527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CA" sz="2800" b="1" dirty="0">
                <a:solidFill>
                  <a:srgbClr val="C00000"/>
                </a:solidFill>
              </a:rPr>
              <a:t>The challenge: </a:t>
            </a:r>
            <a:r>
              <a:rPr lang="en-CA" sz="2800" dirty="0"/>
              <a:t>analytical (not merely chronological) history of Indian and South Asian culture is virtually non-existent. </a:t>
            </a:r>
          </a:p>
          <a:p>
            <a:r>
              <a:rPr lang="en-CA" sz="2800" b="1" dirty="0">
                <a:solidFill>
                  <a:srgbClr val="C00000"/>
                </a:solidFill>
              </a:rPr>
              <a:t>The recommended approach: </a:t>
            </a:r>
            <a:r>
              <a:rPr lang="en-CA" sz="2800" dirty="0"/>
              <a:t>studying literature along with anthropology, history, economics </a:t>
            </a:r>
            <a:r>
              <a:rPr lang="en-CA" sz="2800" dirty="0" err="1"/>
              <a:t>etc</a:t>
            </a:r>
            <a:r>
              <a:rPr lang="en-CA" sz="2800" dirty="0"/>
              <a:t>, i.e. all the Human Sciences, to arrive at a wholesome understanding of “Indian Literature.” </a:t>
            </a:r>
          </a:p>
          <a:p>
            <a:endParaRPr lang="en-IN" sz="2800" dirty="0"/>
          </a:p>
        </p:txBody>
      </p:sp>
      <p:sp>
        <p:nvSpPr>
          <p:cNvPr id="3" name="Title 2"/>
          <p:cNvSpPr>
            <a:spLocks noGrp="1"/>
          </p:cNvSpPr>
          <p:nvPr>
            <p:ph type="title"/>
          </p:nvPr>
        </p:nvSpPr>
        <p:spPr/>
        <p:txBody>
          <a:bodyPr/>
          <a:lstStyle/>
          <a:p>
            <a:r>
              <a:rPr lang="en-CA" dirty="0"/>
              <a:t>Towards an “Indian” Literature</a:t>
            </a:r>
            <a:endParaRPr lang="en-IN" dirty="0"/>
          </a:p>
        </p:txBody>
      </p:sp>
      <p:sp>
        <p:nvSpPr>
          <p:cNvPr id="4" name="Slide Number Placeholder 3">
            <a:extLst>
              <a:ext uri="{FF2B5EF4-FFF2-40B4-BE49-F238E27FC236}">
                <a16:creationId xmlns:a16="http://schemas.microsoft.com/office/drawing/2014/main" id="{0E17B028-B109-239A-5066-1C09BD62B189}"/>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74694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A456-6C04-0520-DE25-CC2C6DC196FC}"/>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AA13B53-8AEC-0C20-FD73-31D6D9B439CE}"/>
              </a:ext>
            </a:extLst>
          </p:cNvPr>
          <p:cNvSpPr>
            <a:spLocks noGrp="1"/>
          </p:cNvSpPr>
          <p:nvPr>
            <p:ph idx="1"/>
          </p:nvPr>
        </p:nvSpPr>
        <p:spPr/>
        <p:txBody>
          <a:bodyPr>
            <a:normAutofit/>
          </a:bodyPr>
          <a:lstStyle/>
          <a:p>
            <a:r>
              <a:rPr lang="en-US" sz="2800" dirty="0"/>
              <a:t>What are classics and canons? </a:t>
            </a:r>
          </a:p>
          <a:p>
            <a:r>
              <a:rPr lang="en-US" sz="2800" dirty="0"/>
              <a:t>The construction of the canon of literature in India </a:t>
            </a:r>
          </a:p>
          <a:p>
            <a:endParaRPr lang="en-US" sz="2800" dirty="0"/>
          </a:p>
        </p:txBody>
      </p:sp>
      <p:sp>
        <p:nvSpPr>
          <p:cNvPr id="4" name="Slide Number Placeholder 3">
            <a:extLst>
              <a:ext uri="{FF2B5EF4-FFF2-40B4-BE49-F238E27FC236}">
                <a16:creationId xmlns:a16="http://schemas.microsoft.com/office/drawing/2014/main" id="{FF327DBA-65CF-FCD6-338E-2AFB52E5FE44}"/>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472510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2800" dirty="0"/>
              <a:t>Canon Construction is also Comparative Literature</a:t>
            </a:r>
          </a:p>
          <a:p>
            <a:r>
              <a:rPr lang="en-CA" sz="2800" dirty="0"/>
              <a:t>Cultural Colonialism is also Comparative Literature, though never acknowledged as such</a:t>
            </a:r>
          </a:p>
        </p:txBody>
      </p:sp>
      <p:sp>
        <p:nvSpPr>
          <p:cNvPr id="3" name="Title 2"/>
          <p:cNvSpPr>
            <a:spLocks noGrp="1"/>
          </p:cNvSpPr>
          <p:nvPr>
            <p:ph type="title"/>
          </p:nvPr>
        </p:nvSpPr>
        <p:spPr/>
        <p:txBody>
          <a:bodyPr/>
          <a:lstStyle/>
          <a:p>
            <a:r>
              <a:rPr lang="en-CA" dirty="0"/>
              <a:t>Some Sobering Thoughts</a:t>
            </a:r>
            <a:endParaRPr lang="en-IN" dirty="0"/>
          </a:p>
        </p:txBody>
      </p:sp>
      <p:sp>
        <p:nvSpPr>
          <p:cNvPr id="4" name="Slide Number Placeholder 3">
            <a:extLst>
              <a:ext uri="{FF2B5EF4-FFF2-40B4-BE49-F238E27FC236}">
                <a16:creationId xmlns:a16="http://schemas.microsoft.com/office/drawing/2014/main" id="{043B9B4F-B579-CAA2-75FF-7764ED9F6849}"/>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328525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5016-9AC4-2FE0-9D62-9C6F1A38BEA1}"/>
              </a:ext>
            </a:extLst>
          </p:cNvPr>
          <p:cNvSpPr>
            <a:spLocks noGrp="1"/>
          </p:cNvSpPr>
          <p:nvPr>
            <p:ph type="title"/>
          </p:nvPr>
        </p:nvSpPr>
        <p:spPr/>
        <p:txBody>
          <a:bodyPr/>
          <a:lstStyle/>
          <a:p>
            <a:r>
              <a:rPr lang="en-US" dirty="0"/>
              <a:t>End-Semester Exam</a:t>
            </a:r>
          </a:p>
        </p:txBody>
      </p:sp>
      <p:sp>
        <p:nvSpPr>
          <p:cNvPr id="3" name="Content Placeholder 2">
            <a:extLst>
              <a:ext uri="{FF2B5EF4-FFF2-40B4-BE49-F238E27FC236}">
                <a16:creationId xmlns:a16="http://schemas.microsoft.com/office/drawing/2014/main" id="{9C0ACF29-92C1-8F65-2A5F-077B036D97D5}"/>
              </a:ext>
            </a:extLst>
          </p:cNvPr>
          <p:cNvSpPr>
            <a:spLocks noGrp="1"/>
          </p:cNvSpPr>
          <p:nvPr>
            <p:ph idx="1"/>
          </p:nvPr>
        </p:nvSpPr>
        <p:spPr/>
        <p:txBody>
          <a:bodyPr>
            <a:normAutofit/>
          </a:bodyPr>
          <a:lstStyle/>
          <a:p>
            <a:pPr marL="0" indent="0">
              <a:buNone/>
            </a:pPr>
            <a:r>
              <a:rPr lang="en-US" sz="2800" dirty="0"/>
              <a:t>Section A: Psychology</a:t>
            </a:r>
          </a:p>
          <a:p>
            <a:pPr marL="0" indent="0">
              <a:buNone/>
            </a:pPr>
            <a:r>
              <a:rPr lang="en-US" sz="2800" dirty="0"/>
              <a:t>Section B: Literature</a:t>
            </a:r>
          </a:p>
          <a:p>
            <a:pPr marL="0" indent="0">
              <a:buNone/>
            </a:pPr>
            <a:r>
              <a:rPr lang="en-US" sz="2800" dirty="0"/>
              <a:t>Section C: All six modules</a:t>
            </a:r>
          </a:p>
        </p:txBody>
      </p:sp>
      <p:sp>
        <p:nvSpPr>
          <p:cNvPr id="4" name="Slide Number Placeholder 3">
            <a:extLst>
              <a:ext uri="{FF2B5EF4-FFF2-40B4-BE49-F238E27FC236}">
                <a16:creationId xmlns:a16="http://schemas.microsoft.com/office/drawing/2014/main" id="{167FA3AC-783C-BCA9-2861-072AA4726FD3}"/>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203721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AFDA-8CD1-13C9-FFEE-A119F918B03E}"/>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18CB82C5-8126-6947-C369-C164E716810D}"/>
              </a:ext>
            </a:extLst>
          </p:cNvPr>
          <p:cNvSpPr>
            <a:spLocks noGrp="1"/>
          </p:cNvSpPr>
          <p:nvPr>
            <p:ph idx="1"/>
          </p:nvPr>
        </p:nvSpPr>
        <p:spPr/>
        <p:txBody>
          <a:bodyPr>
            <a:normAutofit/>
          </a:bodyPr>
          <a:lstStyle/>
          <a:p>
            <a:r>
              <a:rPr lang="en-US" sz="2800" dirty="0">
                <a:latin typeface="Century Gothic" panose="020B0502020202020204" pitchFamily="34" charset="0"/>
              </a:rPr>
              <a:t>Ahmad, Aijaz. “‘Indian Literature’: Notes Towards the Definition of a Category.” </a:t>
            </a:r>
            <a:r>
              <a:rPr lang="en-US" sz="2800" i="1" dirty="0">
                <a:latin typeface="Century Gothic" panose="020B0502020202020204" pitchFamily="34" charset="0"/>
              </a:rPr>
              <a:t>In Theory: Classes, Nations, Literatures. </a:t>
            </a:r>
            <a:r>
              <a:rPr lang="en-US" sz="2800" dirty="0">
                <a:latin typeface="Century Gothic" panose="020B0502020202020204" pitchFamily="34" charset="0"/>
              </a:rPr>
              <a:t>Verso, 1992. 243-286.</a:t>
            </a:r>
          </a:p>
          <a:p>
            <a:r>
              <a:rPr lang="en-US" sz="2800" dirty="0">
                <a:latin typeface="Century Gothic" panose="020B0502020202020204" pitchFamily="34" charset="0"/>
              </a:rPr>
              <a:t>Arnold, </a:t>
            </a:r>
            <a:r>
              <a:rPr lang="en-IN" sz="2800" dirty="0">
                <a:latin typeface="Century Gothic" panose="020B0502020202020204" pitchFamily="34" charset="0"/>
              </a:rPr>
              <a:t>Matthew.</a:t>
            </a:r>
            <a:r>
              <a:rPr lang="en-IN" sz="2800" b="0" i="0" dirty="0">
                <a:effectLst/>
                <a:latin typeface="Century Gothic" panose="020B0502020202020204" pitchFamily="34" charset="0"/>
              </a:rPr>
              <a:t> </a:t>
            </a:r>
            <a:r>
              <a:rPr lang="en-IN" sz="2800" b="0" i="1" dirty="0">
                <a:effectLst/>
                <a:latin typeface="Century Gothic" panose="020B0502020202020204" pitchFamily="34" charset="0"/>
              </a:rPr>
              <a:t>On the Modern Element in Literature</a:t>
            </a:r>
            <a:r>
              <a:rPr lang="en-IN" sz="2800" dirty="0">
                <a:latin typeface="Century Gothic" panose="020B0502020202020204" pitchFamily="34" charset="0"/>
              </a:rPr>
              <a:t>. </a:t>
            </a:r>
            <a:r>
              <a:rPr lang="en-IN" sz="2800" b="0" i="0" dirty="0">
                <a:effectLst/>
                <a:latin typeface="Century Gothic" panose="020B0502020202020204" pitchFamily="34" charset="0"/>
              </a:rPr>
              <a:t>Inaugural Lecture delivered in the University of Oxford, 14 November, 1857.</a:t>
            </a:r>
            <a:endParaRPr lang="en-US" sz="2800" dirty="0">
              <a:latin typeface="Century Gothic" panose="020B0502020202020204" pitchFamily="34" charset="0"/>
            </a:endParaRPr>
          </a:p>
          <a:p>
            <a:r>
              <a:rPr lang="en-US" sz="2800" dirty="0" err="1">
                <a:latin typeface="Century Gothic" panose="020B0502020202020204" pitchFamily="34" charset="0"/>
              </a:rPr>
              <a:t>Bassnett</a:t>
            </a:r>
            <a:r>
              <a:rPr lang="en-US" sz="2800" dirty="0">
                <a:latin typeface="Century Gothic" panose="020B0502020202020204" pitchFamily="34" charset="0"/>
              </a:rPr>
              <a:t>, Susan. “Reflections on Comparative Literature in the Twenty-First Century.” </a:t>
            </a:r>
            <a:r>
              <a:rPr lang="en-US" sz="2800" i="1" dirty="0">
                <a:latin typeface="Century Gothic" panose="020B0502020202020204" pitchFamily="34" charset="0"/>
              </a:rPr>
              <a:t>Comparative Critical Studies </a:t>
            </a:r>
            <a:r>
              <a:rPr lang="en-US" sz="2800" dirty="0">
                <a:latin typeface="Century Gothic" panose="020B0502020202020204" pitchFamily="34" charset="0"/>
              </a:rPr>
              <a:t>3, 1-2. 2006. 3-11.</a:t>
            </a:r>
          </a:p>
        </p:txBody>
      </p:sp>
      <p:sp>
        <p:nvSpPr>
          <p:cNvPr id="4" name="Slide Number Placeholder 3">
            <a:extLst>
              <a:ext uri="{FF2B5EF4-FFF2-40B4-BE49-F238E27FC236}">
                <a16:creationId xmlns:a16="http://schemas.microsoft.com/office/drawing/2014/main" id="{77DD54DE-1CFE-403A-3323-E09B94BDD6EF}"/>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129280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2080-CE4C-AA05-2C4F-7971B420AACA}"/>
              </a:ext>
            </a:extLst>
          </p:cNvPr>
          <p:cNvSpPr>
            <a:spLocks noGrp="1"/>
          </p:cNvSpPr>
          <p:nvPr>
            <p:ph type="title"/>
          </p:nvPr>
        </p:nvSpPr>
        <p:spPr>
          <a:xfrm>
            <a:off x="6846137" y="727626"/>
            <a:ext cx="4602152" cy="1718225"/>
          </a:xfrm>
        </p:spPr>
        <p:txBody>
          <a:bodyPr>
            <a:normAutofit/>
          </a:bodyPr>
          <a:lstStyle/>
          <a:p>
            <a:r>
              <a:rPr lang="en-US" dirty="0"/>
              <a:t>Reading 2</a:t>
            </a:r>
          </a:p>
        </p:txBody>
      </p:sp>
      <p:sp>
        <p:nvSpPr>
          <p:cNvPr id="1031" name="Rectangle 1030">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1026" name="Picture 2" descr="An Army of Spiritual Teachers: A Conversation with Alice Walker,” by Erik  Gleibermann | World Literature Today">
            <a:extLst>
              <a:ext uri="{FF2B5EF4-FFF2-40B4-BE49-F238E27FC236}">
                <a16:creationId xmlns:a16="http://schemas.microsoft.com/office/drawing/2014/main" id="{2D67D4E7-806D-3DE2-752D-E79E1509EF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62" b="1"/>
          <a:stretch/>
        </p:blipFill>
        <p:spPr bwMode="auto">
          <a:xfrm>
            <a:off x="407432" y="419292"/>
            <a:ext cx="5522976" cy="60533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07649D1-665B-E31B-5F0D-5D35EA6DCBA2}"/>
              </a:ext>
            </a:extLst>
          </p:cNvPr>
          <p:cNvSpPr>
            <a:spLocks noGrp="1"/>
          </p:cNvSpPr>
          <p:nvPr>
            <p:ph idx="1"/>
          </p:nvPr>
        </p:nvSpPr>
        <p:spPr>
          <a:xfrm>
            <a:off x="6846137" y="2538919"/>
            <a:ext cx="4602152" cy="3596880"/>
          </a:xfrm>
        </p:spPr>
        <p:txBody>
          <a:bodyPr>
            <a:normAutofit/>
          </a:bodyPr>
          <a:lstStyle/>
          <a:p>
            <a:pPr marL="0" indent="0" algn="ctr">
              <a:buNone/>
            </a:pPr>
            <a:endParaRPr lang="en-US" sz="2800" dirty="0"/>
          </a:p>
          <a:p>
            <a:pPr marL="0" indent="0" algn="ctr">
              <a:buNone/>
            </a:pPr>
            <a:r>
              <a:rPr lang="en-US" sz="2800" dirty="0"/>
              <a:t>“Saving the Life that is Your Own: </a:t>
            </a:r>
          </a:p>
          <a:p>
            <a:pPr marL="0" indent="0" algn="ctr">
              <a:buNone/>
            </a:pPr>
            <a:r>
              <a:rPr lang="en-US" sz="2800" dirty="0"/>
              <a:t>The Importance of Models in the Artist’s Life” (1983)</a:t>
            </a:r>
          </a:p>
        </p:txBody>
      </p:sp>
      <p:sp>
        <p:nvSpPr>
          <p:cNvPr id="4" name="Slide Number Placeholder 3">
            <a:extLst>
              <a:ext uri="{FF2B5EF4-FFF2-40B4-BE49-F238E27FC236}">
                <a16:creationId xmlns:a16="http://schemas.microsoft.com/office/drawing/2014/main" id="{E0397F0A-AB94-03A8-D044-9A109B03B1CE}"/>
              </a:ext>
            </a:extLst>
          </p:cNvPr>
          <p:cNvSpPr>
            <a:spLocks noGrp="1"/>
          </p:cNvSpPr>
          <p:nvPr>
            <p:ph type="sldNum" sz="quarter" idx="12"/>
          </p:nvPr>
        </p:nvSpPr>
        <p:spPr>
          <a:xfrm>
            <a:off x="11345367" y="6266135"/>
            <a:ext cx="548640" cy="274320"/>
          </a:xfrm>
        </p:spPr>
        <p:txBody>
          <a:bodyPr>
            <a:normAutofit/>
          </a:bodyPr>
          <a:lstStyle/>
          <a:p>
            <a:pPr>
              <a:spcAft>
                <a:spcPts val="600"/>
              </a:spcAft>
            </a:pPr>
            <a:fld id="{4FAB73BC-B049-4115-A692-8D63A059BFB8}" type="slidenum">
              <a:rPr lang="en-US" smtClean="0"/>
              <a:pPr>
                <a:spcAft>
                  <a:spcPts val="600"/>
                </a:spcAft>
              </a:pPr>
              <a:t>3</a:t>
            </a:fld>
            <a:endParaRPr lang="en-US"/>
          </a:p>
        </p:txBody>
      </p:sp>
    </p:spTree>
    <p:extLst>
      <p:ext uri="{BB962C8B-B14F-4D97-AF65-F5344CB8AC3E}">
        <p14:creationId xmlns:p14="http://schemas.microsoft.com/office/powerpoint/2010/main" val="401034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CA" dirty="0"/>
            </a:br>
            <a:r>
              <a:rPr lang="en-CA" dirty="0"/>
              <a:t>What is Comparative Literature? </a:t>
            </a:r>
            <a:endParaRPr lang="en-IN" dirty="0"/>
          </a:p>
        </p:txBody>
      </p:sp>
      <p:sp>
        <p:nvSpPr>
          <p:cNvPr id="4" name="Slide Number Placeholder 3">
            <a:extLst>
              <a:ext uri="{FF2B5EF4-FFF2-40B4-BE49-F238E27FC236}">
                <a16:creationId xmlns:a16="http://schemas.microsoft.com/office/drawing/2014/main" id="{0B55CDB7-2AC6-F0C6-9EA5-8E80091497A1}"/>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41400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E32A-9FC0-CEB1-2BF1-EB4F8D6C489F}"/>
              </a:ext>
            </a:extLst>
          </p:cNvPr>
          <p:cNvSpPr>
            <a:spLocks noGrp="1"/>
          </p:cNvSpPr>
          <p:nvPr>
            <p:ph type="title"/>
          </p:nvPr>
        </p:nvSpPr>
        <p:spPr/>
        <p:txBody>
          <a:bodyPr>
            <a:normAutofit/>
          </a:bodyPr>
          <a:lstStyle/>
          <a:p>
            <a:r>
              <a:rPr lang="en-US" sz="3600" dirty="0"/>
              <a:t>Where is </a:t>
            </a:r>
            <a:r>
              <a:rPr lang="en-US" sz="3600" dirty="0" err="1"/>
              <a:t>Waris</a:t>
            </a:r>
            <a:r>
              <a:rPr lang="en-US" sz="3600" dirty="0"/>
              <a:t> Shah?</a:t>
            </a:r>
          </a:p>
        </p:txBody>
      </p:sp>
      <p:sp>
        <p:nvSpPr>
          <p:cNvPr id="3" name="Content Placeholder 2">
            <a:extLst>
              <a:ext uri="{FF2B5EF4-FFF2-40B4-BE49-F238E27FC236}">
                <a16:creationId xmlns:a16="http://schemas.microsoft.com/office/drawing/2014/main" id="{DE985A94-E14B-7E2D-1F7B-3F732395E1DA}"/>
              </a:ext>
            </a:extLst>
          </p:cNvPr>
          <p:cNvSpPr>
            <a:spLocks noGrp="1"/>
          </p:cNvSpPr>
          <p:nvPr>
            <p:ph idx="1"/>
          </p:nvPr>
        </p:nvSpPr>
        <p:spPr>
          <a:xfrm>
            <a:off x="559187" y="2103120"/>
            <a:ext cx="10566013" cy="3931920"/>
          </a:xfrm>
        </p:spPr>
        <p:txBody>
          <a:bodyPr>
            <a:normAutofit/>
          </a:bodyPr>
          <a:lstStyle/>
          <a:p>
            <a:pPr marL="0" indent="0">
              <a:buNone/>
            </a:pPr>
            <a:r>
              <a:rPr lang="en-IN" sz="2400" dirty="0"/>
              <a:t>“When a daughter of the fabled Punjab wept</a:t>
            </a:r>
            <a:br>
              <a:rPr lang="en-IN" sz="2400" dirty="0"/>
            </a:br>
            <a:r>
              <a:rPr lang="en-IN" sz="2400" dirty="0"/>
              <a:t>he gave tongue to her silent grief.</a:t>
            </a:r>
            <a:br>
              <a:rPr lang="en-IN" sz="2400" dirty="0"/>
            </a:br>
            <a:r>
              <a:rPr lang="en-IN" sz="2400" dirty="0"/>
              <a:t>Today a million daughters weep</a:t>
            </a:r>
            <a:br>
              <a:rPr lang="en-IN" sz="2400" dirty="0"/>
            </a:br>
            <a:r>
              <a:rPr lang="en-IN" sz="2400" dirty="0"/>
              <a:t>but where is </a:t>
            </a:r>
            <a:r>
              <a:rPr lang="en-IN" sz="2400" dirty="0" err="1"/>
              <a:t>Waris</a:t>
            </a:r>
            <a:r>
              <a:rPr lang="en-IN" sz="2400" dirty="0"/>
              <a:t> Shah</a:t>
            </a:r>
            <a:br>
              <a:rPr lang="en-IN" sz="2400" dirty="0"/>
            </a:br>
            <a:r>
              <a:rPr lang="en-IN" sz="2400" dirty="0"/>
              <a:t>to give voice to their woes ?</a:t>
            </a:r>
            <a:br>
              <a:rPr lang="en-IN" sz="2400" dirty="0"/>
            </a:br>
            <a:r>
              <a:rPr lang="en-IN" sz="2400" dirty="0"/>
              <a:t>Arise, O friend of the distressed!</a:t>
            </a:r>
            <a:br>
              <a:rPr lang="en-IN" sz="2400" dirty="0"/>
            </a:br>
            <a:r>
              <a:rPr lang="en-IN" sz="2400" dirty="0"/>
              <a:t>See the plight of your Punjab.</a:t>
            </a:r>
            <a:br>
              <a:rPr lang="en-IN" sz="2400" dirty="0"/>
            </a:br>
            <a:r>
              <a:rPr lang="en-IN" sz="2400" dirty="0"/>
              <a:t>Corpses lie strewn in the pastures</a:t>
            </a:r>
            <a:br>
              <a:rPr lang="en-IN" sz="2400" dirty="0"/>
            </a:br>
            <a:r>
              <a:rPr lang="en-IN" sz="2400" dirty="0"/>
              <a:t>and the Chenab has turned crimson.”</a:t>
            </a:r>
          </a:p>
        </p:txBody>
      </p:sp>
      <p:sp>
        <p:nvSpPr>
          <p:cNvPr id="4" name="Slide Number Placeholder 3">
            <a:extLst>
              <a:ext uri="{FF2B5EF4-FFF2-40B4-BE49-F238E27FC236}">
                <a16:creationId xmlns:a16="http://schemas.microsoft.com/office/drawing/2014/main" id="{B2A635EE-3B99-78FF-78DD-2A1F790F249F}"/>
              </a:ext>
            </a:extLst>
          </p:cNvPr>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5" name="Content Placeholder 4" descr="A person smoking a cigarette&#10;&#10;Description automatically generated with medium confidence">
            <a:extLst>
              <a:ext uri="{FF2B5EF4-FFF2-40B4-BE49-F238E27FC236}">
                <a16:creationId xmlns:a16="http://schemas.microsoft.com/office/drawing/2014/main" id="{01A2B312-03AC-8FBC-10F4-D149F3AD0778}"/>
              </a:ext>
            </a:extLst>
          </p:cNvPr>
          <p:cNvPicPr>
            <a:picLocks noChangeAspect="1"/>
          </p:cNvPicPr>
          <p:nvPr/>
        </p:nvPicPr>
        <p:blipFill rotWithShape="1">
          <a:blip r:embed="rId2"/>
          <a:srcRect l="1037" r="15840" b="3"/>
          <a:stretch/>
        </p:blipFill>
        <p:spPr>
          <a:xfrm>
            <a:off x="7909059" y="1766942"/>
            <a:ext cx="3723754" cy="4479687"/>
          </a:xfrm>
          <a:prstGeom prst="rect">
            <a:avLst/>
          </a:prstGeom>
        </p:spPr>
      </p:pic>
    </p:spTree>
    <p:extLst>
      <p:ext uri="{BB962C8B-B14F-4D97-AF65-F5344CB8AC3E}">
        <p14:creationId xmlns:p14="http://schemas.microsoft.com/office/powerpoint/2010/main" val="223362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E32A-9FC0-CEB1-2BF1-EB4F8D6C489F}"/>
              </a:ext>
            </a:extLst>
          </p:cNvPr>
          <p:cNvSpPr>
            <a:spLocks noGrp="1"/>
          </p:cNvSpPr>
          <p:nvPr>
            <p:ph type="title"/>
          </p:nvPr>
        </p:nvSpPr>
        <p:spPr/>
        <p:txBody>
          <a:bodyPr>
            <a:normAutofit/>
          </a:bodyPr>
          <a:lstStyle/>
          <a:p>
            <a:r>
              <a:rPr lang="en-US" sz="3600" dirty="0"/>
              <a:t>Where is </a:t>
            </a:r>
            <a:r>
              <a:rPr lang="en-US" sz="3600" dirty="0" err="1"/>
              <a:t>Waris</a:t>
            </a:r>
            <a:r>
              <a:rPr lang="en-US" sz="3600" dirty="0"/>
              <a:t> Shah?</a:t>
            </a:r>
          </a:p>
        </p:txBody>
      </p:sp>
      <p:sp>
        <p:nvSpPr>
          <p:cNvPr id="3" name="Content Placeholder 2">
            <a:extLst>
              <a:ext uri="{FF2B5EF4-FFF2-40B4-BE49-F238E27FC236}">
                <a16:creationId xmlns:a16="http://schemas.microsoft.com/office/drawing/2014/main" id="{DE985A94-E14B-7E2D-1F7B-3F732395E1DA}"/>
              </a:ext>
            </a:extLst>
          </p:cNvPr>
          <p:cNvSpPr>
            <a:spLocks noGrp="1"/>
          </p:cNvSpPr>
          <p:nvPr>
            <p:ph idx="1"/>
          </p:nvPr>
        </p:nvSpPr>
        <p:spPr>
          <a:xfrm>
            <a:off x="686790" y="2164451"/>
            <a:ext cx="10058400" cy="3931920"/>
          </a:xfrm>
        </p:spPr>
        <p:txBody>
          <a:bodyPr>
            <a:normAutofit/>
          </a:bodyPr>
          <a:lstStyle/>
          <a:p>
            <a:pPr marL="0" indent="0">
              <a:buNone/>
            </a:pPr>
            <a:r>
              <a:rPr lang="en-IN" sz="2400" dirty="0"/>
              <a:t>“Where shall we seek another </a:t>
            </a:r>
            <a:r>
              <a:rPr lang="en-IN" sz="2400" dirty="0" err="1"/>
              <a:t>Waris</a:t>
            </a:r>
            <a:r>
              <a:rPr lang="en-IN" sz="2400" dirty="0"/>
              <a:t> Shah ?</a:t>
            </a:r>
            <a:br>
              <a:rPr lang="en-IN" sz="2400" dirty="0"/>
            </a:br>
            <a:r>
              <a:rPr lang="en-IN" sz="2400" dirty="0"/>
              <a:t>Today I implore </a:t>
            </a:r>
            <a:r>
              <a:rPr lang="en-IN" sz="2400" dirty="0" err="1"/>
              <a:t>Waris</a:t>
            </a:r>
            <a:r>
              <a:rPr lang="en-IN" sz="2400" dirty="0"/>
              <a:t> Shah</a:t>
            </a:r>
            <a:br>
              <a:rPr lang="en-IN" sz="2400" dirty="0"/>
            </a:br>
            <a:r>
              <a:rPr lang="en-IN" sz="2400" dirty="0"/>
              <a:t>to speak up from his grave</a:t>
            </a:r>
            <a:br>
              <a:rPr lang="en-IN" sz="2400" dirty="0"/>
            </a:br>
            <a:r>
              <a:rPr lang="en-IN" sz="2400" dirty="0"/>
              <a:t>and turn over a page of the Book of Love.”</a:t>
            </a:r>
          </a:p>
          <a:p>
            <a:pPr marL="0" indent="0">
              <a:buNone/>
            </a:pPr>
            <a:endParaRPr lang="en-IN" sz="2400" dirty="0"/>
          </a:p>
          <a:p>
            <a:pPr marL="0" indent="0">
              <a:buNone/>
            </a:pPr>
            <a:endParaRPr lang="en-IN" sz="2400" dirty="0"/>
          </a:p>
          <a:p>
            <a:pPr marL="0" indent="0">
              <a:buNone/>
            </a:pPr>
            <a:endParaRPr lang="en-IN" sz="2600" b="1" dirty="0">
              <a:solidFill>
                <a:srgbClr val="C00000"/>
              </a:solidFill>
            </a:endParaRPr>
          </a:p>
          <a:p>
            <a:pPr marL="0" indent="0">
              <a:buNone/>
            </a:pPr>
            <a:r>
              <a:rPr lang="en-IN" sz="2600" b="1" dirty="0" err="1">
                <a:solidFill>
                  <a:srgbClr val="C00000"/>
                </a:solidFill>
              </a:rPr>
              <a:t>Waris</a:t>
            </a:r>
            <a:r>
              <a:rPr lang="en-IN" sz="2600" b="1" dirty="0">
                <a:solidFill>
                  <a:srgbClr val="C00000"/>
                </a:solidFill>
              </a:rPr>
              <a:t> Shah as metonym for </a:t>
            </a:r>
            <a:r>
              <a:rPr lang="en-IN" sz="2600" b="1" dirty="0" err="1">
                <a:solidFill>
                  <a:srgbClr val="C00000"/>
                </a:solidFill>
              </a:rPr>
              <a:t>Punjabiyat</a:t>
            </a:r>
            <a:r>
              <a:rPr lang="en-IN" sz="2600" dirty="0"/>
              <a:t> </a:t>
            </a:r>
            <a:br>
              <a:rPr lang="en-IN" sz="2400" dirty="0"/>
            </a:br>
            <a:endParaRPr lang="en-US" sz="2400" dirty="0"/>
          </a:p>
        </p:txBody>
      </p:sp>
      <p:sp>
        <p:nvSpPr>
          <p:cNvPr id="4" name="Slide Number Placeholder 3">
            <a:extLst>
              <a:ext uri="{FF2B5EF4-FFF2-40B4-BE49-F238E27FC236}">
                <a16:creationId xmlns:a16="http://schemas.microsoft.com/office/drawing/2014/main" id="{B2A635EE-3B99-78FF-78DD-2A1F790F249F}"/>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5" name="Content Placeholder 4" descr="A person smoking a cigarette&#10;&#10;Description automatically generated with medium confidence">
            <a:extLst>
              <a:ext uri="{FF2B5EF4-FFF2-40B4-BE49-F238E27FC236}">
                <a16:creationId xmlns:a16="http://schemas.microsoft.com/office/drawing/2014/main" id="{01A2B312-03AC-8FBC-10F4-D149F3AD0778}"/>
              </a:ext>
            </a:extLst>
          </p:cNvPr>
          <p:cNvPicPr>
            <a:picLocks noChangeAspect="1"/>
          </p:cNvPicPr>
          <p:nvPr/>
        </p:nvPicPr>
        <p:blipFill rotWithShape="1">
          <a:blip r:embed="rId2"/>
          <a:srcRect l="1037" r="15840" b="3"/>
          <a:stretch/>
        </p:blipFill>
        <p:spPr>
          <a:xfrm>
            <a:off x="7909059" y="1766942"/>
            <a:ext cx="3723754" cy="4479687"/>
          </a:xfrm>
          <a:prstGeom prst="rect">
            <a:avLst/>
          </a:prstGeom>
        </p:spPr>
      </p:pic>
    </p:spTree>
    <p:extLst>
      <p:ext uri="{BB962C8B-B14F-4D97-AF65-F5344CB8AC3E}">
        <p14:creationId xmlns:p14="http://schemas.microsoft.com/office/powerpoint/2010/main" val="355063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83B8-A460-0C41-81E7-4BBF24289B6F}"/>
              </a:ext>
            </a:extLst>
          </p:cNvPr>
          <p:cNvSpPr>
            <a:spLocks noGrp="1"/>
          </p:cNvSpPr>
          <p:nvPr>
            <p:ph type="title"/>
          </p:nvPr>
        </p:nvSpPr>
        <p:spPr>
          <a:xfrm>
            <a:off x="6767198" y="405087"/>
            <a:ext cx="4472921" cy="1371600"/>
          </a:xfrm>
        </p:spPr>
        <p:txBody>
          <a:bodyPr>
            <a:normAutofit/>
          </a:bodyPr>
          <a:lstStyle/>
          <a:p>
            <a:r>
              <a:rPr lang="en-US" sz="3600" dirty="0"/>
              <a:t>Who is </a:t>
            </a:r>
            <a:r>
              <a:rPr lang="en-US" sz="3600" dirty="0" err="1"/>
              <a:t>Waris</a:t>
            </a:r>
            <a:r>
              <a:rPr lang="en-US" sz="3600" dirty="0"/>
              <a:t> Shah?</a:t>
            </a:r>
          </a:p>
        </p:txBody>
      </p:sp>
      <p:pic>
        <p:nvPicPr>
          <p:cNvPr id="5" name="Content Placeholder 4" descr="A picture containing text, book&#10;&#10;Description automatically generated">
            <a:extLst>
              <a:ext uri="{FF2B5EF4-FFF2-40B4-BE49-F238E27FC236}">
                <a16:creationId xmlns:a16="http://schemas.microsoft.com/office/drawing/2014/main" id="{8A24FD24-C6B9-D443-AF6D-7AE7B42FF8CD}"/>
              </a:ext>
            </a:extLst>
          </p:cNvPr>
          <p:cNvPicPr>
            <a:picLocks noChangeAspect="1"/>
          </p:cNvPicPr>
          <p:nvPr/>
        </p:nvPicPr>
        <p:blipFill>
          <a:blip r:embed="rId3"/>
          <a:stretch>
            <a:fillRect/>
          </a:stretch>
        </p:blipFill>
        <p:spPr>
          <a:xfrm>
            <a:off x="727654" y="809533"/>
            <a:ext cx="5367165" cy="5251742"/>
          </a:xfrm>
          <a:prstGeom prst="rect">
            <a:avLst/>
          </a:prstGeom>
        </p:spPr>
      </p:pic>
      <p:sp>
        <p:nvSpPr>
          <p:cNvPr id="9" name="Content Placeholder 8">
            <a:extLst>
              <a:ext uri="{FF2B5EF4-FFF2-40B4-BE49-F238E27FC236}">
                <a16:creationId xmlns:a16="http://schemas.microsoft.com/office/drawing/2014/main" id="{E770932D-A762-44CD-9907-7684F77F5A99}"/>
              </a:ext>
            </a:extLst>
          </p:cNvPr>
          <p:cNvSpPr>
            <a:spLocks noGrp="1"/>
          </p:cNvSpPr>
          <p:nvPr>
            <p:ph idx="1"/>
          </p:nvPr>
        </p:nvSpPr>
        <p:spPr>
          <a:xfrm>
            <a:off x="6248583" y="1675608"/>
            <a:ext cx="5510149" cy="4218018"/>
          </a:xfrm>
        </p:spPr>
        <p:txBody>
          <a:bodyPr>
            <a:noAutofit/>
          </a:bodyPr>
          <a:lstStyle/>
          <a:p>
            <a:r>
              <a:rPr lang="en-US" dirty="0"/>
              <a:t>“</a:t>
            </a:r>
            <a:r>
              <a:rPr lang="en-US" dirty="0" err="1"/>
              <a:t>Shabiih</a:t>
            </a:r>
            <a:r>
              <a:rPr lang="en-US" dirty="0"/>
              <a:t>-e-</a:t>
            </a:r>
            <a:r>
              <a:rPr lang="en-US" dirty="0" err="1"/>
              <a:t>Musannif</a:t>
            </a:r>
            <a:r>
              <a:rPr lang="en-US" dirty="0"/>
              <a:t> </a:t>
            </a:r>
            <a:r>
              <a:rPr lang="en-US" dirty="0" err="1"/>
              <a:t>Waris</a:t>
            </a:r>
            <a:r>
              <a:rPr lang="en-US" dirty="0"/>
              <a:t> Shah” – “Portrait of the Writer </a:t>
            </a:r>
            <a:r>
              <a:rPr lang="en-US" dirty="0" err="1"/>
              <a:t>Waris</a:t>
            </a:r>
            <a:r>
              <a:rPr lang="en-US" dirty="0"/>
              <a:t> Shah”</a:t>
            </a:r>
          </a:p>
          <a:p>
            <a:r>
              <a:rPr lang="en-US" dirty="0"/>
              <a:t>1722-1798, Sufi poet, considered first contemporary Punjabi poet</a:t>
            </a:r>
          </a:p>
          <a:p>
            <a:r>
              <a:rPr lang="en-US" dirty="0"/>
              <a:t>Composed </a:t>
            </a:r>
            <a:r>
              <a:rPr lang="en-US" i="1" dirty="0" err="1"/>
              <a:t>Heer</a:t>
            </a:r>
            <a:r>
              <a:rPr lang="en-US" i="1" dirty="0"/>
              <a:t> Ranjha</a:t>
            </a:r>
            <a:r>
              <a:rPr lang="en-US" dirty="0"/>
              <a:t>, a tragic romance</a:t>
            </a:r>
          </a:p>
          <a:p>
            <a:r>
              <a:rPr lang="en-US" dirty="0"/>
              <a:t>Sufi poetry: </a:t>
            </a:r>
          </a:p>
          <a:p>
            <a:pPr lvl="1"/>
            <a:r>
              <a:rPr lang="en-US" sz="1800" dirty="0"/>
              <a:t>Allegorical: love that transcends everything, earthly love and divine love</a:t>
            </a:r>
          </a:p>
          <a:p>
            <a:pPr lvl="1"/>
            <a:r>
              <a:rPr lang="en-US" sz="1800" dirty="0"/>
              <a:t>Social critique: </a:t>
            </a:r>
            <a:r>
              <a:rPr lang="en-US" sz="1800" dirty="0" err="1"/>
              <a:t>Heer</a:t>
            </a:r>
            <a:r>
              <a:rPr lang="en-US" sz="1800" dirty="0"/>
              <a:t> and Ranjha’s love across caste and class as a challenge to social hierarchy and order, ubiquitous symbol of love across all bounds.</a:t>
            </a:r>
          </a:p>
          <a:p>
            <a:r>
              <a:rPr lang="en-US" dirty="0"/>
              <a:t>Shared, common heritage of Punjab; impact on Punjabi; documentation of Punjabi culture and society </a:t>
            </a:r>
          </a:p>
          <a:p>
            <a:endParaRPr lang="en-US" dirty="0"/>
          </a:p>
          <a:p>
            <a:endParaRPr lang="en-US" dirty="0"/>
          </a:p>
        </p:txBody>
      </p:sp>
      <p:sp>
        <p:nvSpPr>
          <p:cNvPr id="6" name="TextBox 5">
            <a:extLst>
              <a:ext uri="{FF2B5EF4-FFF2-40B4-BE49-F238E27FC236}">
                <a16:creationId xmlns:a16="http://schemas.microsoft.com/office/drawing/2014/main" id="{20547542-219D-5B49-8F2F-D252398A4BE7}"/>
              </a:ext>
            </a:extLst>
          </p:cNvPr>
          <p:cNvSpPr txBox="1"/>
          <p:nvPr/>
        </p:nvSpPr>
        <p:spPr>
          <a:xfrm>
            <a:off x="1333099" y="6202385"/>
            <a:ext cx="3913251" cy="276999"/>
          </a:xfrm>
          <a:prstGeom prst="rect">
            <a:avLst/>
          </a:prstGeom>
          <a:noFill/>
        </p:spPr>
        <p:txBody>
          <a:bodyPr wrap="none" rtlCol="0">
            <a:spAutoFit/>
          </a:bodyPr>
          <a:lstStyle/>
          <a:p>
            <a:r>
              <a:rPr lang="en-US" sz="1200" dirty="0" err="1"/>
              <a:t>Arif</a:t>
            </a:r>
            <a:r>
              <a:rPr lang="en-US" sz="1200" dirty="0"/>
              <a:t> Rahman </a:t>
            </a:r>
            <a:r>
              <a:rPr lang="en-US" sz="1200" dirty="0" err="1"/>
              <a:t>Chughtai</a:t>
            </a:r>
            <a:r>
              <a:rPr lang="en-US" sz="1200" dirty="0"/>
              <a:t>, </a:t>
            </a:r>
            <a:r>
              <a:rPr lang="en-US" sz="1200" dirty="0" err="1"/>
              <a:t>Chughtai</a:t>
            </a:r>
            <a:r>
              <a:rPr lang="en-US" sz="1200" dirty="0"/>
              <a:t> Museum, Lahore</a:t>
            </a:r>
          </a:p>
        </p:txBody>
      </p:sp>
    </p:spTree>
    <p:extLst>
      <p:ext uri="{BB962C8B-B14F-4D97-AF65-F5344CB8AC3E}">
        <p14:creationId xmlns:p14="http://schemas.microsoft.com/office/powerpoint/2010/main" val="303917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3844" y="2114409"/>
            <a:ext cx="10504311" cy="3931920"/>
          </a:xfrm>
        </p:spPr>
        <p:txBody>
          <a:bodyPr>
            <a:noAutofit/>
          </a:bodyPr>
          <a:lstStyle/>
          <a:p>
            <a:pPr marL="0" indent="0">
              <a:buNone/>
            </a:pPr>
            <a:r>
              <a:rPr lang="en-CA" sz="2400" b="1" i="1" dirty="0">
                <a:solidFill>
                  <a:srgbClr val="7030A0"/>
                </a:solidFill>
              </a:rPr>
              <a:t>“Everywhere there is connection, everywhere there is illustration. No single event, no single literature is adequately comprehended except in relation to other events, to other literatures.”   </a:t>
            </a:r>
          </a:p>
          <a:p>
            <a:pPr marL="0" indent="0">
              <a:buNone/>
            </a:pPr>
            <a:r>
              <a:rPr lang="en-CA" sz="2400" b="1" i="1" dirty="0">
                <a:solidFill>
                  <a:srgbClr val="7030A0"/>
                </a:solidFill>
              </a:rPr>
              <a:t>- Matthew Arnold, 1857</a:t>
            </a:r>
            <a:endParaRPr lang="en-IN" sz="2400" b="1" i="1" dirty="0">
              <a:solidFill>
                <a:srgbClr val="7030A0"/>
              </a:solidFill>
            </a:endParaRPr>
          </a:p>
          <a:p>
            <a:pPr marL="0" indent="0">
              <a:buNone/>
            </a:pPr>
            <a:endParaRPr lang="en-CA" sz="2200" dirty="0"/>
          </a:p>
          <a:p>
            <a:r>
              <a:rPr lang="en-CA" sz="2200" dirty="0"/>
              <a:t>Scholars who study </a:t>
            </a:r>
            <a:r>
              <a:rPr lang="en-CA" sz="2200" dirty="0" err="1"/>
              <a:t>CompLit</a:t>
            </a:r>
            <a:r>
              <a:rPr lang="en-CA" sz="2200" dirty="0"/>
              <a:t> do not always start with it. Instead, they come to it wanting to escape the constraints of a single subject area (</a:t>
            </a:r>
            <a:r>
              <a:rPr lang="en-CA" sz="2200" dirty="0" err="1"/>
              <a:t>Bassnett</a:t>
            </a:r>
            <a:r>
              <a:rPr lang="en-CA" sz="2200" dirty="0"/>
              <a:t> 1). </a:t>
            </a:r>
          </a:p>
          <a:p>
            <a:r>
              <a:rPr lang="en-CA" sz="2200" dirty="0"/>
              <a:t>Sometimes scholars are intrigued by what appear to be similarities between texts or authors from different cultural contexts.</a:t>
            </a:r>
          </a:p>
          <a:p>
            <a:endParaRPr lang="en-IN" sz="2200" dirty="0"/>
          </a:p>
          <a:p>
            <a:pPr marL="0" indent="0">
              <a:buNone/>
            </a:pPr>
            <a:endParaRPr lang="en-IN" sz="2200" dirty="0"/>
          </a:p>
        </p:txBody>
      </p:sp>
      <p:sp>
        <p:nvSpPr>
          <p:cNvPr id="3" name="Title 2"/>
          <p:cNvSpPr>
            <a:spLocks noGrp="1"/>
          </p:cNvSpPr>
          <p:nvPr>
            <p:ph type="title"/>
          </p:nvPr>
        </p:nvSpPr>
        <p:spPr/>
        <p:txBody>
          <a:bodyPr/>
          <a:lstStyle/>
          <a:p>
            <a:r>
              <a:rPr lang="en-CA" dirty="0"/>
              <a:t>What is Comparative Literature?</a:t>
            </a:r>
            <a:endParaRPr lang="en-IN" dirty="0"/>
          </a:p>
        </p:txBody>
      </p:sp>
      <p:sp>
        <p:nvSpPr>
          <p:cNvPr id="4" name="Slide Number Placeholder 3">
            <a:extLst>
              <a:ext uri="{FF2B5EF4-FFF2-40B4-BE49-F238E27FC236}">
                <a16:creationId xmlns:a16="http://schemas.microsoft.com/office/drawing/2014/main" id="{9DC551B8-7FD7-35E1-AC8E-D7D16248906F}"/>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44854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CA" sz="2800" dirty="0"/>
              <a:t>Is Comparative Literature just good old common sense, facilitated by the easy availability and exchange of books through international marketing and publicity, the availability of translations, the internet?</a:t>
            </a:r>
            <a:endParaRPr lang="en-IN" sz="2800" dirty="0"/>
          </a:p>
        </p:txBody>
      </p:sp>
      <p:sp>
        <p:nvSpPr>
          <p:cNvPr id="4" name="Slide Number Placeholder 3">
            <a:extLst>
              <a:ext uri="{FF2B5EF4-FFF2-40B4-BE49-F238E27FC236}">
                <a16:creationId xmlns:a16="http://schemas.microsoft.com/office/drawing/2014/main" id="{BF494176-69AE-5F34-2E23-039764F2DA25}"/>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33672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4773</TotalTime>
  <Words>1622</Words>
  <Application>Microsoft Macintosh PowerPoint</Application>
  <PresentationFormat>Widescreen</PresentationFormat>
  <Paragraphs>133</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Century Gothic</vt:lpstr>
      <vt:lpstr>Garamond</vt:lpstr>
      <vt:lpstr>Savon</vt:lpstr>
      <vt:lpstr>Comparative indian  literature</vt:lpstr>
      <vt:lpstr>Review</vt:lpstr>
      <vt:lpstr>Reading 2</vt:lpstr>
      <vt:lpstr> What is Comparative Literature? </vt:lpstr>
      <vt:lpstr>Where is Waris Shah?</vt:lpstr>
      <vt:lpstr>Where is Waris Shah?</vt:lpstr>
      <vt:lpstr>Who is Waris Shah?</vt:lpstr>
      <vt:lpstr>What is Comparative Literature?</vt:lpstr>
      <vt:lpstr>PowerPoint Presentation</vt:lpstr>
      <vt:lpstr>PowerPoint Presentation</vt:lpstr>
      <vt:lpstr>Various Theories and Definitions </vt:lpstr>
      <vt:lpstr>Various Theories and Definitions </vt:lpstr>
      <vt:lpstr>Various Theories and Definitions</vt:lpstr>
      <vt:lpstr>Various Theories and Definitions </vt:lpstr>
      <vt:lpstr>World Literature</vt:lpstr>
      <vt:lpstr>PowerPoint Presentation</vt:lpstr>
      <vt:lpstr>Comparative Literature in India</vt:lpstr>
      <vt:lpstr>“Indian Literature”</vt:lpstr>
      <vt:lpstr>Towards an “Indian” Literature</vt:lpstr>
      <vt:lpstr>Some Sobering Thoughts</vt:lpstr>
      <vt:lpstr>End-Semester Exam</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Nazia Akhtar</dc:creator>
  <cp:lastModifiedBy>Nazia Akhtar</cp:lastModifiedBy>
  <cp:revision>13</cp:revision>
  <dcterms:created xsi:type="dcterms:W3CDTF">2023-04-18T00:27:59Z</dcterms:created>
  <dcterms:modified xsi:type="dcterms:W3CDTF">2023-04-25T13:49:09Z</dcterms:modified>
</cp:coreProperties>
</file>