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4CE-ABBD-4789-8325-6F7C3595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AA4E4-013E-480F-B2E5-7D7B9F37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3184-361E-400E-8546-543E2A5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2041-F583-463C-A77E-522F77CB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CF4C-F481-4BF9-9FC5-B238A9A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B5AF-1368-4D71-8A4E-A728AF2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167E-344F-472E-B318-2EDF8CD6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0425-AD65-496A-BC7B-3E18A9C9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7B3D-E282-4378-8793-814AA33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7428-F9FF-4EC1-871B-68E19691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8C603-2053-4A53-A7D6-FE6AF1A6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B8EBF-7A83-4960-ACA0-236A1621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625-DC49-4069-BC18-C3DC206D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86D3-DA26-4004-A54B-0F9EAFED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D68B-65FA-4586-8B00-D7E579B9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5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EC38-B5D2-43E7-90E3-461AA88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0EBA-7B3C-4377-8C96-A42E4C96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3EC1-5779-4D69-9FFC-045AF4C2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8B0B-E85C-4110-A890-DA55880E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C164-02E7-4DF4-AB86-1F0BCCDF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A981-06B2-4CBE-A2FE-2219D19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D6E4-4135-4421-ACC2-2D4E336C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B4CB-2BCA-440B-90F9-37983769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566F-EE2D-439B-9057-0263102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981E-DD3B-4991-87D1-BF2C9AF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75B-DAA0-435A-8BFD-06E874A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C8E6-7BAD-4E32-A803-30177880A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DEF0-71DE-4E26-90FB-6B5B058A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8217-1171-4D2C-A3C4-61B4F04B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8BE8-74A4-4FBB-90C3-798FE77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22FF-EAE1-43C6-9452-FD08A88D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0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1030-DEA8-43A0-A6C6-5C4FF6F4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E1A1-C6E2-489D-8163-9BB7D43E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A7123-8161-4934-AFB4-FA2EE1F8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F523-4F4A-4DED-B74C-2462E426F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F2A56-DE15-4788-A67E-0D0A3E0D3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2F976-1C92-4D7E-BE9E-5D437F77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3BB33-C0C4-4C4C-B3FC-2CF47372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05B02-5E1B-4945-B271-FC5623ED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15CA-7553-4804-A4D0-6880BBCE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775AA-9EDB-4F51-B588-8F6BC93D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2AB8-8766-4067-8388-B24B014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DF2EC-A176-48AB-B745-FAB4BC5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AB41D-96B9-445C-9164-CC57B0B9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79245-1115-4857-8809-4202CE1E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60A1-452A-40FA-9CC2-52C5175E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D34-E65F-4EDC-B353-A6DEA56E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2192-3E1B-4522-964B-9BBCF723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7CE89-04E0-460B-8A23-0671DC51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811A-B2BE-4E62-940B-A1BAFC9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6C5C-6311-4481-BB87-C6539DDF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1A508-DC8B-4EE2-A9C1-D05416B6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A617-F88D-4198-B48D-3077DCC0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5928-0521-45C6-B17F-80603486D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9735-0B25-4DBD-A322-9B79AA10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739-B5B6-4762-B5B6-EBC3FCDC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4DF60-2271-4A44-BE5A-FAD5E3D3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2D6E-D2FA-4D18-B5BA-71C1155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FEC19-08AE-4B02-BA2E-3E74B60F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AF6C-1536-45DC-A19F-0D37BF84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BED1-F063-4832-BF04-CE054C8A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4F9C-8F25-4CB4-A6C4-AC4DB14B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40C2-2827-4439-B6D1-5915225D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6F2-CBE1-4BC9-956F-EED1EF13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44"/>
            <a:ext cx="9144000" cy="568170"/>
          </a:xfrm>
        </p:spPr>
        <p:txBody>
          <a:bodyPr>
            <a:noAutofit/>
          </a:bodyPr>
          <a:lstStyle/>
          <a:p>
            <a:r>
              <a:rPr lang="en-US" sz="4400" dirty="0"/>
              <a:t>Lecture 2: Introduction to Hilbert space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FA4689F-8A1B-484A-A365-791F6D1493A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798991"/>
                <a:ext cx="9144000" cy="5255580"/>
              </a:xfrm>
            </p:spPr>
            <p:txBody>
              <a:bodyPr/>
              <a:lstStyle/>
              <a:p>
                <a:pPr algn="l"/>
                <a:r>
                  <a:rPr lang="en-US" sz="2000" dirty="0"/>
                  <a:t>In Classical mechanics, a particle’s motion is governed by Newton’s Laws.</a:t>
                </a:r>
              </a:p>
              <a:p>
                <a:pPr algn="l"/>
                <a:r>
                  <a:rPr lang="en-US" sz="2000" dirty="0"/>
                  <a:t>The equations of motion dictated by Newton’s laws are second order ordinary differential equations.</a:t>
                </a:r>
              </a:p>
              <a:p>
                <a:pPr algn="l"/>
                <a:r>
                  <a:rPr lang="en-US" sz="2000" dirty="0"/>
                  <a:t>The state of the motion is given by the position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and momentum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2000" b="0" dirty="0"/>
                  <a:t>where “t” is time which comes as a parameter. </a:t>
                </a:r>
              </a:p>
              <a:p>
                <a:pPr algn="l"/>
                <a:r>
                  <a:rPr lang="en-US" sz="2000" dirty="0"/>
                  <a:t>At any given time instant “t”, if we know the pair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, we know everything about the particle in consideration. </a:t>
                </a:r>
              </a:p>
              <a:p>
                <a:pPr algn="l"/>
                <a:r>
                  <a:rPr lang="en-US" sz="2000" b="0" dirty="0"/>
                  <a:t>The co-ordinate space consisting all the position and momentum components is called the phase space. </a:t>
                </a:r>
              </a:p>
              <a:p>
                <a:pPr algn="l"/>
                <a:r>
                  <a:rPr lang="en-US" sz="2000" dirty="0"/>
                  <a:t>In general, for a N particle system, the phase space is 6 dimensional, with 3N position and 3N momentum co-ordinates. </a:t>
                </a:r>
              </a:p>
              <a:p>
                <a:pPr algn="l"/>
                <a:r>
                  <a:rPr lang="en-US" sz="2000" dirty="0"/>
                  <a:t>So the bottom line in classical mechanics is to know the instantaneous position</a:t>
                </a:r>
              </a:p>
              <a:p>
                <a:pPr algn="l"/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in phase space, which determines the state of motion. </a:t>
                </a:r>
              </a:p>
              <a:p>
                <a:pPr algn="l"/>
                <a:r>
                  <a:rPr lang="en-US" sz="2000" dirty="0"/>
                  <a:t>The trajectory in the phase space is governed by the equation of motion. </a:t>
                </a:r>
              </a:p>
              <a:p>
                <a:pPr algn="l"/>
                <a:endParaRPr lang="en-US" b="0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FA4689F-8A1B-484A-A365-791F6D149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798991"/>
                <a:ext cx="9144000" cy="5255580"/>
              </a:xfrm>
              <a:blipFill>
                <a:blip r:embed="rId2"/>
                <a:stretch>
                  <a:fillRect l="-667" t="-116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8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B976-1FEA-43AA-B9CC-8A7CB2419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53152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Cauchy-Schwarz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B976-1FEA-43AA-B9CC-8A7CB2419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531520"/>
              </a:xfrm>
              <a:blipFill>
                <a:blip r:embed="rId2"/>
                <a:stretch>
                  <a:fillRect l="-1797" t="-32184" b="-49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C49F0-0E8F-444C-8BFF-B09885B89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565"/>
                <a:ext cx="10515600" cy="512939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Suppose x is not a scaler multiple of y and they are both non-zero. </a:t>
                </a:r>
              </a:p>
              <a:p>
                <a:r>
                  <a:rPr lang="en-US" sz="2000" dirty="0"/>
                  <a:t>Because for the previous case, the equality always holds.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 is then always non zero for any complex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Expanding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The minimum of LHS occurs when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giving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. </a:t>
                </a:r>
              </a:p>
              <a:p>
                <a:r>
                  <a:rPr lang="en-IN" sz="2000" dirty="0"/>
                  <a:t>Putting this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 in the inequality, we get the desired result. 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C49F0-0E8F-444C-8BFF-B09885B89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565"/>
                <a:ext cx="10515600" cy="5129398"/>
              </a:xfrm>
              <a:blipFill>
                <a:blip r:embed="rId3"/>
                <a:stretch>
                  <a:fillRect l="-522" t="-1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1B46C2-FAF5-4D44-B85E-0CF76962EC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9600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Triangle inequality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1B46C2-FAF5-4D44-B85E-0CF76962E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96009"/>
              </a:xfrm>
              <a:blipFill>
                <a:blip r:embed="rId2"/>
                <a:stretch>
                  <a:fillRect l="-2087" t="-49383" b="-6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9463-C0E1-4696-987A-A78B76AC0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9463-C0E1-4696-987A-A78B76AC0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38BE-9DD0-4DD5-ACF9-C3AD7831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0EE4-FCA0-48EA-821A-EABAC166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789"/>
            <a:ext cx="10515600" cy="5483174"/>
          </a:xfrm>
        </p:spPr>
        <p:txBody>
          <a:bodyPr/>
          <a:lstStyle/>
          <a:p>
            <a:r>
              <a:rPr lang="en-US" dirty="0"/>
              <a:t>Consider Cartesian Co-ordinate system in three dimension. </a:t>
            </a:r>
          </a:p>
          <a:p>
            <a:endParaRPr lang="en-US" dirty="0"/>
          </a:p>
          <a:p>
            <a:r>
              <a:rPr lang="en-US" dirty="0"/>
              <a:t>Verify all the properties of a vector space</a:t>
            </a:r>
          </a:p>
          <a:p>
            <a:endParaRPr lang="en-US" dirty="0"/>
          </a:p>
          <a:p>
            <a:r>
              <a:rPr lang="en-US" dirty="0"/>
              <a:t>What will be the inner product ?</a:t>
            </a:r>
          </a:p>
          <a:p>
            <a:endParaRPr lang="en-US" dirty="0"/>
          </a:p>
          <a:p>
            <a:r>
              <a:rPr lang="en-US" dirty="0"/>
              <a:t>Verify the Cauchy-Schwarz inequality and Triangle inequality.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C34-A1F9-44E5-AFF8-9A7F5F8F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3600" dirty="0"/>
              <a:t>Quantum Mechanics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1189-047C-40E6-8486-2F607B70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In Quantum mechanics, the basic question remains the same: </a:t>
            </a:r>
            <a:r>
              <a:rPr lang="en-US" sz="2000" b="1" dirty="0">
                <a:solidFill>
                  <a:srgbClr val="C00000"/>
                </a:solidFill>
              </a:rPr>
              <a:t>What is the state of motion ?</a:t>
            </a:r>
          </a:p>
          <a:p>
            <a:endParaRPr lang="en-US" sz="2000" dirty="0"/>
          </a:p>
          <a:p>
            <a:r>
              <a:rPr lang="en-US" sz="2000" dirty="0"/>
              <a:t>The state of motion cannot be determined by the point in phase space.</a:t>
            </a:r>
          </a:p>
          <a:p>
            <a:endParaRPr lang="en-US" sz="2000" dirty="0"/>
          </a:p>
          <a:p>
            <a:r>
              <a:rPr lang="en-US" sz="2000" dirty="0"/>
              <a:t>We have to consider uncertainty principle. </a:t>
            </a:r>
          </a:p>
          <a:p>
            <a:endParaRPr lang="en-US" sz="2000" dirty="0"/>
          </a:p>
          <a:p>
            <a:r>
              <a:rPr lang="en-US" sz="2000" dirty="0"/>
              <a:t>Position and momentum cannot be determined with perfect accuracy simultaneously.</a:t>
            </a:r>
          </a:p>
          <a:p>
            <a:endParaRPr lang="en-US" sz="2000" dirty="0"/>
          </a:p>
          <a:p>
            <a:r>
              <a:rPr lang="en-US" sz="2000" dirty="0"/>
              <a:t>Also the entity obeying quantum mechanics do not obey Newton’s Laws. </a:t>
            </a:r>
          </a:p>
          <a:p>
            <a:endParaRPr lang="en-US" sz="2000" dirty="0"/>
          </a:p>
          <a:p>
            <a:r>
              <a:rPr lang="en-US" sz="2000" dirty="0"/>
              <a:t>Therefore we need a new “space” and a new “Principles of motion”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49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06A6-738B-4B8E-8801-5D32E63C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57704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We need Hilbert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CC674E-94DB-4048-8E17-13855257586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145219"/>
                <a:ext cx="9144000" cy="5260020"/>
              </a:xfrm>
            </p:spPr>
            <p:txBody>
              <a:bodyPr/>
              <a:lstStyle/>
              <a:p>
                <a:pPr algn="l"/>
                <a:endParaRPr lang="en-US" dirty="0"/>
              </a:p>
              <a:p>
                <a:pPr algn="l"/>
                <a:r>
                  <a:rPr lang="en-US" sz="2000" dirty="0"/>
                  <a:t>In Quantum mechanics, everything we know about a particle is encoded in a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000" dirty="0"/>
                  <a:t> in a space called Hilbert space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This vector is called the State vector.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state vector evolves in time according to the “Schrödinger equation”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observables are represented by certain operators, acting on the Hilbert space.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operators are linear maps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000" dirty="0"/>
                  <a:t> , which means they map a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000" dirty="0"/>
                  <a:t> into another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000" dirty="0"/>
                  <a:t> in the same Hilbert space. </a:t>
                </a:r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CC674E-94DB-4048-8E17-138552575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145219"/>
                <a:ext cx="9144000" cy="526002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6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8C0-B035-4D80-BE19-F3048EA2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243474"/>
            <a:ext cx="9144000" cy="75970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Metric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5D8079-1F77-4983-B902-B64C4FC6AC7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003177"/>
                <a:ext cx="9144000" cy="5486399"/>
              </a:xfrm>
            </p:spPr>
            <p:txBody>
              <a:bodyPr/>
              <a:lstStyle/>
              <a:p>
                <a:pPr algn="l"/>
                <a:r>
                  <a:rPr lang="en-US" dirty="0"/>
                  <a:t>A metric space is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together with a distance function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: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b="0" dirty="0"/>
                  <a:t>I)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r>
                  <a:rPr lang="en-US" b="0" dirty="0"/>
                  <a:t>II)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r>
                  <a:rPr lang="en-US" b="0" dirty="0"/>
                  <a:t>III)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(Symmetric property)</a:t>
                </a:r>
              </a:p>
              <a:p>
                <a:pPr algn="l"/>
                <a:endParaRPr lang="en-IN" dirty="0"/>
              </a:p>
              <a:p>
                <a:pPr algn="l"/>
                <a:r>
                  <a:rPr lang="en-IN" dirty="0"/>
                  <a:t>IV)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(triangle inequality)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5D8079-1F77-4983-B902-B64C4FC6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003177"/>
                <a:ext cx="9144000" cy="5486399"/>
              </a:xfrm>
              <a:blipFill>
                <a:blip r:embed="rId2"/>
                <a:stretch>
                  <a:fillRect l="-1000" t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9F5D-15EE-4DF1-84ED-36119626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439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Hilbert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3CF284E-A04A-48B7-8818-60E2840148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899821"/>
                <a:ext cx="9144000" cy="4722921"/>
              </a:xfrm>
            </p:spPr>
            <p:txBody>
              <a:bodyPr/>
              <a:lstStyle/>
              <a:p>
                <a:pPr algn="l"/>
                <a:r>
                  <a:rPr lang="en-US" dirty="0"/>
                  <a:t>Hilbert space is a vector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(complex vector space), equipped with a complete inner product. </a:t>
                </a:r>
              </a:p>
              <a:p>
                <a:pPr algn="l"/>
                <a:endParaRPr lang="en-US" b="1" dirty="0"/>
              </a:p>
              <a:p>
                <a:pPr algn="l"/>
                <a:r>
                  <a:rPr lang="en-US" dirty="0"/>
                  <a:t>Saying that Hilbert space is a vector space means that it is a set on which we have an operation `+` of addition obeying </a:t>
                </a:r>
              </a:p>
              <a:p>
                <a:pPr algn="l"/>
                <a:r>
                  <a:rPr lang="en-US" dirty="0"/>
                  <a:t>Commutativity: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Associativity: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Identity:   There exists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algn="l"/>
                <a:r>
                  <a:rPr lang="en-US" dirty="0"/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3CF284E-A04A-48B7-8818-60E28401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899821"/>
                <a:ext cx="9144000" cy="4722921"/>
              </a:xfrm>
              <a:blipFill>
                <a:blip r:embed="rId2"/>
                <a:stretch>
                  <a:fillRect l="-1000" t="-1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96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6CF-FF4A-462F-8106-02F3BBDC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896645"/>
            <a:ext cx="9144000" cy="3817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653937-C3FF-46FF-BD47-A0875941A94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257800"/>
              </a:xfrm>
            </p:spPr>
            <p:txBody>
              <a:bodyPr/>
              <a:lstStyle/>
              <a:p>
                <a:pPr algn="l"/>
                <a:r>
                  <a:rPr lang="en-US" dirty="0"/>
                  <a:t>Multiplication by a complex scaler: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The multiplication operation is </a:t>
                </a:r>
              </a:p>
              <a:p>
                <a:pPr algn="l"/>
                <a:r>
                  <a:rPr lang="en-US" dirty="0" err="1"/>
                  <a:t>i</a:t>
                </a:r>
                <a:r>
                  <a:rPr lang="en-US" dirty="0"/>
                  <a:t>) Distributive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l"/>
                <a:r>
                  <a:rPr lang="en-IN" dirty="0"/>
                  <a:t>ii)Distributive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b="1" dirty="0"/>
                  <a:t>.</a:t>
                </a:r>
              </a:p>
              <a:p>
                <a:pPr algn="l"/>
                <a:endParaRPr lang="en-IN" b="1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653937-C3FF-46FF-BD47-A0875941A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257800"/>
              </a:xfrm>
              <a:blipFill>
                <a:blip r:embed="rId2"/>
                <a:stretch>
                  <a:fillRect l="-1000" t="-1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C265-1501-49B6-9683-78A3E969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79395"/>
            <a:ext cx="9144000" cy="2308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50444DF-4C42-4D46-984C-D43F5E09D98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805996"/>
              </a:xfrm>
            </p:spPr>
            <p:txBody>
              <a:bodyPr/>
              <a:lstStyle/>
              <a:p>
                <a:pPr algn="l"/>
                <a:r>
                  <a:rPr lang="en-US" dirty="0"/>
                  <a:t>In addition, it is equipped with an inner product.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This is a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that obeys </a:t>
                </a:r>
              </a:p>
              <a:p>
                <a:pPr algn="l"/>
                <a:r>
                  <a:rPr lang="en-US" b="0" dirty="0" err="1"/>
                  <a:t>i</a:t>
                </a:r>
                <a:r>
                  <a:rPr lang="en-US" b="0" dirty="0"/>
                  <a:t>) Conjugate symmetry: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. </a:t>
                </a:r>
              </a:p>
              <a:p>
                <a:pPr algn="l"/>
                <a:r>
                  <a:rPr lang="en-US" dirty="0"/>
                  <a:t>ii) Linearity :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iii) Additivity: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Points to remember: </a:t>
                </a:r>
              </a:p>
              <a:p>
                <a:pPr algn="l"/>
                <a:r>
                  <a:rPr lang="en-US" dirty="0"/>
                  <a:t>a. Inner product is anti linear in first argument: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This property gives a norm. </a:t>
                </a:r>
              </a:p>
              <a:p>
                <a:pPr algn="l"/>
                <a:r>
                  <a:rPr lang="en-US" dirty="0"/>
                  <a:t>         </a:t>
                </a:r>
                <a:endParaRPr lang="en-US" b="0" dirty="0"/>
              </a:p>
              <a:p>
                <a:pPr algn="l"/>
                <a:endParaRPr lang="en-IN" b="1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50444DF-4C42-4D46-984C-D43F5E09D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805996"/>
              </a:xfrm>
              <a:blipFill>
                <a:blip r:embed="rId2"/>
                <a:stretch>
                  <a:fillRect l="-1000" t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4EE4-3AA4-4D95-B709-35514BBB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85"/>
            <a:ext cx="10515600" cy="568170"/>
          </a:xfrm>
        </p:spPr>
        <p:txBody>
          <a:bodyPr>
            <a:noAutofit/>
          </a:bodyPr>
          <a:lstStyle/>
          <a:p>
            <a:r>
              <a:rPr lang="en-US" sz="3600" dirty="0"/>
              <a:t>Norm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45E8-6AD2-404E-A395-97C9A1E3E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773"/>
                <a:ext cx="10515600" cy="488082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Whenever we have an inner product, we can define a norm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|=√(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IN" sz="2400" dirty="0"/>
              </a:p>
              <a:p>
                <a:r>
                  <a:rPr lang="en-IN" sz="2400" dirty="0"/>
                  <a:t>These properties ensure that the Cauchy-Schwarz inequality holds true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As a consequence of this, the triangle inequality also holds.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45E8-6AD2-404E-A395-97C9A1E3E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773"/>
                <a:ext cx="10515600" cy="4880823"/>
              </a:xfrm>
              <a:blipFill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CEF-0086-4288-9AAF-C65FEF0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DF30B-741A-4E2D-91B4-17A09FEB8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0624"/>
                <a:ext cx="10515600" cy="58490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Linear independence: A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are linearly independent, if and only if the only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b="1" dirty="0"/>
                  <a:t>. </a:t>
                </a:r>
                <a:endParaRPr lang="en-IN" sz="2400" dirty="0"/>
              </a:p>
              <a:p>
                <a:r>
                  <a:rPr lang="en-IN" sz="2400" dirty="0"/>
                  <a:t>The dimension of the vector space is the largest possible number of linearly independent vectors we can find. </a:t>
                </a:r>
              </a:p>
              <a:p>
                <a:r>
                  <a:rPr lang="en-IN" sz="2400" dirty="0"/>
                  <a:t>If there is no such number, the vector space is infinite dimensional. </a:t>
                </a:r>
              </a:p>
              <a:p>
                <a:r>
                  <a:rPr lang="en-IN" sz="2400" dirty="0"/>
                  <a:t>Orthogonality: An orthogonal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is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Normalized vectors: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An orthonormal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forms a basis of n dimensional Hilbert space if every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400" dirty="0"/>
                  <a:t> can be uniquely expressed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with some complex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400" dirty="0"/>
                  <a:t> .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DF30B-741A-4E2D-91B4-17A09FEB8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0624"/>
                <a:ext cx="10515600" cy="5849054"/>
              </a:xfrm>
              <a:blipFill>
                <a:blip r:embed="rId2"/>
                <a:stretch>
                  <a:fillRect l="-812" t="-1460" b="-4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6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1120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Lecture 2: Introduction to Hilbert space</vt:lpstr>
      <vt:lpstr>Quantum Mechanics</vt:lpstr>
      <vt:lpstr>We need Hilbert space</vt:lpstr>
      <vt:lpstr>Metric Space</vt:lpstr>
      <vt:lpstr>Hilbert Space</vt:lpstr>
      <vt:lpstr>PowerPoint Presentation</vt:lpstr>
      <vt:lpstr>PowerPoint Presentation</vt:lpstr>
      <vt:lpstr>Norm</vt:lpstr>
      <vt:lpstr>PowerPoint Presentation</vt:lpstr>
      <vt:lpstr>Cauchy-Schwarz inequality |(x,y)|^2≤(x,x)(y,y)</vt:lpstr>
      <vt:lpstr>Triangle inequality : |v+w|≤|v|+|w|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Introduction to Hilbert space</dc:title>
  <dc:creator>Samyadeb Bhattacharya</dc:creator>
  <cp:lastModifiedBy>Samyadeb Bhattacharya</cp:lastModifiedBy>
  <cp:revision>21</cp:revision>
  <dcterms:created xsi:type="dcterms:W3CDTF">2020-08-13T08:03:01Z</dcterms:created>
  <dcterms:modified xsi:type="dcterms:W3CDTF">2020-08-13T14:02:11Z</dcterms:modified>
</cp:coreProperties>
</file>