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2" r:id="rId5"/>
    <p:sldId id="263" r:id="rId6"/>
    <p:sldId id="264" r:id="rId7"/>
    <p:sldId id="271" r:id="rId8"/>
    <p:sldId id="257" r:id="rId9"/>
    <p:sldId id="268" r:id="rId10"/>
    <p:sldId id="269" r:id="rId11"/>
    <p:sldId id="272" r:id="rId12"/>
    <p:sldId id="270"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Chothani" initials="AC" lastIdx="1" clrIdx="0">
    <p:extLst>
      <p:ext uri="{19B8F6BF-5375-455C-9EA6-DF929625EA0E}">
        <p15:presenceInfo xmlns:p15="http://schemas.microsoft.com/office/powerpoint/2012/main" userId="3ad0ac51b54e49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11T20:27:07.355" idx="1">
    <p:pos x="10" y="10"/>
    <p:text>Same product is sold on different e-commerce websites at different prices, which makes finding the website which has the cheapest price in comparison to others a difficult and slow task. The prices of products also change very frequently. Hence, having a system which can dynamically find the prices and assist in the task of finding the cheapest price across websites which sell a product can be very helpful for potential customers.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F5114-F4F3-47D9-AF2B-FBB7EB455156}" type="datetimeFigureOut">
              <a:rPr lang="en-IN" smtClean="0"/>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50230-762B-448A-BAA6-A1BA90CB2CA6}" type="slidenum">
              <a:rPr lang="en-IN" smtClean="0"/>
              <a:t>‹#›</a:t>
            </a:fld>
            <a:endParaRPr lang="en-IN"/>
          </a:p>
        </p:txBody>
      </p:sp>
    </p:spTree>
    <p:extLst>
      <p:ext uri="{BB962C8B-B14F-4D97-AF65-F5344CB8AC3E}">
        <p14:creationId xmlns:p14="http://schemas.microsoft.com/office/powerpoint/2010/main" val="336507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D50230-762B-448A-BAA6-A1BA90CB2CA6}" type="slidenum">
              <a:rPr lang="en-IN" smtClean="0"/>
              <a:t>2</a:t>
            </a:fld>
            <a:endParaRPr lang="en-IN"/>
          </a:p>
        </p:txBody>
      </p:sp>
    </p:spTree>
    <p:extLst>
      <p:ext uri="{BB962C8B-B14F-4D97-AF65-F5344CB8AC3E}">
        <p14:creationId xmlns:p14="http://schemas.microsoft.com/office/powerpoint/2010/main" val="3980991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D50230-762B-448A-BAA6-A1BA90CB2CA6}" type="slidenum">
              <a:rPr lang="en-IN" smtClean="0"/>
              <a:t>3</a:t>
            </a:fld>
            <a:endParaRPr lang="en-IN"/>
          </a:p>
        </p:txBody>
      </p:sp>
    </p:spTree>
    <p:extLst>
      <p:ext uri="{BB962C8B-B14F-4D97-AF65-F5344CB8AC3E}">
        <p14:creationId xmlns:p14="http://schemas.microsoft.com/office/powerpoint/2010/main" val="67900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D50230-762B-448A-BAA6-A1BA90CB2CA6}" type="slidenum">
              <a:rPr lang="en-IN" smtClean="0"/>
              <a:t>4</a:t>
            </a:fld>
            <a:endParaRPr lang="en-IN"/>
          </a:p>
        </p:txBody>
      </p:sp>
    </p:spTree>
    <p:extLst>
      <p:ext uri="{BB962C8B-B14F-4D97-AF65-F5344CB8AC3E}">
        <p14:creationId xmlns:p14="http://schemas.microsoft.com/office/powerpoint/2010/main" val="21239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D50230-762B-448A-BAA6-A1BA90CB2CA6}" type="slidenum">
              <a:rPr lang="en-IN" smtClean="0"/>
              <a:t>5</a:t>
            </a:fld>
            <a:endParaRPr lang="en-IN"/>
          </a:p>
        </p:txBody>
      </p:sp>
    </p:spTree>
    <p:extLst>
      <p:ext uri="{BB962C8B-B14F-4D97-AF65-F5344CB8AC3E}">
        <p14:creationId xmlns:p14="http://schemas.microsoft.com/office/powerpoint/2010/main" val="355000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D50230-762B-448A-BAA6-A1BA90CB2CA6}" type="slidenum">
              <a:rPr lang="en-IN" smtClean="0"/>
              <a:t>6</a:t>
            </a:fld>
            <a:endParaRPr lang="en-IN"/>
          </a:p>
        </p:txBody>
      </p:sp>
    </p:spTree>
    <p:extLst>
      <p:ext uri="{BB962C8B-B14F-4D97-AF65-F5344CB8AC3E}">
        <p14:creationId xmlns:p14="http://schemas.microsoft.com/office/powerpoint/2010/main" val="290416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D50230-762B-448A-BAA6-A1BA90CB2CA6}" type="slidenum">
              <a:rPr lang="en-IN" smtClean="0"/>
              <a:t>8</a:t>
            </a:fld>
            <a:endParaRPr lang="en-IN"/>
          </a:p>
        </p:txBody>
      </p:sp>
    </p:spTree>
    <p:extLst>
      <p:ext uri="{BB962C8B-B14F-4D97-AF65-F5344CB8AC3E}">
        <p14:creationId xmlns:p14="http://schemas.microsoft.com/office/powerpoint/2010/main" val="2837243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3616-C811-3AD3-98CA-FBACB7327E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239023-DCB6-5390-A72B-895DFF852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C85DEE-A51F-0F67-881A-D376AA1A02C0}"/>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5" name="Footer Placeholder 4">
            <a:extLst>
              <a:ext uri="{FF2B5EF4-FFF2-40B4-BE49-F238E27FC236}">
                <a16:creationId xmlns:a16="http://schemas.microsoft.com/office/drawing/2014/main" id="{50B249F1-A19B-D7EB-B7DC-16CF02986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C53418-E2D2-F398-079D-D5407351EDB4}"/>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90318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DD88-DF94-82F9-B2C6-80E11F309D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CDCE46-C427-D1EB-1286-DC74E1F38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1370C-46AC-441D-B22D-5F198A812C30}"/>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5" name="Footer Placeholder 4">
            <a:extLst>
              <a:ext uri="{FF2B5EF4-FFF2-40B4-BE49-F238E27FC236}">
                <a16:creationId xmlns:a16="http://schemas.microsoft.com/office/drawing/2014/main" id="{DC27DC7B-612C-84A3-4EAE-271D593C90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7D880-27DC-AB8D-FEA5-889FAD6D1282}"/>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344993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AB697C-3844-EA36-E4F9-6BAFD9B22F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FADC15-13E7-BA39-773A-EB6D334323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B3B30-8C4D-67B4-269B-097D13ACED96}"/>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5" name="Footer Placeholder 4">
            <a:extLst>
              <a:ext uri="{FF2B5EF4-FFF2-40B4-BE49-F238E27FC236}">
                <a16:creationId xmlns:a16="http://schemas.microsoft.com/office/drawing/2014/main" id="{2ED72DCC-48C7-E1DA-62F0-866F1325C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E8AB2-E061-AC37-A321-AEAAD33EA1EA}"/>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225039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8B89-A537-A72A-30BA-96CD7AF83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57A204-6969-BF3D-339D-7A60EB784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713B08-180C-DFE9-FE4F-BB79D2210493}"/>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5" name="Footer Placeholder 4">
            <a:extLst>
              <a:ext uri="{FF2B5EF4-FFF2-40B4-BE49-F238E27FC236}">
                <a16:creationId xmlns:a16="http://schemas.microsoft.com/office/drawing/2014/main" id="{AB519EF0-816C-DD45-0929-0EAA499CD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8EB07-DCBC-6E2F-46FC-81E2DDC0B7A8}"/>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201124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0D4A-DDBA-16A7-AEC7-C5B6E1220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52DF0E-3A56-16B1-A3B6-F3967FA31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2834A-6906-7FAC-28E2-F0104CDFCBE2}"/>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5" name="Footer Placeholder 4">
            <a:extLst>
              <a:ext uri="{FF2B5EF4-FFF2-40B4-BE49-F238E27FC236}">
                <a16:creationId xmlns:a16="http://schemas.microsoft.com/office/drawing/2014/main" id="{11A72559-DE28-1683-9525-4AD76B6E9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F8A04-9973-8F9F-90F2-CE04FE9938EE}"/>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348203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261A-A854-E235-BEFB-00FDA05CC4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0EAD38-FD69-0851-6690-35328C196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D153CF-992D-07DA-21A9-44DD37DBC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24942C-998B-5976-E9BF-7CF01D684B6B}"/>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6" name="Footer Placeholder 5">
            <a:extLst>
              <a:ext uri="{FF2B5EF4-FFF2-40B4-BE49-F238E27FC236}">
                <a16:creationId xmlns:a16="http://schemas.microsoft.com/office/drawing/2014/main" id="{7F5E115D-1832-011E-3863-7023D755D5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E4327-06EB-B70B-E545-BA51841A7A5C}"/>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297474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CF3E-83C2-12E5-3F6B-2D63D1CA3C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466CB9-3871-C048-A23F-F6E1616AA7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69139-1E49-4D6E-2FC6-DE922B7DD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5D06C1-F206-D19C-D71C-ACA2B65FB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5AB606-E64B-D750-8B40-ADE2CC7D1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AE8890-5BFD-33A6-19A7-0F0CDBDB1E90}"/>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8" name="Footer Placeholder 7">
            <a:extLst>
              <a:ext uri="{FF2B5EF4-FFF2-40B4-BE49-F238E27FC236}">
                <a16:creationId xmlns:a16="http://schemas.microsoft.com/office/drawing/2014/main" id="{D4B0191D-F1B4-1AEC-AD01-1FDCD52236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A1D641-4C15-4F93-5F25-700184BF1CD8}"/>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93227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8FDC-CFC0-786F-E80A-4C20EE174F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30577D-4F03-5FF3-F3E1-2A804385D2DB}"/>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4" name="Footer Placeholder 3">
            <a:extLst>
              <a:ext uri="{FF2B5EF4-FFF2-40B4-BE49-F238E27FC236}">
                <a16:creationId xmlns:a16="http://schemas.microsoft.com/office/drawing/2014/main" id="{D92AAB4C-7FAC-436D-A78C-F08D996977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DD64DF-EC81-3431-4EF7-EB5DBD11F7E4}"/>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72561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59E115-F0F1-9A93-C8DF-BC30D5CD4A9E}"/>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3" name="Footer Placeholder 2">
            <a:extLst>
              <a:ext uri="{FF2B5EF4-FFF2-40B4-BE49-F238E27FC236}">
                <a16:creationId xmlns:a16="http://schemas.microsoft.com/office/drawing/2014/main" id="{6BE6BAF6-7570-86EC-EAB1-7A31425693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9AB2ED-49D3-E3C2-7804-0508F659E406}"/>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2769400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0A23-2545-8CCF-EA9B-0F56E3CEAC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9A76B6-A6E9-A07A-FFA4-8FCDBC4AF3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528092-E5C9-256B-60BD-522DB5DD4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92B82-DB14-AFB6-753B-3A87F9FE0DD8}"/>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6" name="Footer Placeholder 5">
            <a:extLst>
              <a:ext uri="{FF2B5EF4-FFF2-40B4-BE49-F238E27FC236}">
                <a16:creationId xmlns:a16="http://schemas.microsoft.com/office/drawing/2014/main" id="{D478FEB7-AEFF-A714-8EAC-FD05D377BB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BED0E7-5E75-4EA8-7D69-D6CC5F4D8F5A}"/>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161331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511F-57A0-42F5-46BE-47191304D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017866-D004-AEB7-CD15-17546017FF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8FB9D3-D74C-E586-17B8-020B45DEA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923E1-8ADC-3DCB-1C03-F77B7AFD8AAC}"/>
              </a:ext>
            </a:extLst>
          </p:cNvPr>
          <p:cNvSpPr>
            <a:spLocks noGrp="1"/>
          </p:cNvSpPr>
          <p:nvPr>
            <p:ph type="dt" sz="half" idx="10"/>
          </p:nvPr>
        </p:nvSpPr>
        <p:spPr/>
        <p:txBody>
          <a:bodyPr/>
          <a:lstStyle/>
          <a:p>
            <a:fld id="{4D19C253-C7B4-409E-AC8C-1916A9552705}" type="datetimeFigureOut">
              <a:rPr lang="en-IN" smtClean="0"/>
              <a:t>21-04-2024</a:t>
            </a:fld>
            <a:endParaRPr lang="en-IN"/>
          </a:p>
        </p:txBody>
      </p:sp>
      <p:sp>
        <p:nvSpPr>
          <p:cNvPr id="6" name="Footer Placeholder 5">
            <a:extLst>
              <a:ext uri="{FF2B5EF4-FFF2-40B4-BE49-F238E27FC236}">
                <a16:creationId xmlns:a16="http://schemas.microsoft.com/office/drawing/2014/main" id="{B686B933-35F7-DBF8-7ACF-6AD2C1C91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6DFE6C-29F9-3AA0-37AF-6508A4E8D7F0}"/>
              </a:ext>
            </a:extLst>
          </p:cNvPr>
          <p:cNvSpPr>
            <a:spLocks noGrp="1"/>
          </p:cNvSpPr>
          <p:nvPr>
            <p:ph type="sldNum" sz="quarter" idx="12"/>
          </p:nvPr>
        </p:nvSpPr>
        <p:spPr/>
        <p:txBody>
          <a:bodyPr/>
          <a:lstStyle/>
          <a:p>
            <a:fld id="{BAD014B6-7A80-4775-B213-376DA38BEEFE}" type="slidenum">
              <a:rPr lang="en-IN" smtClean="0"/>
              <a:t>‹#›</a:t>
            </a:fld>
            <a:endParaRPr lang="en-IN"/>
          </a:p>
        </p:txBody>
      </p:sp>
    </p:spTree>
    <p:extLst>
      <p:ext uri="{BB962C8B-B14F-4D97-AF65-F5344CB8AC3E}">
        <p14:creationId xmlns:p14="http://schemas.microsoft.com/office/powerpoint/2010/main" val="143120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338A3-8B07-4C2E-C32C-EE2EFCF6F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14FB4E-2176-DC67-21EB-56900DE16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555CC-C8C7-EE98-D0E4-0B7C238E2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9C253-C7B4-409E-AC8C-1916A9552705}" type="datetimeFigureOut">
              <a:rPr lang="en-IN" smtClean="0"/>
              <a:t>21-04-2024</a:t>
            </a:fld>
            <a:endParaRPr lang="en-IN"/>
          </a:p>
        </p:txBody>
      </p:sp>
      <p:sp>
        <p:nvSpPr>
          <p:cNvPr id="5" name="Footer Placeholder 4">
            <a:extLst>
              <a:ext uri="{FF2B5EF4-FFF2-40B4-BE49-F238E27FC236}">
                <a16:creationId xmlns:a16="http://schemas.microsoft.com/office/drawing/2014/main" id="{7F3A8483-BA54-0882-76E4-5306DF6976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A26EBE-EA72-4A7F-34FD-C92B01871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014B6-7A80-4775-B213-376DA38BEEFE}" type="slidenum">
              <a:rPr lang="en-IN" smtClean="0"/>
              <a:t>‹#›</a:t>
            </a:fld>
            <a:endParaRPr lang="en-IN"/>
          </a:p>
        </p:txBody>
      </p:sp>
    </p:spTree>
    <p:extLst>
      <p:ext uri="{BB962C8B-B14F-4D97-AF65-F5344CB8AC3E}">
        <p14:creationId xmlns:p14="http://schemas.microsoft.com/office/powerpoint/2010/main" val="2483634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47DCEF14-B6FF-5B55-C4C8-AB949A55C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341" y="214313"/>
            <a:ext cx="9825318" cy="14968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9FFA60D9-6914-AB29-92AE-1B132DCE8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360" y="1711139"/>
            <a:ext cx="8979276" cy="9322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1D140A-D080-947E-9B9C-B65FBE16DC10}"/>
              </a:ext>
            </a:extLst>
          </p:cNvPr>
          <p:cNvSpPr txBox="1"/>
          <p:nvPr/>
        </p:nvSpPr>
        <p:spPr>
          <a:xfrm>
            <a:off x="3047997" y="3958323"/>
            <a:ext cx="6096000" cy="1477328"/>
          </a:xfrm>
          <a:prstGeom prst="rect">
            <a:avLst/>
          </a:prstGeom>
          <a:noFill/>
        </p:spPr>
        <p:txBody>
          <a:bodyPr wrap="square">
            <a:spAutoFit/>
          </a:bodyPr>
          <a:lstStyle/>
          <a:p>
            <a:pPr algn="ctr" rtl="0">
              <a:spcBef>
                <a:spcPts val="0"/>
              </a:spcBef>
              <a:spcAft>
                <a:spcPts val="0"/>
              </a:spcAft>
            </a:pPr>
            <a:r>
              <a:rPr lang="en-IN" sz="1800" b="1" i="0" u="none" strike="noStrike" dirty="0">
                <a:solidFill>
                  <a:srgbClr val="000000"/>
                </a:solidFill>
                <a:effectLst/>
                <a:latin typeface="Arial" panose="020B0604020202020204" pitchFamily="34" charset="0"/>
              </a:rPr>
              <a:t>Students Name:</a:t>
            </a:r>
            <a:endParaRPr lang="en-IN" b="0" dirty="0">
              <a:effectLst/>
            </a:endParaRPr>
          </a:p>
          <a:p>
            <a:pPr algn="ctr" rtl="0">
              <a:spcBef>
                <a:spcPts val="0"/>
              </a:spcBef>
              <a:spcAft>
                <a:spcPts val="0"/>
              </a:spcAft>
            </a:pPr>
            <a:r>
              <a:rPr lang="en-IN" b="0" dirty="0" err="1">
                <a:effectLst/>
              </a:rPr>
              <a:t>Tejas</a:t>
            </a:r>
            <a:r>
              <a:rPr lang="en-IN" b="0" dirty="0">
                <a:effectLst/>
              </a:rPr>
              <a:t> Bhandary (14)</a:t>
            </a:r>
            <a:endParaRPr lang="en-IN" dirty="0"/>
          </a:p>
          <a:p>
            <a:pPr algn="ctr" rtl="0">
              <a:spcBef>
                <a:spcPts val="0"/>
              </a:spcBef>
              <a:spcAft>
                <a:spcPts val="0"/>
              </a:spcAft>
            </a:pPr>
            <a:r>
              <a:rPr lang="en-IN" dirty="0"/>
              <a:t>Aaryan Chothani (20)</a:t>
            </a:r>
          </a:p>
          <a:p>
            <a:pPr algn="ctr" rtl="0">
              <a:spcBef>
                <a:spcPts val="0"/>
              </a:spcBef>
              <a:spcAft>
                <a:spcPts val="0"/>
              </a:spcAft>
            </a:pPr>
            <a:r>
              <a:rPr lang="en-IN" dirty="0"/>
              <a:t>Atharva Dalvi (21)</a:t>
            </a:r>
            <a:br>
              <a:rPr lang="en-IN" dirty="0"/>
            </a:br>
            <a:endParaRPr lang="en-IN" dirty="0"/>
          </a:p>
        </p:txBody>
      </p:sp>
      <p:sp>
        <p:nvSpPr>
          <p:cNvPr id="7" name="TextBox 6">
            <a:extLst>
              <a:ext uri="{FF2B5EF4-FFF2-40B4-BE49-F238E27FC236}">
                <a16:creationId xmlns:a16="http://schemas.microsoft.com/office/drawing/2014/main" id="{F5E5D5AB-A371-66F3-3843-043EF6D6128B}"/>
              </a:ext>
            </a:extLst>
          </p:cNvPr>
          <p:cNvSpPr txBox="1"/>
          <p:nvPr/>
        </p:nvSpPr>
        <p:spPr>
          <a:xfrm>
            <a:off x="708208" y="2624228"/>
            <a:ext cx="10775579" cy="707886"/>
          </a:xfrm>
          <a:prstGeom prst="rect">
            <a:avLst/>
          </a:prstGeom>
          <a:noFill/>
        </p:spPr>
        <p:txBody>
          <a:bodyPr wrap="square" rtlCol="0">
            <a:spAutoFit/>
          </a:bodyPr>
          <a:lstStyle/>
          <a:p>
            <a:pPr algn="ctr"/>
            <a:r>
              <a:rPr lang="en-US" sz="4000" dirty="0"/>
              <a:t>Dashboard for Video Game Sales</a:t>
            </a:r>
            <a:endParaRPr lang="en-IN" sz="4000" dirty="0"/>
          </a:p>
        </p:txBody>
      </p:sp>
      <p:sp>
        <p:nvSpPr>
          <p:cNvPr id="8" name="TextBox 7">
            <a:extLst>
              <a:ext uri="{FF2B5EF4-FFF2-40B4-BE49-F238E27FC236}">
                <a16:creationId xmlns:a16="http://schemas.microsoft.com/office/drawing/2014/main" id="{F5816496-38D9-3ABF-8233-0B846EFB0370}"/>
              </a:ext>
            </a:extLst>
          </p:cNvPr>
          <p:cNvSpPr txBox="1"/>
          <p:nvPr/>
        </p:nvSpPr>
        <p:spPr>
          <a:xfrm>
            <a:off x="2034987" y="5658796"/>
            <a:ext cx="8274424" cy="707886"/>
          </a:xfrm>
          <a:prstGeom prst="rect">
            <a:avLst/>
          </a:prstGeom>
          <a:noFill/>
        </p:spPr>
        <p:txBody>
          <a:bodyPr wrap="square" rtlCol="0">
            <a:spAutoFit/>
          </a:bodyPr>
          <a:lstStyle/>
          <a:p>
            <a:pPr algn="ctr"/>
            <a:r>
              <a:rPr lang="en-IN" sz="2000" dirty="0"/>
              <a:t>Under the Guidance of Prof. Deepali </a:t>
            </a:r>
            <a:r>
              <a:rPr lang="en-IN" sz="2000" dirty="0" err="1"/>
              <a:t>Kayande</a:t>
            </a:r>
            <a:r>
              <a:rPr lang="en-IN" sz="2000" dirty="0"/>
              <a:t> </a:t>
            </a:r>
          </a:p>
          <a:p>
            <a:pPr algn="ctr"/>
            <a:endParaRPr lang="en-IN" sz="2000" dirty="0"/>
          </a:p>
        </p:txBody>
      </p:sp>
    </p:spTree>
    <p:extLst>
      <p:ext uri="{BB962C8B-B14F-4D97-AF65-F5344CB8AC3E}">
        <p14:creationId xmlns:p14="http://schemas.microsoft.com/office/powerpoint/2010/main" val="65809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014A-8DF9-1830-CF07-8972827A64AF}"/>
              </a:ext>
            </a:extLst>
          </p:cNvPr>
          <p:cNvSpPr>
            <a:spLocks noGrp="1"/>
          </p:cNvSpPr>
          <p:nvPr>
            <p:ph type="title"/>
          </p:nvPr>
        </p:nvSpPr>
        <p:spPr/>
        <p:txBody>
          <a:bodyPr/>
          <a:lstStyle/>
          <a:p>
            <a:pPr algn="ctr"/>
            <a:r>
              <a:rPr lang="en-US" dirty="0"/>
              <a:t>Results</a:t>
            </a:r>
            <a:endParaRPr lang="en-IN" dirty="0"/>
          </a:p>
        </p:txBody>
      </p:sp>
      <p:pic>
        <p:nvPicPr>
          <p:cNvPr id="6" name="Content Placeholder 5">
            <a:extLst>
              <a:ext uri="{FF2B5EF4-FFF2-40B4-BE49-F238E27FC236}">
                <a16:creationId xmlns:a16="http://schemas.microsoft.com/office/drawing/2014/main" id="{120CAC91-49DE-A86D-4C2E-BEE0CFC63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7883"/>
            <a:ext cx="10515600" cy="4032055"/>
          </a:xfrm>
        </p:spPr>
      </p:pic>
      <p:sp>
        <p:nvSpPr>
          <p:cNvPr id="8" name="TextBox 7">
            <a:extLst>
              <a:ext uri="{FF2B5EF4-FFF2-40B4-BE49-F238E27FC236}">
                <a16:creationId xmlns:a16="http://schemas.microsoft.com/office/drawing/2014/main" id="{30A072A0-2207-E7D1-9CB2-F5984D901B75}"/>
              </a:ext>
            </a:extLst>
          </p:cNvPr>
          <p:cNvSpPr txBox="1"/>
          <p:nvPr/>
        </p:nvSpPr>
        <p:spPr>
          <a:xfrm>
            <a:off x="4982817" y="5754757"/>
            <a:ext cx="2226366" cy="369332"/>
          </a:xfrm>
          <a:prstGeom prst="rect">
            <a:avLst/>
          </a:prstGeom>
          <a:noFill/>
        </p:spPr>
        <p:txBody>
          <a:bodyPr wrap="square" rtlCol="0">
            <a:spAutoFit/>
          </a:bodyPr>
          <a:lstStyle/>
          <a:p>
            <a:pPr algn="ctr"/>
            <a:r>
              <a:rPr lang="en-US" dirty="0"/>
              <a:t>Dashboard Sections</a:t>
            </a:r>
            <a:endParaRPr lang="en-IN" dirty="0"/>
          </a:p>
        </p:txBody>
      </p:sp>
    </p:spTree>
    <p:extLst>
      <p:ext uri="{BB962C8B-B14F-4D97-AF65-F5344CB8AC3E}">
        <p14:creationId xmlns:p14="http://schemas.microsoft.com/office/powerpoint/2010/main" val="283591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F737-2A6E-A58B-A030-2222D737B4C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91DC89-FB3B-C161-F52C-775F4AB66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18058"/>
            <a:ext cx="10515600" cy="4329149"/>
          </a:xfrm>
        </p:spPr>
      </p:pic>
      <p:sp>
        <p:nvSpPr>
          <p:cNvPr id="6" name="Title 1">
            <a:extLst>
              <a:ext uri="{FF2B5EF4-FFF2-40B4-BE49-F238E27FC236}">
                <a16:creationId xmlns:a16="http://schemas.microsoft.com/office/drawing/2014/main" id="{F91F8C22-889F-18F7-3C39-0DE1DCE6EE53}"/>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Results</a:t>
            </a:r>
            <a:endParaRPr lang="en-IN" dirty="0"/>
          </a:p>
        </p:txBody>
      </p:sp>
      <p:sp>
        <p:nvSpPr>
          <p:cNvPr id="7" name="TextBox 6">
            <a:extLst>
              <a:ext uri="{FF2B5EF4-FFF2-40B4-BE49-F238E27FC236}">
                <a16:creationId xmlns:a16="http://schemas.microsoft.com/office/drawing/2014/main" id="{4CCE1621-4205-78CB-F0F6-570DC2558B78}"/>
              </a:ext>
            </a:extLst>
          </p:cNvPr>
          <p:cNvSpPr txBox="1"/>
          <p:nvPr/>
        </p:nvSpPr>
        <p:spPr>
          <a:xfrm>
            <a:off x="4982817" y="5971143"/>
            <a:ext cx="2226366" cy="369332"/>
          </a:xfrm>
          <a:prstGeom prst="rect">
            <a:avLst/>
          </a:prstGeom>
          <a:noFill/>
        </p:spPr>
        <p:txBody>
          <a:bodyPr wrap="square" rtlCol="0">
            <a:spAutoFit/>
          </a:bodyPr>
          <a:lstStyle/>
          <a:p>
            <a:pPr algn="ctr"/>
            <a:r>
              <a:rPr lang="en-US" dirty="0"/>
              <a:t>Insert Data Section</a:t>
            </a:r>
            <a:endParaRPr lang="en-IN" dirty="0"/>
          </a:p>
        </p:txBody>
      </p:sp>
    </p:spTree>
    <p:extLst>
      <p:ext uri="{BB962C8B-B14F-4D97-AF65-F5344CB8AC3E}">
        <p14:creationId xmlns:p14="http://schemas.microsoft.com/office/powerpoint/2010/main" val="414914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014A-8DF9-1830-CF07-8972827A64AF}"/>
              </a:ext>
            </a:extLst>
          </p:cNvPr>
          <p:cNvSpPr>
            <a:spLocks noGrp="1"/>
          </p:cNvSpPr>
          <p:nvPr>
            <p:ph type="title"/>
          </p:nvPr>
        </p:nvSpPr>
        <p:spPr/>
        <p:txBody>
          <a:bodyPr/>
          <a:lstStyle/>
          <a:p>
            <a:pPr algn="ctr"/>
            <a:r>
              <a:rPr lang="en-US" dirty="0"/>
              <a:t>Results</a:t>
            </a:r>
            <a:endParaRPr lang="en-IN" dirty="0"/>
          </a:p>
        </p:txBody>
      </p:sp>
      <p:pic>
        <p:nvPicPr>
          <p:cNvPr id="7" name="Content Placeholder 6">
            <a:extLst>
              <a:ext uri="{FF2B5EF4-FFF2-40B4-BE49-F238E27FC236}">
                <a16:creationId xmlns:a16="http://schemas.microsoft.com/office/drawing/2014/main" id="{2FE20BC4-F185-94CF-9CB7-221A5240CA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161" y="1690688"/>
            <a:ext cx="9109677" cy="4351338"/>
          </a:xfrm>
        </p:spPr>
      </p:pic>
      <p:sp>
        <p:nvSpPr>
          <p:cNvPr id="8" name="TextBox 7">
            <a:extLst>
              <a:ext uri="{FF2B5EF4-FFF2-40B4-BE49-F238E27FC236}">
                <a16:creationId xmlns:a16="http://schemas.microsoft.com/office/drawing/2014/main" id="{DE13B8CD-415A-D103-F2B3-CAB3B89D48F1}"/>
              </a:ext>
            </a:extLst>
          </p:cNvPr>
          <p:cNvSpPr txBox="1"/>
          <p:nvPr/>
        </p:nvSpPr>
        <p:spPr>
          <a:xfrm>
            <a:off x="4355823" y="6123543"/>
            <a:ext cx="3480352" cy="369332"/>
          </a:xfrm>
          <a:prstGeom prst="rect">
            <a:avLst/>
          </a:prstGeom>
          <a:noFill/>
        </p:spPr>
        <p:txBody>
          <a:bodyPr wrap="square" rtlCol="0">
            <a:spAutoFit/>
          </a:bodyPr>
          <a:lstStyle/>
          <a:p>
            <a:pPr algn="ctr"/>
            <a:r>
              <a:rPr lang="en-US" dirty="0"/>
              <a:t>Interactive Data Management Tool</a:t>
            </a:r>
            <a:endParaRPr lang="en-IN" dirty="0"/>
          </a:p>
        </p:txBody>
      </p:sp>
    </p:spTree>
    <p:extLst>
      <p:ext uri="{BB962C8B-B14F-4D97-AF65-F5344CB8AC3E}">
        <p14:creationId xmlns:p14="http://schemas.microsoft.com/office/powerpoint/2010/main" val="2096094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0AD-5325-FDD6-8E35-1684F664DAE1}"/>
              </a:ext>
            </a:extLst>
          </p:cNvPr>
          <p:cNvSpPr>
            <a:spLocks noGrp="1"/>
          </p:cNvSpPr>
          <p:nvPr>
            <p:ph type="title"/>
          </p:nvPr>
        </p:nvSpPr>
        <p:spPr>
          <a:xfrm>
            <a:off x="838200" y="2766218"/>
            <a:ext cx="10515600" cy="1325563"/>
          </a:xfrm>
        </p:spPr>
        <p:txBody>
          <a:bodyPr/>
          <a:lstStyle/>
          <a:p>
            <a:pPr algn="ctr"/>
            <a:r>
              <a:rPr lang="en-IN" dirty="0"/>
              <a:t>Thank You!</a:t>
            </a:r>
          </a:p>
        </p:txBody>
      </p:sp>
    </p:spTree>
    <p:extLst>
      <p:ext uri="{BB962C8B-B14F-4D97-AF65-F5344CB8AC3E}">
        <p14:creationId xmlns:p14="http://schemas.microsoft.com/office/powerpoint/2010/main" val="9169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307E-93BB-BD5D-852C-3011281240BD}"/>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01E176C6-F35F-0F1E-F162-E581CB2C4118}"/>
              </a:ext>
            </a:extLst>
          </p:cNvPr>
          <p:cNvSpPr>
            <a:spLocks noGrp="1"/>
          </p:cNvSpPr>
          <p:nvPr>
            <p:ph idx="1"/>
          </p:nvPr>
        </p:nvSpPr>
        <p:spPr/>
        <p:txBody>
          <a:bodyPr>
            <a:normAutofit/>
          </a:bodyPr>
          <a:lstStyle/>
          <a:p>
            <a:r>
              <a:rPr lang="en-US" dirty="0"/>
              <a:t>Software companies, ranging from startups to industry giants, are inundated with vast amounts of data generated from various sources such as user interactions, system logs, financial transactions, and performance metrics. </a:t>
            </a:r>
          </a:p>
          <a:p>
            <a:r>
              <a:rPr lang="en-US" dirty="0"/>
              <a:t>The sheer volume and complexity of data pose significant hurdles in its effective management, analysis, and interpretation. </a:t>
            </a:r>
          </a:p>
          <a:p>
            <a:r>
              <a:rPr lang="en-US" dirty="0"/>
              <a:t>This project aims at providing a comprehensive and intuitive platform for data-driven decision-making and strategic planning.</a:t>
            </a:r>
            <a:endParaRPr lang="en-IN" dirty="0"/>
          </a:p>
        </p:txBody>
      </p:sp>
    </p:spTree>
    <p:extLst>
      <p:ext uri="{BB962C8B-B14F-4D97-AF65-F5344CB8AC3E}">
        <p14:creationId xmlns:p14="http://schemas.microsoft.com/office/powerpoint/2010/main" val="300015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4787-4271-E697-D4DF-C5B04702E3BE}"/>
              </a:ext>
            </a:extLst>
          </p:cNvPr>
          <p:cNvSpPr>
            <a:spLocks noGrp="1"/>
          </p:cNvSpPr>
          <p:nvPr>
            <p:ph type="title"/>
          </p:nvPr>
        </p:nvSpPr>
        <p:spPr/>
        <p:txBody>
          <a:bodyPr/>
          <a:lstStyle/>
          <a:p>
            <a:pPr algn="ctr"/>
            <a:r>
              <a:rPr lang="en-IN" dirty="0"/>
              <a:t>Problem Definition</a:t>
            </a:r>
          </a:p>
        </p:txBody>
      </p:sp>
      <p:sp>
        <p:nvSpPr>
          <p:cNvPr id="3" name="Content Placeholder 2">
            <a:extLst>
              <a:ext uri="{FF2B5EF4-FFF2-40B4-BE49-F238E27FC236}">
                <a16:creationId xmlns:a16="http://schemas.microsoft.com/office/drawing/2014/main" id="{E0731D18-2D53-2E14-9965-69F6216DE5EB}"/>
              </a:ext>
            </a:extLst>
          </p:cNvPr>
          <p:cNvSpPr>
            <a:spLocks noGrp="1"/>
          </p:cNvSpPr>
          <p:nvPr>
            <p:ph idx="1"/>
          </p:nvPr>
        </p:nvSpPr>
        <p:spPr/>
        <p:txBody>
          <a:bodyPr>
            <a:normAutofit/>
          </a:bodyPr>
          <a:lstStyle/>
          <a:p>
            <a:pPr marL="685800" marR="314325" indent="-342900" algn="just">
              <a:spcBef>
                <a:spcPts val="0"/>
              </a:spcBef>
            </a:pPr>
            <a:r>
              <a:rPr lang="en-US" dirty="0"/>
              <a:t>The influx of data, comprising various metrics, user feedback, operational statistics, and more, poses significant challenges in terms of efficient management, analysis, and utilization. </a:t>
            </a:r>
          </a:p>
          <a:p>
            <a:pPr marL="685800" marR="314325" indent="-342900" algn="just">
              <a:spcBef>
                <a:spcPts val="0"/>
              </a:spcBef>
            </a:pPr>
            <a:endParaRPr lang="en-US" dirty="0"/>
          </a:p>
          <a:p>
            <a:pPr marL="685800" marR="314325" indent="-342900" algn="just">
              <a:spcBef>
                <a:spcPts val="0"/>
              </a:spcBef>
            </a:pPr>
            <a:r>
              <a:rPr lang="en-US" dirty="0"/>
              <a:t>Conventional data tracking tools often fall short in accommodating the vast and dynamic nature of this data, making it challenging for companies to derive meaningful insights and make informed decisions in real-time.</a:t>
            </a:r>
          </a:p>
          <a:p>
            <a:pPr marL="685800" marR="314325" indent="-342900" algn="just">
              <a:spcBef>
                <a:spcPts val="0"/>
              </a:spcBef>
            </a:pPr>
            <a:endParaRPr lang="en-US" dirty="0"/>
          </a:p>
          <a:p>
            <a:pPr marL="685800" marR="314325" indent="-342900" algn="just">
              <a:spcBef>
                <a:spcPts val="0"/>
              </a:spcBef>
            </a:pPr>
            <a:r>
              <a:rPr lang="en-US" dirty="0"/>
              <a:t>An interactive dashboard emerges as a viable approach to tackle these challenges effectively. </a:t>
            </a:r>
            <a:endParaRPr lang="en-IN" dirty="0">
              <a:cs typeface="Arial" panose="020B0604020202020204" pitchFamily="34" charset="0"/>
            </a:endParaRPr>
          </a:p>
        </p:txBody>
      </p:sp>
    </p:spTree>
    <p:extLst>
      <p:ext uri="{BB962C8B-B14F-4D97-AF65-F5344CB8AC3E}">
        <p14:creationId xmlns:p14="http://schemas.microsoft.com/office/powerpoint/2010/main" val="25441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CF3DA-068B-6125-B6F9-59A0F6243943}"/>
              </a:ext>
            </a:extLst>
          </p:cNvPr>
          <p:cNvSpPr>
            <a:spLocks noGrp="1"/>
          </p:cNvSpPr>
          <p:nvPr>
            <p:ph type="title"/>
          </p:nvPr>
        </p:nvSpPr>
        <p:spPr/>
        <p:txBody>
          <a:bodyPr/>
          <a:lstStyle/>
          <a:p>
            <a:pPr algn="ctr"/>
            <a:r>
              <a:rPr lang="en-IN" dirty="0"/>
              <a:t>Objectives</a:t>
            </a:r>
          </a:p>
        </p:txBody>
      </p:sp>
      <p:sp>
        <p:nvSpPr>
          <p:cNvPr id="3" name="Content Placeholder 2">
            <a:extLst>
              <a:ext uri="{FF2B5EF4-FFF2-40B4-BE49-F238E27FC236}">
                <a16:creationId xmlns:a16="http://schemas.microsoft.com/office/drawing/2014/main" id="{18999BBA-5EBD-7931-7E54-873CEBDC9DBB}"/>
              </a:ext>
            </a:extLst>
          </p:cNvPr>
          <p:cNvSpPr>
            <a:spLocks noGrp="1"/>
          </p:cNvSpPr>
          <p:nvPr>
            <p:ph idx="1"/>
          </p:nvPr>
        </p:nvSpPr>
        <p:spPr/>
        <p:txBody>
          <a:bodyPr>
            <a:normAutofit/>
          </a:bodyPr>
          <a:lstStyle/>
          <a:p>
            <a:pPr marL="457200" marR="314325"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highlight>
                  <a:srgbClr val="FFFFFF"/>
                </a:highlight>
                <a:latin typeface="Arial" panose="020B0604020202020204" pitchFamily="34" charset="0"/>
                <a:cs typeface="Arial" panose="020B0604020202020204" pitchFamily="34" charset="0"/>
              </a:rPr>
              <a:t>Develop a website involving an Interactive Dashboard </a:t>
            </a:r>
          </a:p>
          <a:p>
            <a:pPr marL="457200" marR="314325" algn="just" rtl="0" fontAlgn="base">
              <a:spcBef>
                <a:spcPts val="0"/>
              </a:spcBef>
              <a:spcAft>
                <a:spcPts val="0"/>
              </a:spcAft>
              <a:buFont typeface="Arial" panose="020B0604020202020204" pitchFamily="34" charset="0"/>
              <a:buChar char="•"/>
            </a:pPr>
            <a:endParaRPr lang="en-US" b="0" i="0" u="none" strike="noStrike" dirty="0">
              <a:solidFill>
                <a:srgbClr val="000000"/>
              </a:solidFill>
              <a:effectLst/>
              <a:highlight>
                <a:srgbClr val="FFFFFF"/>
              </a:highlight>
              <a:latin typeface="Arial" panose="020B0604020202020204" pitchFamily="34" charset="0"/>
              <a:cs typeface="Arial" panose="020B0604020202020204" pitchFamily="34" charset="0"/>
            </a:endParaRPr>
          </a:p>
          <a:p>
            <a:pPr marL="457200" marR="314325" algn="just" rtl="0" fontAlgn="base">
              <a:spcBef>
                <a:spcPts val="0"/>
              </a:spcBef>
              <a:spcAft>
                <a:spcPts val="0"/>
              </a:spcAft>
              <a:buFont typeface="Arial" panose="020B0604020202020204" pitchFamily="34" charset="0"/>
              <a:buChar char="•"/>
            </a:pPr>
            <a:r>
              <a:rPr lang="en-US" dirty="0">
                <a:solidFill>
                  <a:srgbClr val="000000"/>
                </a:solidFill>
                <a:highlight>
                  <a:srgbClr val="FFFFFF"/>
                </a:highlight>
                <a:latin typeface="Arial" panose="020B0604020202020204" pitchFamily="34" charset="0"/>
                <a:cs typeface="Arial" panose="020B0604020202020204" pitchFamily="34" charset="0"/>
              </a:rPr>
              <a:t>Develop a Data Management tool within the website</a:t>
            </a:r>
          </a:p>
          <a:p>
            <a:pPr marL="457200" marR="314325" algn="just" rtl="0" fontAlgn="base">
              <a:spcBef>
                <a:spcPts val="0"/>
              </a:spcBef>
              <a:spcAft>
                <a:spcPts val="0"/>
              </a:spcAft>
              <a:buFont typeface="Arial" panose="020B0604020202020204" pitchFamily="34" charset="0"/>
              <a:buChar char="•"/>
            </a:pPr>
            <a:endParaRPr lang="en-US" dirty="0">
              <a:solidFill>
                <a:srgbClr val="000000"/>
              </a:solidFill>
              <a:highlight>
                <a:srgbClr val="FFFFFF"/>
              </a:highlight>
              <a:latin typeface="Arial" panose="020B0604020202020204" pitchFamily="34" charset="0"/>
              <a:cs typeface="Arial" panose="020B0604020202020204" pitchFamily="34" charset="0"/>
            </a:endParaRPr>
          </a:p>
          <a:p>
            <a:pPr marL="457200" marR="314325" algn="just" rtl="0" fontAlgn="base">
              <a:spcBef>
                <a:spcPts val="0"/>
              </a:spcBef>
              <a:spcAft>
                <a:spcPts val="0"/>
              </a:spcAft>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Facilitate real-time data updates</a:t>
            </a:r>
          </a:p>
          <a:p>
            <a:pPr marL="457200" marR="314325" algn="just" rtl="0" fontAlgn="base">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457200" marR="314325" algn="just" rtl="0" fontAlgn="base">
              <a:spcBef>
                <a:spcPts val="0"/>
              </a:spcBef>
              <a:spcAft>
                <a:spcPts val="0"/>
              </a:spcAft>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Maintain a dataset in AWS RDS</a:t>
            </a:r>
          </a:p>
          <a:p>
            <a:pPr marL="457200" marR="314325" algn="just" rtl="0" fontAlgn="base">
              <a:spcBef>
                <a:spcPts val="0"/>
              </a:spcBef>
              <a:spcAft>
                <a:spcPts val="0"/>
              </a:spcAft>
              <a:buFont typeface="Arial" panose="020B0604020202020204" pitchFamily="34" charset="0"/>
              <a:buChar char="•"/>
            </a:pPr>
            <a:endParaRPr lang="en-US" dirty="0">
              <a:solidFill>
                <a:srgbClr val="000000"/>
              </a:solidFill>
              <a:latin typeface="Arial" panose="020B0604020202020204" pitchFamily="34" charset="0"/>
              <a:cs typeface="Arial" panose="020B0604020202020204" pitchFamily="34" charset="0"/>
            </a:endParaRPr>
          </a:p>
          <a:p>
            <a:pPr marL="457200" marR="314325" algn="just" rtl="0" fontAlgn="base">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cs typeface="Arial" panose="020B0604020202020204" pitchFamily="34" charset="0"/>
              </a:rPr>
              <a:t>Host the frontend of the website on AWS S3</a:t>
            </a:r>
          </a:p>
          <a:p>
            <a:pPr marL="457200" marR="314325" algn="just" rtl="0" fontAlgn="base">
              <a:spcBef>
                <a:spcPts val="0"/>
              </a:spcBef>
              <a:spcAft>
                <a:spcPts val="0"/>
              </a:spcAft>
              <a:buFont typeface="Arial" panose="020B0604020202020204" pitchFamily="34" charset="0"/>
              <a:buChar char="•"/>
            </a:pPr>
            <a:endParaRPr lang="en-US" b="0" i="0" u="none" strike="noStrike" dirty="0">
              <a:solidFill>
                <a:srgbClr val="000000"/>
              </a:solidFill>
              <a:effectLst/>
              <a:latin typeface="Arial" panose="020B0604020202020204" pitchFamily="34" charset="0"/>
              <a:cs typeface="Arial" panose="020B0604020202020204" pitchFamily="34" charset="0"/>
            </a:endParaRPr>
          </a:p>
          <a:p>
            <a:pPr marL="457200" marR="314325" algn="just" rtl="0" fontAlgn="base">
              <a:spcBef>
                <a:spcPts val="0"/>
              </a:spcBef>
              <a:spcAft>
                <a:spcPts val="0"/>
              </a:spcAft>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Host the backend server on AWS Elastic Beanstalk</a:t>
            </a:r>
            <a:endParaRPr lang="en-US" b="0" i="0" u="none" strike="noStrike"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51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4671-9057-D90B-0EFE-E85F04E94962}"/>
              </a:ext>
            </a:extLst>
          </p:cNvPr>
          <p:cNvSpPr>
            <a:spLocks noGrp="1"/>
          </p:cNvSpPr>
          <p:nvPr>
            <p:ph type="title"/>
          </p:nvPr>
        </p:nvSpPr>
        <p:spPr/>
        <p:txBody>
          <a:bodyPr/>
          <a:lstStyle/>
          <a:p>
            <a:pPr algn="ctr"/>
            <a:r>
              <a:rPr lang="en-US" dirty="0"/>
              <a:t>A</a:t>
            </a:r>
            <a:r>
              <a:rPr lang="en-IN" dirty="0"/>
              <a:t>WS Services Used</a:t>
            </a:r>
          </a:p>
        </p:txBody>
      </p:sp>
      <p:pic>
        <p:nvPicPr>
          <p:cNvPr id="12" name="Content Placeholder 11">
            <a:extLst>
              <a:ext uri="{FF2B5EF4-FFF2-40B4-BE49-F238E27FC236}">
                <a16:creationId xmlns:a16="http://schemas.microsoft.com/office/drawing/2014/main" id="{B9760420-2F49-1154-81EC-B9EB61DE91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0479" y="1481294"/>
            <a:ext cx="3358060" cy="2520000"/>
          </a:xfrm>
        </p:spPr>
      </p:pic>
      <p:pic>
        <p:nvPicPr>
          <p:cNvPr id="6" name="Picture 5">
            <a:extLst>
              <a:ext uri="{FF2B5EF4-FFF2-40B4-BE49-F238E27FC236}">
                <a16:creationId xmlns:a16="http://schemas.microsoft.com/office/drawing/2014/main" id="{D081FF8D-0673-0E99-D32D-3042E0EDC6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967" y="1154787"/>
            <a:ext cx="4475521" cy="2520000"/>
          </a:xfrm>
          <a:prstGeom prst="rect">
            <a:avLst/>
          </a:prstGeom>
        </p:spPr>
      </p:pic>
      <p:pic>
        <p:nvPicPr>
          <p:cNvPr id="14" name="Picture 13">
            <a:extLst>
              <a:ext uri="{FF2B5EF4-FFF2-40B4-BE49-F238E27FC236}">
                <a16:creationId xmlns:a16="http://schemas.microsoft.com/office/drawing/2014/main" id="{4BBFDB52-015D-E4EA-71EC-E295E029F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9488" y="3674787"/>
            <a:ext cx="5047139" cy="2520000"/>
          </a:xfrm>
          <a:prstGeom prst="rect">
            <a:avLst/>
          </a:prstGeom>
        </p:spPr>
      </p:pic>
      <p:pic>
        <p:nvPicPr>
          <p:cNvPr id="16" name="Picture 15">
            <a:extLst>
              <a:ext uri="{FF2B5EF4-FFF2-40B4-BE49-F238E27FC236}">
                <a16:creationId xmlns:a16="http://schemas.microsoft.com/office/drawing/2014/main" id="{CC4A5CC9-1D60-AD17-BA39-4B3E008CBC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7488" y="3674787"/>
            <a:ext cx="4032000" cy="2520000"/>
          </a:xfrm>
          <a:prstGeom prst="rect">
            <a:avLst/>
          </a:prstGeom>
        </p:spPr>
      </p:pic>
    </p:spTree>
    <p:extLst>
      <p:ext uri="{BB962C8B-B14F-4D97-AF65-F5344CB8AC3E}">
        <p14:creationId xmlns:p14="http://schemas.microsoft.com/office/powerpoint/2010/main" val="358683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8A67-8A36-5BB4-229C-48829C336102}"/>
              </a:ext>
            </a:extLst>
          </p:cNvPr>
          <p:cNvSpPr>
            <a:spLocks noGrp="1"/>
          </p:cNvSpPr>
          <p:nvPr>
            <p:ph type="title"/>
          </p:nvPr>
        </p:nvSpPr>
        <p:spPr/>
        <p:txBody>
          <a:bodyPr/>
          <a:lstStyle/>
          <a:p>
            <a:pPr algn="ctr"/>
            <a:r>
              <a:rPr lang="en-IN" dirty="0"/>
              <a:t>Implementation Details</a:t>
            </a:r>
          </a:p>
        </p:txBody>
      </p:sp>
      <p:sp>
        <p:nvSpPr>
          <p:cNvPr id="3" name="Content Placeholder 2">
            <a:extLst>
              <a:ext uri="{FF2B5EF4-FFF2-40B4-BE49-F238E27FC236}">
                <a16:creationId xmlns:a16="http://schemas.microsoft.com/office/drawing/2014/main" id="{F6818737-69EB-525A-73A3-D9306802E246}"/>
              </a:ext>
            </a:extLst>
          </p:cNvPr>
          <p:cNvSpPr>
            <a:spLocks noGrp="1"/>
          </p:cNvSpPr>
          <p:nvPr>
            <p:ph idx="1"/>
          </p:nvPr>
        </p:nvSpPr>
        <p:spPr>
          <a:xfrm>
            <a:off x="838200" y="1825624"/>
            <a:ext cx="10515600" cy="4823653"/>
          </a:xfrm>
        </p:spPr>
        <p:txBody>
          <a:bodyPr>
            <a:normAutofit fontScale="92500" lnSpcReduction="10000"/>
          </a:bodyPr>
          <a:lstStyle/>
          <a:p>
            <a:pPr marL="514350" indent="-514350">
              <a:buAutoNum type="arabicPeriod"/>
            </a:pPr>
            <a:r>
              <a:rPr lang="en-US" b="1" dirty="0"/>
              <a:t>Setting Up AWS Services:</a:t>
            </a:r>
          </a:p>
          <a:p>
            <a:pPr marL="0" indent="0">
              <a:buNone/>
            </a:pPr>
            <a:r>
              <a:rPr lang="en-US" dirty="0"/>
              <a:t>• Set up Amazon RDS, S3 and Elastic Beanstalk</a:t>
            </a:r>
          </a:p>
          <a:p>
            <a:pPr marL="0" indent="0">
              <a:buNone/>
            </a:pPr>
            <a:endParaRPr lang="en-US" dirty="0"/>
          </a:p>
          <a:p>
            <a:pPr marL="0" indent="0">
              <a:buNone/>
            </a:pPr>
            <a:r>
              <a:rPr lang="en-US" b="1" dirty="0"/>
              <a:t>2. Database Setup and Management:</a:t>
            </a:r>
          </a:p>
          <a:p>
            <a:pPr marL="0" indent="0">
              <a:buNone/>
            </a:pPr>
            <a:r>
              <a:rPr lang="en-US" dirty="0"/>
              <a:t>• Import the sales dataset into the MySQL database and configure security groups and permissions </a:t>
            </a:r>
          </a:p>
          <a:p>
            <a:pPr marL="0" indent="0">
              <a:buNone/>
            </a:pPr>
            <a:r>
              <a:rPr lang="en-US" dirty="0"/>
              <a:t>• Connect an EC2 instance to the RDS database for management tasks. </a:t>
            </a:r>
          </a:p>
          <a:p>
            <a:pPr marL="0" indent="0">
              <a:buNone/>
            </a:pPr>
            <a:endParaRPr lang="en-US" dirty="0"/>
          </a:p>
          <a:p>
            <a:pPr marL="0" indent="0">
              <a:buNone/>
            </a:pPr>
            <a:r>
              <a:rPr lang="en-US" b="1" dirty="0"/>
              <a:t>3. Backend Development:</a:t>
            </a:r>
          </a:p>
          <a:p>
            <a:pPr marL="0" indent="0">
              <a:buNone/>
            </a:pPr>
            <a:r>
              <a:rPr lang="en-US" dirty="0"/>
              <a:t>• Develop the Express.js backend application</a:t>
            </a:r>
          </a:p>
          <a:p>
            <a:pPr marL="0" indent="0">
              <a:buNone/>
            </a:pPr>
            <a:r>
              <a:rPr lang="en-US" dirty="0"/>
              <a:t>• Connect to the MySQL database using RDS credentials.</a:t>
            </a:r>
          </a:p>
          <a:p>
            <a:endParaRPr lang="en-IN" dirty="0"/>
          </a:p>
          <a:p>
            <a:pPr marL="0" indent="0">
              <a:buNone/>
            </a:pPr>
            <a:endParaRPr lang="en-US" dirty="0"/>
          </a:p>
        </p:txBody>
      </p:sp>
    </p:spTree>
    <p:extLst>
      <p:ext uri="{BB962C8B-B14F-4D97-AF65-F5344CB8AC3E}">
        <p14:creationId xmlns:p14="http://schemas.microsoft.com/office/powerpoint/2010/main" val="247411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C0F6-7C74-97C5-C6AD-11519CEF6FCE}"/>
              </a:ext>
            </a:extLst>
          </p:cNvPr>
          <p:cNvSpPr>
            <a:spLocks noGrp="1"/>
          </p:cNvSpPr>
          <p:nvPr>
            <p:ph type="title"/>
          </p:nvPr>
        </p:nvSpPr>
        <p:spPr/>
        <p:txBody>
          <a:bodyPr/>
          <a:lstStyle/>
          <a:p>
            <a:pPr algn="ctr"/>
            <a:r>
              <a:rPr lang="en-IN" dirty="0"/>
              <a:t>Implementation Details</a:t>
            </a:r>
          </a:p>
        </p:txBody>
      </p:sp>
      <p:sp>
        <p:nvSpPr>
          <p:cNvPr id="3" name="Content Placeholder 2">
            <a:extLst>
              <a:ext uri="{FF2B5EF4-FFF2-40B4-BE49-F238E27FC236}">
                <a16:creationId xmlns:a16="http://schemas.microsoft.com/office/drawing/2014/main" id="{DF4C43F8-F900-EEFD-FE41-2ACF601E0BEE}"/>
              </a:ext>
            </a:extLst>
          </p:cNvPr>
          <p:cNvSpPr>
            <a:spLocks noGrp="1"/>
          </p:cNvSpPr>
          <p:nvPr>
            <p:ph idx="1"/>
          </p:nvPr>
        </p:nvSpPr>
        <p:spPr/>
        <p:txBody>
          <a:bodyPr/>
          <a:lstStyle/>
          <a:p>
            <a:pPr marL="0" indent="0">
              <a:buNone/>
            </a:pPr>
            <a:r>
              <a:rPr lang="en-US" b="1" dirty="0"/>
              <a:t>4. Frontend Development:</a:t>
            </a:r>
          </a:p>
          <a:p>
            <a:pPr marL="0" indent="0">
              <a:buNone/>
            </a:pPr>
            <a:r>
              <a:rPr lang="en-US" dirty="0"/>
              <a:t>• Develop the React.js frontend application. </a:t>
            </a:r>
          </a:p>
          <a:p>
            <a:pPr marL="0" indent="0">
              <a:buNone/>
            </a:pPr>
            <a:r>
              <a:rPr lang="en-US" dirty="0"/>
              <a:t>• Configure HTTP requests to communicate with the Express backend.</a:t>
            </a:r>
          </a:p>
          <a:p>
            <a:pPr marL="0" indent="0">
              <a:buNone/>
            </a:pPr>
            <a:endParaRPr lang="en-US" dirty="0"/>
          </a:p>
          <a:p>
            <a:pPr marL="0" indent="0">
              <a:buNone/>
            </a:pPr>
            <a:r>
              <a:rPr lang="en-US" b="1" dirty="0"/>
              <a:t>5. Integration and Deployment:</a:t>
            </a:r>
          </a:p>
          <a:p>
            <a:pPr marL="0" indent="0">
              <a:buNone/>
            </a:pPr>
            <a:r>
              <a:rPr lang="en-US" dirty="0"/>
              <a:t>• Package the frontend files and upload them to the S3 bucket.</a:t>
            </a:r>
            <a:endParaRPr lang="en-IN" dirty="0">
              <a:cs typeface="Arial" panose="020B0604020202020204" pitchFamily="34" charset="0"/>
            </a:endParaRPr>
          </a:p>
          <a:p>
            <a:endParaRPr lang="en-IN" dirty="0"/>
          </a:p>
        </p:txBody>
      </p:sp>
    </p:spTree>
    <p:extLst>
      <p:ext uri="{BB962C8B-B14F-4D97-AF65-F5344CB8AC3E}">
        <p14:creationId xmlns:p14="http://schemas.microsoft.com/office/powerpoint/2010/main" val="179992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A6B3-0E61-5DBC-D760-84C998FE6E1D}"/>
              </a:ext>
            </a:extLst>
          </p:cNvPr>
          <p:cNvSpPr>
            <a:spLocks noGrp="1"/>
          </p:cNvSpPr>
          <p:nvPr>
            <p:ph type="title"/>
          </p:nvPr>
        </p:nvSpPr>
        <p:spPr/>
        <p:txBody>
          <a:bodyPr/>
          <a:lstStyle/>
          <a:p>
            <a:pPr algn="ctr"/>
            <a:r>
              <a:rPr lang="en-IN" dirty="0"/>
              <a:t>Architecture Diagram</a:t>
            </a:r>
          </a:p>
        </p:txBody>
      </p:sp>
      <p:pic>
        <p:nvPicPr>
          <p:cNvPr id="11" name="Content Placeholder 10">
            <a:extLst>
              <a:ext uri="{FF2B5EF4-FFF2-40B4-BE49-F238E27FC236}">
                <a16:creationId xmlns:a16="http://schemas.microsoft.com/office/drawing/2014/main" id="{FCDF3B19-9EF2-2764-9458-5E0D4627CA34}"/>
              </a:ext>
            </a:extLst>
          </p:cNvPr>
          <p:cNvPicPr>
            <a:picLocks noGrp="1" noChangeAspect="1"/>
          </p:cNvPicPr>
          <p:nvPr>
            <p:ph idx="1"/>
          </p:nvPr>
        </p:nvPicPr>
        <p:blipFill>
          <a:blip r:embed="rId3"/>
          <a:stretch>
            <a:fillRect/>
          </a:stretch>
        </p:blipFill>
        <p:spPr>
          <a:xfrm>
            <a:off x="1989014" y="1592879"/>
            <a:ext cx="8213971" cy="4482551"/>
          </a:xfrm>
        </p:spPr>
      </p:pic>
    </p:spTree>
    <p:extLst>
      <p:ext uri="{BB962C8B-B14F-4D97-AF65-F5344CB8AC3E}">
        <p14:creationId xmlns:p14="http://schemas.microsoft.com/office/powerpoint/2010/main" val="64438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014A-8DF9-1830-CF07-8972827A64AF}"/>
              </a:ext>
            </a:extLst>
          </p:cNvPr>
          <p:cNvSpPr>
            <a:spLocks noGrp="1"/>
          </p:cNvSpPr>
          <p:nvPr>
            <p:ph type="title"/>
          </p:nvPr>
        </p:nvSpPr>
        <p:spPr/>
        <p:txBody>
          <a:bodyPr/>
          <a:lstStyle/>
          <a:p>
            <a:pPr algn="ctr"/>
            <a:r>
              <a:rPr lang="en-US" dirty="0"/>
              <a:t>Results</a:t>
            </a:r>
            <a:endParaRPr lang="en-IN" dirty="0"/>
          </a:p>
        </p:txBody>
      </p:sp>
      <p:pic>
        <p:nvPicPr>
          <p:cNvPr id="7" name="Picture 6">
            <a:extLst>
              <a:ext uri="{FF2B5EF4-FFF2-40B4-BE49-F238E27FC236}">
                <a16:creationId xmlns:a16="http://schemas.microsoft.com/office/drawing/2014/main" id="{F49AD818-398E-841B-D160-5B7E12809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5" y="1469209"/>
            <a:ext cx="8537569" cy="4802382"/>
          </a:xfrm>
          <a:prstGeom prst="rect">
            <a:avLst/>
          </a:prstGeom>
        </p:spPr>
      </p:pic>
      <p:sp>
        <p:nvSpPr>
          <p:cNvPr id="9" name="Content Placeholder 8">
            <a:extLst>
              <a:ext uri="{FF2B5EF4-FFF2-40B4-BE49-F238E27FC236}">
                <a16:creationId xmlns:a16="http://schemas.microsoft.com/office/drawing/2014/main" id="{C18DCE38-9267-7673-29D6-8198506B5CFD}"/>
              </a:ext>
            </a:extLst>
          </p:cNvPr>
          <p:cNvSpPr>
            <a:spLocks noGrp="1"/>
          </p:cNvSpPr>
          <p:nvPr>
            <p:ph idx="1"/>
          </p:nvPr>
        </p:nvSpPr>
        <p:spPr/>
        <p:txBody>
          <a:bodyPr/>
          <a:lstStyle/>
          <a:p>
            <a:endParaRPr lang="en-IN" dirty="0"/>
          </a:p>
        </p:txBody>
      </p:sp>
      <p:sp>
        <p:nvSpPr>
          <p:cNvPr id="10" name="TextBox 9">
            <a:extLst>
              <a:ext uri="{FF2B5EF4-FFF2-40B4-BE49-F238E27FC236}">
                <a16:creationId xmlns:a16="http://schemas.microsoft.com/office/drawing/2014/main" id="{0CA36C93-7F3A-ACCC-60F4-B5E004DA9044}"/>
              </a:ext>
            </a:extLst>
          </p:cNvPr>
          <p:cNvSpPr txBox="1"/>
          <p:nvPr/>
        </p:nvSpPr>
        <p:spPr>
          <a:xfrm>
            <a:off x="4565373" y="6308209"/>
            <a:ext cx="3061252" cy="369332"/>
          </a:xfrm>
          <a:prstGeom prst="rect">
            <a:avLst/>
          </a:prstGeom>
          <a:noFill/>
        </p:spPr>
        <p:txBody>
          <a:bodyPr wrap="square" rtlCol="0">
            <a:spAutoFit/>
          </a:bodyPr>
          <a:lstStyle/>
          <a:p>
            <a:pPr algn="ctr"/>
            <a:r>
              <a:rPr lang="en-US" dirty="0"/>
              <a:t>Main Dashboard Page</a:t>
            </a:r>
            <a:endParaRPr lang="en-IN" dirty="0"/>
          </a:p>
        </p:txBody>
      </p:sp>
    </p:spTree>
    <p:extLst>
      <p:ext uri="{BB962C8B-B14F-4D97-AF65-F5344CB8AC3E}">
        <p14:creationId xmlns:p14="http://schemas.microsoft.com/office/powerpoint/2010/main" val="1423461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383</Words>
  <Application>Microsoft Office PowerPoint</Application>
  <PresentationFormat>Widescreen</PresentationFormat>
  <Paragraphs>63</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Introduction</vt:lpstr>
      <vt:lpstr>Problem Definition</vt:lpstr>
      <vt:lpstr>Objectives</vt:lpstr>
      <vt:lpstr>AWS Services Used</vt:lpstr>
      <vt:lpstr>Implementation Details</vt:lpstr>
      <vt:lpstr>Implementation Details</vt:lpstr>
      <vt:lpstr>Architecture Diagram</vt:lpstr>
      <vt:lpstr>Results</vt:lpstr>
      <vt:lpstr>Results</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Chothani</dc:creator>
  <cp:lastModifiedBy>Aakash Chothani</cp:lastModifiedBy>
  <cp:revision>15</cp:revision>
  <dcterms:created xsi:type="dcterms:W3CDTF">2024-03-11T14:30:08Z</dcterms:created>
  <dcterms:modified xsi:type="dcterms:W3CDTF">2024-04-21T05:57:33Z</dcterms:modified>
</cp:coreProperties>
</file>