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
      <p:font typeface="Nuni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19" Type="http://schemas.openxmlformats.org/officeDocument/2006/relationships/font" Target="fonts/Nunito-bold.fntdata"/><Relationship Id="rId6" Type="http://schemas.openxmlformats.org/officeDocument/2006/relationships/slide" Target="slides/slide1.xml"/><Relationship Id="rId18"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00ad62320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00ad62320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00ad62320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00ad62320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00ad623201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00ad623201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00ad62320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00ad62320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00ad623201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00ad623201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00ad623201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00ad623201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fc57d9ee57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fc57d9ee57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github.com/aaryangarhewal/Note-App" TargetMode="External"/><Relationship Id="rId4" Type="http://schemas.openxmlformats.org/officeDocument/2006/relationships/hyperlink" Target="https://main.d33vh6mgy5jf8h.amplifyapp.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311700" y="744575"/>
            <a:ext cx="8520600" cy="4120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Deploying app on cloud platform</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GB"/>
              <a:t>“NoteApp”</a:t>
            </a:r>
            <a:endParaRPr/>
          </a:p>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Team Members</a:t>
            </a:r>
            <a:endParaRPr/>
          </a:p>
        </p:txBody>
      </p:sp>
      <p:sp>
        <p:nvSpPr>
          <p:cNvPr id="134" name="Google Shape;134;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10000"/>
          </a:bodyPr>
          <a:lstStyle/>
          <a:p>
            <a:pPr indent="457200" lvl="0" marL="0" rtl="0" algn="l">
              <a:spcBef>
                <a:spcPts val="0"/>
              </a:spcBef>
              <a:spcAft>
                <a:spcPts val="0"/>
              </a:spcAft>
              <a:buNone/>
            </a:pPr>
            <a:r>
              <a:rPr lang="en-GB" sz="1800"/>
              <a:t>Aaryan Garhewal </a:t>
            </a:r>
            <a:r>
              <a:rPr lang="en-GB"/>
              <a:t>                             </a:t>
            </a:r>
            <a:r>
              <a:rPr lang="en-GB" sz="1822">
                <a:latin typeface="Calibri"/>
                <a:ea typeface="Calibri"/>
                <a:cs typeface="Calibri"/>
                <a:sym typeface="Calibri"/>
              </a:rPr>
              <a:t>0801CS181001</a:t>
            </a:r>
            <a:endParaRPr sz="1822">
              <a:latin typeface="Calibri"/>
              <a:ea typeface="Calibri"/>
              <a:cs typeface="Calibri"/>
              <a:sym typeface="Calibri"/>
            </a:endParaRPr>
          </a:p>
          <a:p>
            <a:pPr indent="0" lvl="0" marL="457200" rtl="0" algn="l">
              <a:lnSpc>
                <a:spcPct val="100000"/>
              </a:lnSpc>
              <a:spcBef>
                <a:spcPts val="1200"/>
              </a:spcBef>
              <a:spcAft>
                <a:spcPts val="0"/>
              </a:spcAft>
              <a:buNone/>
            </a:pPr>
            <a:r>
              <a:rPr lang="en-GB" sz="1822">
                <a:latin typeface="Calibri"/>
                <a:ea typeface="Calibri"/>
                <a:cs typeface="Calibri"/>
                <a:sym typeface="Calibri"/>
              </a:rPr>
              <a:t> Akash Yadav                              08</a:t>
            </a:r>
            <a:r>
              <a:rPr lang="en-GB" sz="1822">
                <a:latin typeface="Calibri"/>
                <a:ea typeface="Calibri"/>
                <a:cs typeface="Calibri"/>
                <a:sym typeface="Calibri"/>
              </a:rPr>
              <a:t>01CS181009</a:t>
            </a:r>
            <a:endParaRPr sz="1822">
              <a:latin typeface="Calibri"/>
              <a:ea typeface="Calibri"/>
              <a:cs typeface="Calibri"/>
              <a:sym typeface="Calibri"/>
            </a:endParaRPr>
          </a:p>
          <a:p>
            <a:pPr indent="0" lvl="0" marL="457200" rtl="0" algn="l">
              <a:lnSpc>
                <a:spcPct val="100000"/>
              </a:lnSpc>
              <a:spcBef>
                <a:spcPts val="0"/>
              </a:spcBef>
              <a:spcAft>
                <a:spcPts val="0"/>
              </a:spcAft>
              <a:buNone/>
            </a:pPr>
            <a:r>
              <a:t/>
            </a:r>
            <a:endParaRPr sz="1822">
              <a:latin typeface="Calibri"/>
              <a:ea typeface="Calibri"/>
              <a:cs typeface="Calibri"/>
              <a:sym typeface="Calibri"/>
            </a:endParaRPr>
          </a:p>
          <a:p>
            <a:pPr indent="0" lvl="0" marL="0" rtl="0" algn="l">
              <a:lnSpc>
                <a:spcPct val="100000"/>
              </a:lnSpc>
              <a:spcBef>
                <a:spcPts val="0"/>
              </a:spcBef>
              <a:spcAft>
                <a:spcPts val="0"/>
              </a:spcAft>
              <a:buNone/>
            </a:pPr>
            <a:r>
              <a:rPr lang="en-GB" sz="1822">
                <a:latin typeface="Calibri"/>
                <a:ea typeface="Calibri"/>
                <a:cs typeface="Calibri"/>
                <a:sym typeface="Calibri"/>
              </a:rPr>
              <a:t> 	Mayank Jain                                0801CS181040</a:t>
            </a:r>
            <a:endParaRPr sz="1822">
              <a:latin typeface="Calibri"/>
              <a:ea typeface="Calibri"/>
              <a:cs typeface="Calibri"/>
              <a:sym typeface="Calibri"/>
            </a:endParaRPr>
          </a:p>
          <a:p>
            <a:pPr indent="0" lvl="0" marL="0" rtl="0" algn="l">
              <a:lnSpc>
                <a:spcPct val="100000"/>
              </a:lnSpc>
              <a:spcBef>
                <a:spcPts val="0"/>
              </a:spcBef>
              <a:spcAft>
                <a:spcPts val="0"/>
              </a:spcAft>
              <a:buClr>
                <a:srgbClr val="000000"/>
              </a:buClr>
              <a:buSzPts val="358"/>
              <a:buFont typeface="Arial"/>
              <a:buNone/>
            </a:pPr>
            <a:r>
              <a:t/>
            </a:r>
            <a:endParaRPr sz="1822">
              <a:latin typeface="Calibri"/>
              <a:ea typeface="Calibri"/>
              <a:cs typeface="Calibri"/>
              <a:sym typeface="Calibri"/>
            </a:endParaRPr>
          </a:p>
          <a:p>
            <a:pPr indent="0" lvl="0" marL="457200" rtl="0" algn="l">
              <a:lnSpc>
                <a:spcPct val="100000"/>
              </a:lnSpc>
              <a:spcBef>
                <a:spcPts val="0"/>
              </a:spcBef>
              <a:spcAft>
                <a:spcPts val="0"/>
              </a:spcAft>
              <a:buNone/>
            </a:pPr>
            <a:r>
              <a:rPr lang="en-GB" sz="1822">
                <a:latin typeface="Calibri"/>
                <a:ea typeface="Calibri"/>
                <a:cs typeface="Calibri"/>
                <a:sym typeface="Calibri"/>
              </a:rPr>
              <a:t>Vaibhav Ramchandani              </a:t>
            </a:r>
            <a:r>
              <a:rPr lang="en-GB" sz="1822">
                <a:latin typeface="Calibri"/>
                <a:ea typeface="Calibri"/>
                <a:cs typeface="Calibri"/>
                <a:sym typeface="Calibri"/>
              </a:rPr>
              <a:t>0801CS181089</a:t>
            </a:r>
            <a:endParaRPr sz="1822">
              <a:latin typeface="Calibri"/>
              <a:ea typeface="Calibri"/>
              <a:cs typeface="Calibri"/>
              <a:sym typeface="Calibri"/>
            </a:endParaRPr>
          </a:p>
          <a:p>
            <a:pPr indent="0" lvl="0" marL="457200" rtl="0" algn="l">
              <a:lnSpc>
                <a:spcPct val="100000"/>
              </a:lnSpc>
              <a:spcBef>
                <a:spcPts val="0"/>
              </a:spcBef>
              <a:spcAft>
                <a:spcPts val="0"/>
              </a:spcAft>
              <a:buNone/>
            </a:pPr>
            <a:r>
              <a:t/>
            </a:r>
            <a:endParaRPr sz="1822">
              <a:latin typeface="Calibri"/>
              <a:ea typeface="Calibri"/>
              <a:cs typeface="Calibri"/>
              <a:sym typeface="Calibri"/>
            </a:endParaRPr>
          </a:p>
          <a:p>
            <a:pPr indent="0" lvl="0" marL="457200" rtl="0" algn="l">
              <a:lnSpc>
                <a:spcPct val="100000"/>
              </a:lnSpc>
              <a:spcBef>
                <a:spcPts val="0"/>
              </a:spcBef>
              <a:spcAft>
                <a:spcPts val="0"/>
              </a:spcAft>
              <a:buClr>
                <a:srgbClr val="000000"/>
              </a:buClr>
              <a:buSzPts val="358"/>
              <a:buFont typeface="Arial"/>
              <a:buNone/>
            </a:pPr>
            <a:r>
              <a:rPr lang="en-GB" sz="1822">
                <a:latin typeface="Calibri"/>
                <a:ea typeface="Calibri"/>
                <a:cs typeface="Calibri"/>
                <a:sym typeface="Calibri"/>
              </a:rPr>
              <a:t> Ashish Chouhan                        0801IT181016</a:t>
            </a:r>
            <a:endParaRPr sz="1822">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5"/>
          <p:cNvSpPr txBox="1"/>
          <p:nvPr>
            <p:ph type="title"/>
          </p:nvPr>
        </p:nvSpPr>
        <p:spPr>
          <a:xfrm>
            <a:off x="761775" y="755775"/>
            <a:ext cx="8520600" cy="626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Overview</a:t>
            </a:r>
            <a:endParaRPr/>
          </a:p>
        </p:txBody>
      </p:sp>
      <p:sp>
        <p:nvSpPr>
          <p:cNvPr id="140" name="Google Shape;140;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550">
                <a:solidFill>
                  <a:srgbClr val="233A44"/>
                </a:solidFill>
                <a:latin typeface="Roboto"/>
                <a:ea typeface="Roboto"/>
                <a:cs typeface="Roboto"/>
                <a:sym typeface="Roboto"/>
              </a:rPr>
              <a:t>NotesApp is a good helper to manage your schedules and notes. It gives you a quick and simple notepad editing experience when you write notes, shopping list and to do list. In this app you can Add, delete, Edit Notes according to your </a:t>
            </a:r>
            <a:r>
              <a:rPr lang="en-GB" sz="1550">
                <a:solidFill>
                  <a:srgbClr val="233A44"/>
                </a:solidFill>
                <a:latin typeface="Roboto"/>
                <a:ea typeface="Roboto"/>
                <a:cs typeface="Roboto"/>
                <a:sym typeface="Roboto"/>
              </a:rPr>
              <a:t>convenience</a:t>
            </a:r>
            <a:r>
              <a:rPr lang="en-GB" sz="1550">
                <a:solidFill>
                  <a:srgbClr val="233A44"/>
                </a:solidFill>
                <a:latin typeface="Roboto"/>
                <a:ea typeface="Roboto"/>
                <a:cs typeface="Roboto"/>
                <a:sym typeface="Roboto"/>
              </a:rPr>
              <a:t>.</a:t>
            </a:r>
            <a:endParaRPr sz="1550">
              <a:solidFill>
                <a:srgbClr val="233A44"/>
              </a:solidFill>
              <a:latin typeface="Roboto"/>
              <a:ea typeface="Roboto"/>
              <a:cs typeface="Roboto"/>
              <a:sym typeface="Roboto"/>
            </a:endParaRPr>
          </a:p>
          <a:p>
            <a:pPr indent="0" lvl="0" marL="0" rtl="0" algn="l">
              <a:spcBef>
                <a:spcPts val="1200"/>
              </a:spcBef>
              <a:spcAft>
                <a:spcPts val="1200"/>
              </a:spcAft>
              <a:buNone/>
            </a:pPr>
            <a:r>
              <a:rPr lang="en-GB" sz="1550">
                <a:solidFill>
                  <a:srgbClr val="233A44"/>
                </a:solidFill>
                <a:latin typeface="Roboto"/>
                <a:ea typeface="Roboto"/>
                <a:cs typeface="Roboto"/>
                <a:sym typeface="Roboto"/>
              </a:rPr>
              <a:t>We deployed this app on the </a:t>
            </a:r>
            <a:r>
              <a:rPr lang="en-GB" sz="1600">
                <a:highlight>
                  <a:schemeClr val="dk1"/>
                </a:highlight>
                <a:latin typeface="Arial"/>
                <a:ea typeface="Arial"/>
                <a:cs typeface="Arial"/>
                <a:sym typeface="Arial"/>
              </a:rPr>
              <a:t>I</a:t>
            </a:r>
            <a:r>
              <a:rPr lang="en-GB" sz="1600">
                <a:highlight>
                  <a:schemeClr val="dk1"/>
                </a:highlight>
                <a:latin typeface="Arial"/>
                <a:ea typeface="Arial"/>
                <a:cs typeface="Arial"/>
                <a:sym typeface="Arial"/>
              </a:rPr>
              <a:t>nfrastructure</a:t>
            </a:r>
            <a:r>
              <a:rPr lang="en-GB" sz="1600">
                <a:solidFill>
                  <a:srgbClr val="202124"/>
                </a:solidFill>
                <a:highlight>
                  <a:schemeClr val="dk1"/>
                </a:highlight>
                <a:latin typeface="Arial"/>
                <a:ea typeface="Arial"/>
                <a:cs typeface="Arial"/>
                <a:sym typeface="Arial"/>
              </a:rPr>
              <a:t> </a:t>
            </a:r>
            <a:r>
              <a:rPr lang="en-GB" sz="1550">
                <a:solidFill>
                  <a:srgbClr val="233A44"/>
                </a:solidFill>
                <a:latin typeface="Roboto"/>
                <a:ea typeface="Roboto"/>
                <a:cs typeface="Roboto"/>
                <a:sym typeface="Roboto"/>
              </a:rPr>
              <a:t> as a Service(IaaS) cloud platform for the </a:t>
            </a:r>
            <a:r>
              <a:rPr lang="en-GB" sz="1550">
                <a:solidFill>
                  <a:srgbClr val="233A44"/>
                </a:solidFill>
                <a:latin typeface="Roboto"/>
                <a:ea typeface="Roboto"/>
                <a:cs typeface="Roboto"/>
                <a:sym typeface="Roboto"/>
              </a:rPr>
              <a:t>continuous</a:t>
            </a:r>
            <a:r>
              <a:rPr lang="en-GB" sz="1550">
                <a:solidFill>
                  <a:srgbClr val="233A44"/>
                </a:solidFill>
                <a:latin typeface="Roboto"/>
                <a:ea typeface="Roboto"/>
                <a:cs typeface="Roboto"/>
                <a:sym typeface="Roboto"/>
              </a:rPr>
              <a:t> </a:t>
            </a:r>
            <a:r>
              <a:rPr lang="en-GB" sz="1550">
                <a:solidFill>
                  <a:srgbClr val="233A44"/>
                </a:solidFill>
                <a:latin typeface="Roboto"/>
                <a:ea typeface="Roboto"/>
                <a:cs typeface="Roboto"/>
                <a:sym typeface="Roboto"/>
              </a:rPr>
              <a:t>availability.</a:t>
            </a:r>
            <a:endParaRPr sz="1550">
              <a:solidFill>
                <a:srgbClr val="233A44"/>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Why IaaS ?</a:t>
            </a:r>
            <a:endParaRPr/>
          </a:p>
        </p:txBody>
      </p:sp>
      <p:sp>
        <p:nvSpPr>
          <p:cNvPr id="146" name="Google Shape;146;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GB" sz="1600">
                <a:solidFill>
                  <a:srgbClr val="202124"/>
                </a:solidFill>
                <a:highlight>
                  <a:srgbClr val="FFFFFF"/>
                </a:highlight>
                <a:latin typeface="Arial"/>
                <a:ea typeface="Arial"/>
                <a:cs typeface="Arial"/>
                <a:sym typeface="Arial"/>
              </a:rPr>
              <a:t>Infrastructure as a service</a:t>
            </a:r>
            <a:r>
              <a:rPr lang="en-GB" sz="1600">
                <a:solidFill>
                  <a:srgbClr val="202124"/>
                </a:solidFill>
                <a:highlight>
                  <a:srgbClr val="FFFFFF"/>
                </a:highlight>
                <a:latin typeface="Arial"/>
                <a:ea typeface="Arial"/>
                <a:cs typeface="Arial"/>
                <a:sym typeface="Arial"/>
              </a:rPr>
              <a:t> (IaaS) is a type of cloud computing service that offers essential compute, storage and networking resources on demand, on a pay-as-you-go basis. Maintaining on-premises IT infrastructure can be both costly and labor intensive. That’s why customer demand for cloud infrastructure as a service (IaaS) is accelerating as organizations continue to pursue digital strategies.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AWS (Amazon Web Services)</a:t>
            </a:r>
            <a:endParaRPr/>
          </a:p>
        </p:txBody>
      </p:sp>
      <p:sp>
        <p:nvSpPr>
          <p:cNvPr id="152" name="Google Shape;152;p17"/>
          <p:cNvSpPr txBox="1"/>
          <p:nvPr>
            <p:ph idx="1" type="body"/>
          </p:nvPr>
        </p:nvSpPr>
        <p:spPr>
          <a:xfrm>
            <a:off x="819150" y="1650200"/>
            <a:ext cx="7505700" cy="3064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sz="1500">
                <a:solidFill>
                  <a:srgbClr val="202124"/>
                </a:solidFill>
                <a:highlight>
                  <a:srgbClr val="FFFFFF"/>
                </a:highlight>
                <a:latin typeface="Arial"/>
                <a:ea typeface="Arial"/>
                <a:cs typeface="Arial"/>
                <a:sym typeface="Arial"/>
              </a:rPr>
              <a:t>AWS is a comprehensive, evolving cloud computing platform provided by Amazon that includes a mixture of infrastructure as a service (IaaS), platform as a service (PaaS) and packaged software as a service (SaaS) offerings.</a:t>
            </a:r>
            <a:endParaRPr sz="1500">
              <a:solidFill>
                <a:srgbClr val="202124"/>
              </a:solidFill>
              <a:highlight>
                <a:srgbClr val="FFFFFF"/>
              </a:highlight>
              <a:latin typeface="Arial"/>
              <a:ea typeface="Arial"/>
              <a:cs typeface="Arial"/>
              <a:sym typeface="Arial"/>
            </a:endParaRPr>
          </a:p>
          <a:p>
            <a:pPr indent="0" lvl="0" marL="0" rtl="0" algn="l">
              <a:spcBef>
                <a:spcPts val="1200"/>
              </a:spcBef>
              <a:spcAft>
                <a:spcPts val="0"/>
              </a:spcAft>
              <a:buNone/>
            </a:pPr>
            <a:r>
              <a:rPr lang="en-GB" sz="1500" u="sng">
                <a:solidFill>
                  <a:schemeClr val="lt1"/>
                </a:solidFill>
                <a:highlight>
                  <a:srgbClr val="FFFFFF"/>
                </a:highlight>
                <a:latin typeface="Arial"/>
                <a:ea typeface="Arial"/>
                <a:cs typeface="Arial"/>
                <a:sym typeface="Arial"/>
              </a:rPr>
              <a:t>Benefits</a:t>
            </a:r>
            <a:endParaRPr sz="1500" u="sng">
              <a:solidFill>
                <a:schemeClr val="lt1"/>
              </a:solidFill>
              <a:highlight>
                <a:srgbClr val="FFFFFF"/>
              </a:highlight>
              <a:latin typeface="Arial"/>
              <a:ea typeface="Arial"/>
              <a:cs typeface="Arial"/>
              <a:sym typeface="Arial"/>
            </a:endParaRPr>
          </a:p>
          <a:p>
            <a:pPr indent="-342900" lvl="0" marL="457200" rtl="0" algn="l">
              <a:spcBef>
                <a:spcPts val="1200"/>
              </a:spcBef>
              <a:spcAft>
                <a:spcPts val="0"/>
              </a:spcAft>
              <a:buSzPts val="1800"/>
              <a:buChar char="●"/>
            </a:pPr>
            <a:r>
              <a:rPr lang="en-GB" sz="1800"/>
              <a:t>Easy to use</a:t>
            </a:r>
            <a:endParaRPr sz="1800"/>
          </a:p>
          <a:p>
            <a:pPr indent="-342900" lvl="0" marL="457200" rtl="0" algn="l">
              <a:spcBef>
                <a:spcPts val="0"/>
              </a:spcBef>
              <a:spcAft>
                <a:spcPts val="0"/>
              </a:spcAft>
              <a:buSzPts val="1800"/>
              <a:buChar char="●"/>
            </a:pPr>
            <a:r>
              <a:rPr lang="en-GB" sz="1800"/>
              <a:t>Flexible</a:t>
            </a:r>
            <a:endParaRPr sz="1800"/>
          </a:p>
          <a:p>
            <a:pPr indent="-342900" lvl="0" marL="457200" rtl="0" algn="l">
              <a:spcBef>
                <a:spcPts val="0"/>
              </a:spcBef>
              <a:spcAft>
                <a:spcPts val="0"/>
              </a:spcAft>
              <a:buSzPts val="1800"/>
              <a:buChar char="●"/>
            </a:pPr>
            <a:r>
              <a:rPr lang="en-GB" sz="1800"/>
              <a:t>Cost-effective</a:t>
            </a:r>
            <a:endParaRPr sz="1800"/>
          </a:p>
          <a:p>
            <a:pPr indent="-342900" lvl="0" marL="457200" rtl="0" algn="l">
              <a:spcBef>
                <a:spcPts val="0"/>
              </a:spcBef>
              <a:spcAft>
                <a:spcPts val="0"/>
              </a:spcAft>
              <a:buSzPts val="1800"/>
              <a:buChar char="●"/>
            </a:pPr>
            <a:r>
              <a:rPr lang="en-GB" sz="1800"/>
              <a:t>Scalable and high performance</a:t>
            </a:r>
            <a:endParaRPr sz="1800"/>
          </a:p>
          <a:p>
            <a:pPr indent="-342900" lvl="0" marL="457200" rtl="0" algn="l">
              <a:spcBef>
                <a:spcPts val="0"/>
              </a:spcBef>
              <a:spcAft>
                <a:spcPts val="0"/>
              </a:spcAft>
              <a:buSzPts val="1800"/>
              <a:buChar char="●"/>
            </a:pPr>
            <a:r>
              <a:rPr lang="en-GB" sz="1800"/>
              <a:t>Secure</a:t>
            </a:r>
            <a:endParaRPr sz="1500">
              <a:highlight>
                <a:srgbClr val="FFFFFF"/>
              </a:highlight>
              <a:latin typeface="Arial"/>
              <a:ea typeface="Arial"/>
              <a:cs typeface="Arial"/>
              <a:sym typeface="Arial"/>
            </a:endParaRPr>
          </a:p>
          <a:p>
            <a:pPr indent="0" lvl="0" marL="0" rtl="0" algn="l">
              <a:spcBef>
                <a:spcPts val="1200"/>
              </a:spcBef>
              <a:spcAft>
                <a:spcPts val="1200"/>
              </a:spcAft>
              <a:buNone/>
            </a:pPr>
            <a:r>
              <a:t/>
            </a:r>
            <a:endParaRPr sz="1200">
              <a:solidFill>
                <a:srgbClr val="202124"/>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Deployment Strategy</a:t>
            </a:r>
            <a:endParaRPr/>
          </a:p>
        </p:txBody>
      </p:sp>
      <p:sp>
        <p:nvSpPr>
          <p:cNvPr id="158" name="Google Shape;158;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500"/>
              <a:t>We have </a:t>
            </a:r>
            <a:r>
              <a:rPr lang="en-GB" sz="1500"/>
              <a:t>used</a:t>
            </a:r>
            <a:r>
              <a:rPr lang="en-GB" sz="1500"/>
              <a:t> AWS Amplify for deploying the application and the machine is hosted in US East region. The source code of the application is hosted on GitHub. We have setup the machine with required packages and </a:t>
            </a:r>
            <a:r>
              <a:rPr lang="en-GB" sz="1500"/>
              <a:t>dependencies. The app is available via the machine’s public ip address and can be accessed from any geographical region at any point of time.</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Tech Stack</a:t>
            </a:r>
            <a:endParaRPr/>
          </a:p>
        </p:txBody>
      </p:sp>
      <p:sp>
        <p:nvSpPr>
          <p:cNvPr id="164" name="Google Shape;164;p19"/>
          <p:cNvSpPr txBox="1"/>
          <p:nvPr>
            <p:ph idx="1" type="body"/>
          </p:nvPr>
        </p:nvSpPr>
        <p:spPr>
          <a:xfrm>
            <a:off x="819150" y="1838325"/>
            <a:ext cx="7505700" cy="2448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sz="1800"/>
              <a:t>ReactJS</a:t>
            </a:r>
            <a:endParaRPr sz="1800"/>
          </a:p>
          <a:p>
            <a:pPr indent="-342900" lvl="0" marL="457200" rtl="0" algn="l">
              <a:spcBef>
                <a:spcPts val="0"/>
              </a:spcBef>
              <a:spcAft>
                <a:spcPts val="0"/>
              </a:spcAft>
              <a:buSzPts val="1800"/>
              <a:buChar char="●"/>
            </a:pPr>
            <a:r>
              <a:rPr lang="en-GB" sz="1800"/>
              <a:t>AWS</a:t>
            </a:r>
            <a:endParaRPr sz="1800"/>
          </a:p>
          <a:p>
            <a:pPr indent="-342900" lvl="0" marL="457200" rtl="0" algn="l">
              <a:spcBef>
                <a:spcPts val="0"/>
              </a:spcBef>
              <a:spcAft>
                <a:spcPts val="0"/>
              </a:spcAft>
              <a:buSzPts val="1800"/>
              <a:buChar char="●"/>
            </a:pPr>
            <a:r>
              <a:rPr lang="en-GB" sz="1800"/>
              <a:t>Javascript</a:t>
            </a:r>
            <a:endParaRPr sz="1800"/>
          </a:p>
          <a:p>
            <a:pPr indent="-342900" lvl="0" marL="457200" rtl="0" algn="l">
              <a:spcBef>
                <a:spcPts val="0"/>
              </a:spcBef>
              <a:spcAft>
                <a:spcPts val="0"/>
              </a:spcAft>
              <a:buSzPts val="1800"/>
              <a:buChar char="●"/>
            </a:pPr>
            <a:r>
              <a:rPr lang="en-GB" sz="1800"/>
              <a:t>Nodejs</a:t>
            </a:r>
            <a:endParaRPr sz="1800"/>
          </a:p>
          <a:p>
            <a:pPr indent="-342900" lvl="0" marL="457200" rtl="0" algn="l">
              <a:spcBef>
                <a:spcPts val="0"/>
              </a:spcBef>
              <a:spcAft>
                <a:spcPts val="0"/>
              </a:spcAft>
              <a:buSzPts val="1800"/>
              <a:buChar char="●"/>
            </a:pPr>
            <a:r>
              <a:rPr lang="en-GB" sz="1800"/>
              <a:t>FireBase</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500">
                <a:latin typeface="Arial"/>
                <a:ea typeface="Arial"/>
                <a:cs typeface="Arial"/>
                <a:sym typeface="Arial"/>
              </a:rPr>
              <a:t>Github Repository Link for Source code and App Link</a:t>
            </a:r>
            <a:endParaRPr/>
          </a:p>
        </p:txBody>
      </p:sp>
      <p:sp>
        <p:nvSpPr>
          <p:cNvPr id="170" name="Google Shape;170;p2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900" u="sng">
                <a:solidFill>
                  <a:schemeClr val="hlink"/>
                </a:solidFill>
                <a:hlinkClick r:id="rId3"/>
              </a:rPr>
              <a:t>https://github.com/aaryangarhewal/Note-App</a:t>
            </a:r>
            <a:endParaRPr sz="1900"/>
          </a:p>
          <a:p>
            <a:pPr indent="0" lvl="0" marL="0" rtl="0" algn="l">
              <a:spcBef>
                <a:spcPts val="1200"/>
              </a:spcBef>
              <a:spcAft>
                <a:spcPts val="0"/>
              </a:spcAft>
              <a:buNone/>
            </a:pPr>
            <a:r>
              <a:rPr lang="en-GB" sz="1900" u="sng">
                <a:solidFill>
                  <a:schemeClr val="hlink"/>
                </a:solidFill>
                <a:hlinkClick r:id="rId4"/>
              </a:rPr>
              <a:t>https://main.d33vh6mgy5jf8h.amplifyapp.com/</a:t>
            </a:r>
            <a:endParaRPr sz="1900"/>
          </a:p>
          <a:p>
            <a:pPr indent="0" lvl="0" marL="0" rtl="0" algn="l">
              <a:spcBef>
                <a:spcPts val="1200"/>
              </a:spcBef>
              <a:spcAft>
                <a:spcPts val="1200"/>
              </a:spcAft>
              <a:buNone/>
            </a:pPr>
            <a:r>
              <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