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71" r:id="rId6"/>
    <p:sldId id="259" r:id="rId7"/>
    <p:sldId id="268" r:id="rId8"/>
    <p:sldId id="260" r:id="rId9"/>
    <p:sldId id="269" r:id="rId10"/>
    <p:sldId id="263" r:id="rId11"/>
    <p:sldId id="275" r:id="rId12"/>
    <p:sldId id="262" r:id="rId13"/>
    <p:sldId id="264" r:id="rId14"/>
    <p:sldId id="274" r:id="rId15"/>
    <p:sldId id="265" r:id="rId16"/>
    <p:sldId id="272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 custT="1"/>
      <dgm:spPr/>
      <dgm:t>
        <a:bodyPr/>
        <a:lstStyle/>
        <a:p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</a:t>
          </a:r>
          <a:r>
            <a:rPr lang="en-US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3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. The project was planned to be executed </a:t>
          </a: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72714D55-1412-43DD-A1A3-A77490E497B5}">
      <dgm:prSet custT="1"/>
      <dgm:spPr/>
      <dgm:t>
        <a:bodyPr/>
        <a:lstStyle/>
        <a:p>
          <a:r>
            <a:rPr lang="en-US" sz="1600" dirty="0"/>
            <a:t>Project planning and team assignment</a:t>
          </a:r>
        </a:p>
      </dgm:t>
    </dgm:pt>
    <dgm:pt modelId="{193AE80C-E8B9-4717-A0BC-97021C1D5A6E}" type="parTrans" cxnId="{DD7451D7-FBBE-43BC-8DD2-AE22DF71AD9E}">
      <dgm:prSet/>
      <dgm:spPr/>
      <dgm:t>
        <a:bodyPr/>
        <a:lstStyle/>
        <a:p>
          <a:endParaRPr lang="en-US"/>
        </a:p>
      </dgm:t>
    </dgm:pt>
    <dgm:pt modelId="{32D4E033-C334-45F8-A6C9-E9022AD69AAD}" type="sibTrans" cxnId="{DD7451D7-FBBE-43BC-8DD2-AE22DF71AD9E}">
      <dgm:prSet/>
      <dgm:spPr/>
      <dgm:t>
        <a:bodyPr/>
        <a:lstStyle/>
        <a:p>
          <a:endParaRPr lang="en-US"/>
        </a:p>
      </dgm:t>
    </dgm:pt>
    <dgm:pt modelId="{CC12D30B-8983-46AD-802B-447811B62CD5}">
      <dgm:prSet custT="1"/>
      <dgm:spPr/>
      <dgm:t>
        <a:bodyPr/>
        <a:lstStyle/>
        <a:p>
          <a:r>
            <a:rPr lang="en-US" sz="1600" dirty="0"/>
            <a:t>Requirements gathering and research</a:t>
          </a:r>
        </a:p>
      </dgm:t>
    </dgm:pt>
    <dgm:pt modelId="{1D5BC80B-7277-41AB-BED6-123A9D59E5CF}" type="parTrans" cxnId="{D163C74B-59BF-4152-A83E-8283CBFB7C22}">
      <dgm:prSet/>
      <dgm:spPr/>
      <dgm:t>
        <a:bodyPr/>
        <a:lstStyle/>
        <a:p>
          <a:endParaRPr lang="en-US"/>
        </a:p>
      </dgm:t>
    </dgm:pt>
    <dgm:pt modelId="{A9749E78-FD6C-4702-9055-871274DD88CB}" type="sibTrans" cxnId="{D163C74B-59BF-4152-A83E-8283CBFB7C22}">
      <dgm:prSet/>
      <dgm:spPr/>
      <dgm:t>
        <a:bodyPr/>
        <a:lstStyle/>
        <a:p>
          <a:endParaRPr lang="en-US"/>
        </a:p>
      </dgm:t>
    </dgm:pt>
    <dgm:pt modelId="{1A72BC23-2C1B-4085-A0E2-AB6E7BA0764F}">
      <dgm:prSet custT="1"/>
      <dgm:spPr/>
      <dgm:t>
        <a:bodyPr/>
        <a:lstStyle/>
        <a:p>
          <a:r>
            <a:rPr lang="en-US" sz="1200" dirty="0"/>
            <a:t>Design UI/UX for the website  </a:t>
          </a:r>
        </a:p>
      </dgm:t>
    </dgm:pt>
    <dgm:pt modelId="{4B247498-DF7C-4938-A1F0-9C2CCB8905CB}" type="parTrans" cxnId="{E7F621EA-433B-4347-92B1-F95BE664521E}">
      <dgm:prSet/>
      <dgm:spPr/>
      <dgm:t>
        <a:bodyPr/>
        <a:lstStyle/>
        <a:p>
          <a:endParaRPr lang="en-US"/>
        </a:p>
      </dgm:t>
    </dgm:pt>
    <dgm:pt modelId="{835BC017-16B1-44A5-872D-82F03B5E0FD8}" type="sibTrans" cxnId="{E7F621EA-433B-4347-92B1-F95BE664521E}">
      <dgm:prSet/>
      <dgm:spPr/>
      <dgm:t>
        <a:bodyPr/>
        <a:lstStyle/>
        <a:p>
          <a:endParaRPr lang="en-US"/>
        </a:p>
      </dgm:t>
    </dgm:pt>
    <dgm:pt modelId="{DA7C33BD-F0B0-4CB5-B11D-3CBEA177E9A1}">
      <dgm:prSet custT="1"/>
      <dgm:spPr/>
      <dgm:t>
        <a:bodyPr/>
        <a:lstStyle/>
        <a:p>
          <a:endParaRPr lang="en-US" sz="1200" dirty="0"/>
        </a:p>
        <a:p>
          <a:r>
            <a:rPr lang="en-US" sz="1200" dirty="0"/>
            <a:t>Develop user interface for uploading file module </a:t>
          </a:r>
        </a:p>
      </dgm:t>
    </dgm:pt>
    <dgm:pt modelId="{7E87A5A7-7576-4BCC-93E9-98EE1706ACB7}" type="parTrans" cxnId="{B30741E7-1E82-4680-90B1-878B048BFEFD}">
      <dgm:prSet/>
      <dgm:spPr/>
      <dgm:t>
        <a:bodyPr/>
        <a:lstStyle/>
        <a:p>
          <a:endParaRPr lang="en-US"/>
        </a:p>
      </dgm:t>
    </dgm:pt>
    <dgm:pt modelId="{9B7D5031-6983-419B-AC0A-98E5B90AC76A}" type="sibTrans" cxnId="{B30741E7-1E82-4680-90B1-878B048BFEFD}">
      <dgm:prSet/>
      <dgm:spPr/>
      <dgm:t>
        <a:bodyPr/>
        <a:lstStyle/>
        <a:p>
          <a:endParaRPr lang="en-US"/>
        </a:p>
      </dgm:t>
    </dgm:pt>
    <dgm:pt modelId="{F6EBCD1F-522C-4221-9B68-45EE3CA26E26}">
      <dgm:prSet custT="1"/>
      <dgm:spPr/>
      <dgm:t>
        <a:bodyPr/>
        <a:lstStyle/>
        <a:p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 particular 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set of tasks, including research, development, testing</a:t>
          </a:r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, and 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432127-C256-48BB-834E-65FCD5F357FE}" type="sibTrans" cxnId="{742C91FD-30D3-4893-89F3-576959C92DFF}">
      <dgm:prSet/>
      <dgm:spPr/>
      <dgm:t>
        <a:bodyPr/>
        <a:lstStyle/>
        <a:p>
          <a:endParaRPr lang="en-US"/>
        </a:p>
      </dgm:t>
    </dgm:pt>
    <dgm:pt modelId="{61D0B869-5624-4789-AB9F-97A429A317CD}" type="parTrans" cxnId="{742C91FD-30D3-4893-89F3-576959C92DFF}">
      <dgm:prSet/>
      <dgm:spPr/>
      <dgm:t>
        <a:bodyPr/>
        <a:lstStyle/>
        <a:p>
          <a:endParaRPr lang="en-US"/>
        </a:p>
      </dgm:t>
    </dgm:pt>
    <dgm:pt modelId="{257568CC-8958-4C54-BCBA-1D4CDA1117FA}">
      <dgm:prSet custT="1"/>
      <dgm:spPr/>
      <dgm:t>
        <a:bodyPr/>
        <a:lstStyle/>
        <a:p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 deployment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3F70D8-83B0-44A4-AF89-846064506827}" type="sibTrans" cxnId="{3D189202-D50F-484C-8FDB-4FEF7C3D86A5}">
      <dgm:prSet/>
      <dgm:spPr/>
      <dgm:t>
        <a:bodyPr/>
        <a:lstStyle/>
        <a:p>
          <a:endParaRPr lang="en-US"/>
        </a:p>
      </dgm:t>
    </dgm:pt>
    <dgm:pt modelId="{61B0BECF-384E-4C3B-8AFF-6AC8D9006F19}" type="parTrans" cxnId="{3D189202-D50F-484C-8FDB-4FEF7C3D86A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 custT="1"/>
      <dgm:spPr/>
      <dgm:t>
        <a:bodyPr/>
        <a:lstStyle/>
        <a:p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0" presStyleCnt="3" custScaleX="130139" custLinFactNeighborX="15676"/>
      <dgm:spPr/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66D42D-7E6D-4563-AFDC-369C30B73F70}" type="pres">
      <dgm:prSet presAssocID="{A59EC69B-8F3F-425B-819F-E8C557946AEE}" presName="Parent3" presStyleLbl="node1" presStyleIdx="0" presStyleCnt="3" custScaleX="127747" custLinFactNeighborX="15676">
        <dgm:presLayoutVars>
          <dgm:chMax val="2"/>
          <dgm:chPref val="1"/>
          <dgm:bulletEnabled val="1"/>
        </dgm:presLayoutVars>
      </dgm:prSet>
      <dgm:spPr/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1" presStyleCnt="3"/>
      <dgm:spPr/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BB3360-A9BB-4051-A4B1-1216F82F642C}" type="pres">
      <dgm:prSet presAssocID="{7B3055AA-BF7C-46D0-9A9E-60087B9F57B4}" presName="Parent2" presStyleLbl="node1" presStyleIdx="1" presStyleCnt="3">
        <dgm:presLayoutVars>
          <dgm:chMax val="2"/>
          <dgm:chPref val="1"/>
          <dgm:bulletEnabled val="1"/>
        </dgm:presLayoutVars>
      </dgm:prSet>
      <dgm:spPr/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2" presStyleCnt="3"/>
      <dgm:spPr/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257024-FAC0-4522-B139-1CC85B547BE8}" type="pres">
      <dgm:prSet presAssocID="{988D96B0-D16E-4763-B393-84178CF4FF50}" presName="Parent1" presStyleLbl="node1" presStyleIdx="2" presStyleCnt="3">
        <dgm:presLayoutVars>
          <dgm:chMax val="2"/>
          <dgm:chPref val="1"/>
          <dgm:bulletEnabled val="1"/>
        </dgm:presLayoutVars>
      </dgm:prSet>
      <dgm:spPr/>
    </dgm:pt>
  </dgm:ptLst>
  <dgm:cxnLst>
    <dgm:cxn modelId="{3D189202-D50F-484C-8FDB-4FEF7C3D86A5}" srcId="{A59EC69B-8F3F-425B-819F-E8C557946AEE}" destId="{257568CC-8958-4C54-BCBA-1D4CDA1117FA}" srcOrd="2" destOrd="0" parTransId="{61B0BECF-384E-4C3B-8AFF-6AC8D9006F19}" sibTransId="{973F70D8-83B0-44A4-AF89-846064506827}"/>
    <dgm:cxn modelId="{B281FB05-FF1B-460F-88B9-430108369AE9}" type="presOf" srcId="{CC12D30B-8983-46AD-802B-447811B62CD5}" destId="{1C91D7E3-8940-4A33-9182-677DD5415901}" srcOrd="1" destOrd="2" presId="urn:microsoft.com/office/officeart/2011/layout/InterconnectedBlockProcess"/>
    <dgm:cxn modelId="{775D061B-203F-473A-B8CF-B4EDC155BB0C}" type="presOf" srcId="{257568CC-8958-4C54-BCBA-1D4CDA1117FA}" destId="{0D08ED52-6744-4369-B780-916B09984775}" srcOrd="1" destOrd="2" presId="urn:microsoft.com/office/officeart/2011/layout/InterconnectedBlockProcess"/>
    <dgm:cxn modelId="{95C9A91C-FE58-4F2C-9C91-0BED1847B3B1}" type="presOf" srcId="{9FED87C4-3F3B-4A18-9185-9F80CFEDEA2E}" destId="{06F8D57B-EDF4-4CF4-8700-DC2CA3E3028E}" srcOrd="0" destOrd="0" presId="urn:microsoft.com/office/officeart/2011/layout/InterconnectedBlockProcess"/>
    <dgm:cxn modelId="{17FAAF1F-4DDE-42FC-83DD-B0DDD54CDF4B}" type="presOf" srcId="{1A72BC23-2C1B-4085-A0E2-AB6E7BA0764F}" destId="{06F8D57B-EDF4-4CF4-8700-DC2CA3E3028E}" srcOrd="0" destOrd="1" presId="urn:microsoft.com/office/officeart/2011/layout/InterconnectedBlockProcess"/>
    <dgm:cxn modelId="{B3C36D2B-6809-445D-A45D-0AD469DBFA9D}" type="presOf" srcId="{5751524B-FB67-4894-A0C5-35151E149D68}" destId="{A6BCDA7B-D633-438F-B44D-CB4D60E5C492}" srcOrd="0" destOrd="0" presId="urn:microsoft.com/office/officeart/2011/layout/InterconnectedBlockProcess"/>
    <dgm:cxn modelId="{0625D437-6968-4A3A-A06D-FD55F9133C1F}" type="presOf" srcId="{73DB572E-062D-41AD-8033-D361B8E583DB}" destId="{0D08ED52-6744-4369-B780-916B09984775}" srcOrd="1" destOrd="0" presId="urn:microsoft.com/office/officeart/2011/layout/InterconnectedBlockProcess"/>
    <dgm:cxn modelId="{864CFB3F-85F6-4118-A9BE-AC230CC36183}" type="presOf" srcId="{72714D55-1412-43DD-A1A3-A77490E497B5}" destId="{A134CDD1-D85F-44EF-8BEE-9F99A855C1E6}" srcOrd="0" destOrd="1" presId="urn:microsoft.com/office/officeart/2011/layout/InterconnectedBlockProcess"/>
    <dgm:cxn modelId="{21A97D6A-C594-4939-9C70-9BA0B65B6E57}" type="presOf" srcId="{1A72BC23-2C1B-4085-A0E2-AB6E7BA0764F}" destId="{6BCCFBA6-7A43-4631-AD7F-AFB10E1E6CD7}" srcOrd="1" destOrd="1" presId="urn:microsoft.com/office/officeart/2011/layout/InterconnectedBlockProcess"/>
    <dgm:cxn modelId="{05A7886B-4220-4CEF-8074-51FB4ABE2C10}" type="presOf" srcId="{72714D55-1412-43DD-A1A3-A77490E497B5}" destId="{1C91D7E3-8940-4A33-9182-677DD5415901}" srcOrd="1" destOrd="1" presId="urn:microsoft.com/office/officeart/2011/layout/InterconnectedBlockProcess"/>
    <dgm:cxn modelId="{D163C74B-59BF-4152-A83E-8283CBFB7C22}" srcId="{988D96B0-D16E-4763-B393-84178CF4FF50}" destId="{CC12D30B-8983-46AD-802B-447811B62CD5}" srcOrd="2" destOrd="0" parTransId="{1D5BC80B-7277-41AB-BED6-123A9D59E5CF}" sibTransId="{A9749E78-FD6C-4702-9055-871274DD88CB}"/>
    <dgm:cxn modelId="{FC6BC052-5546-491F-841E-0E23D8056349}" type="presOf" srcId="{988D96B0-D16E-4763-B393-84178CF4FF50}" destId="{65257024-FAC0-4522-B139-1CC85B547BE8}" srcOrd="0" destOrd="0" presId="urn:microsoft.com/office/officeart/2011/layout/InterconnectedBlockProcess"/>
    <dgm:cxn modelId="{4384C655-47EF-47E2-A658-350ED9DA27E2}" type="presOf" srcId="{257568CC-8958-4C54-BCBA-1D4CDA1117FA}" destId="{2532504F-5FE1-4C97-B485-F05E8885EACC}" srcOrd="0" destOrd="2" presId="urn:microsoft.com/office/officeart/2011/layout/InterconnectedBlockProcess"/>
    <dgm:cxn modelId="{2D829A57-B6C2-450D-8E03-9094691EFC7F}" type="presOf" srcId="{D471E45F-B026-44AA-9616-57E786AE80AF}" destId="{1C91D7E3-8940-4A33-9182-677DD5415901}" srcOrd="1" destOrd="0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9A06C582-2131-4D70-BF7D-1A439AB78507}" type="presOf" srcId="{DA7C33BD-F0B0-4CB5-B11D-3CBEA177E9A1}" destId="{06F8D57B-EDF4-4CF4-8700-DC2CA3E3028E}" srcOrd="0" destOrd="2" presId="urn:microsoft.com/office/officeart/2011/layout/InterconnectedBlockProcess"/>
    <dgm:cxn modelId="{2EFEFE8E-DE17-4261-842F-79CC4B9A4F7A}" type="presOf" srcId="{73DB572E-062D-41AD-8033-D361B8E583DB}" destId="{2532504F-5FE1-4C97-B485-F05E8885EACC}" srcOrd="0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04399CA4-DD87-4BD3-BD0C-1A7B400625A6}" type="presOf" srcId="{F6EBCD1F-522C-4221-9B68-45EE3CA26E26}" destId="{0D08ED52-6744-4369-B780-916B09984775}" srcOrd="1" destOrd="1" presId="urn:microsoft.com/office/officeart/2011/layout/InterconnectedBlockProcess"/>
    <dgm:cxn modelId="{AA86D1AB-5272-435D-90FF-1DAEC60820B8}" type="presOf" srcId="{CC12D30B-8983-46AD-802B-447811B62CD5}" destId="{A134CDD1-D85F-44EF-8BEE-9F99A855C1E6}" srcOrd="0" destOrd="2" presId="urn:microsoft.com/office/officeart/2011/layout/InterconnectedBlockProcess"/>
    <dgm:cxn modelId="{45ADD1B0-1C83-45ED-8026-DAC991595669}" type="presOf" srcId="{7B3055AA-BF7C-46D0-9A9E-60087B9F57B4}" destId="{00BB3360-A9BB-4051-A4B1-1216F82F642C}" srcOrd="0" destOrd="0" presId="urn:microsoft.com/office/officeart/2011/layout/InterconnectedBlockProcess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C41411CD-878F-4963-A3F1-36AE09BE60D7}" type="presOf" srcId="{9FED87C4-3F3B-4A18-9185-9F80CFEDEA2E}" destId="{6BCCFBA6-7A43-4631-AD7F-AFB10E1E6CD7}" srcOrd="1" destOrd="0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F8E7ADD3-B3AC-45D7-A911-827263132270}" type="presOf" srcId="{A59EC69B-8F3F-425B-819F-E8C557946AEE}" destId="{4C66D42D-7E6D-4563-AFDC-369C30B73F70}" srcOrd="0" destOrd="0" presId="urn:microsoft.com/office/officeart/2011/layout/InterconnectedBlockProcess"/>
    <dgm:cxn modelId="{DD7451D7-FBBE-43BC-8DD2-AE22DF71AD9E}" srcId="{988D96B0-D16E-4763-B393-84178CF4FF50}" destId="{72714D55-1412-43DD-A1A3-A77490E497B5}" srcOrd="1" destOrd="0" parTransId="{193AE80C-E8B9-4717-A0BC-97021C1D5A6E}" sibTransId="{32D4E033-C334-45F8-A6C9-E9022AD69AAD}"/>
    <dgm:cxn modelId="{727840E5-FF19-408B-AA5C-917EF34ECD72}" type="presOf" srcId="{D471E45F-B026-44AA-9616-57E786AE80AF}" destId="{A134CDD1-D85F-44EF-8BEE-9F99A855C1E6}" srcOrd="0" destOrd="0" presId="urn:microsoft.com/office/officeart/2011/layout/InterconnectedBlockProcess"/>
    <dgm:cxn modelId="{B30741E7-1E82-4680-90B1-878B048BFEFD}" srcId="{7B3055AA-BF7C-46D0-9A9E-60087B9F57B4}" destId="{DA7C33BD-F0B0-4CB5-B11D-3CBEA177E9A1}" srcOrd="2" destOrd="0" parTransId="{7E87A5A7-7576-4BCC-93E9-98EE1706ACB7}" sibTransId="{9B7D5031-6983-419B-AC0A-98E5B90AC76A}"/>
    <dgm:cxn modelId="{E7F621EA-433B-4347-92B1-F95BE664521E}" srcId="{7B3055AA-BF7C-46D0-9A9E-60087B9F57B4}" destId="{1A72BC23-2C1B-4085-A0E2-AB6E7BA0764F}" srcOrd="1" destOrd="0" parTransId="{4B247498-DF7C-4938-A1F0-9C2CCB8905CB}" sibTransId="{835BC017-16B1-44A5-872D-82F03B5E0FD8}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C6CBC1F5-BA2C-4785-8071-F2574B3BDD84}" type="presOf" srcId="{F6EBCD1F-522C-4221-9B68-45EE3CA26E26}" destId="{2532504F-5FE1-4C97-B485-F05E8885EACC}" srcOrd="0" destOrd="1" presId="urn:microsoft.com/office/officeart/2011/layout/InterconnectedBlockProcess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742C91FD-30D3-4893-89F3-576959C92DFF}" srcId="{A59EC69B-8F3F-425B-819F-E8C557946AEE}" destId="{F6EBCD1F-522C-4221-9B68-45EE3CA26E26}" srcOrd="1" destOrd="0" parTransId="{61D0B869-5624-4789-AB9F-97A429A317CD}" sibTransId="{74432127-C256-48BB-834E-65FCD5F357FE}"/>
    <dgm:cxn modelId="{6D3CB9FE-119A-4773-B018-5A9A337EBF34}" type="presOf" srcId="{DA7C33BD-F0B0-4CB5-B11D-3CBEA177E9A1}" destId="{6BCCFBA6-7A43-4631-AD7F-AFB10E1E6CD7}" srcOrd="1" destOrd="2" presId="urn:microsoft.com/office/officeart/2011/layout/InterconnectedBlockProcess"/>
    <dgm:cxn modelId="{E2D90DD0-4D31-4268-AF52-D897F06CA2BC}" type="presParOf" srcId="{A6BCDA7B-D633-438F-B44D-CB4D60E5C492}" destId="{96AFCF47-32CA-4C44-9E3C-782007B7112E}" srcOrd="0" destOrd="0" presId="urn:microsoft.com/office/officeart/2011/layout/InterconnectedBlockProcess"/>
    <dgm:cxn modelId="{55DC7570-D419-444B-B197-70E1629FA916}" type="presParOf" srcId="{96AFCF47-32CA-4C44-9E3C-782007B7112E}" destId="{2532504F-5FE1-4C97-B485-F05E8885EACC}" srcOrd="0" destOrd="0" presId="urn:microsoft.com/office/officeart/2011/layout/InterconnectedBlockProcess"/>
    <dgm:cxn modelId="{86EAF7A2-E8CC-447A-93FE-1810A4612AE3}" type="presParOf" srcId="{A6BCDA7B-D633-438F-B44D-CB4D60E5C492}" destId="{0D08ED52-6744-4369-B780-916B09984775}" srcOrd="1" destOrd="0" presId="urn:microsoft.com/office/officeart/2011/layout/InterconnectedBlockProcess"/>
    <dgm:cxn modelId="{335512AB-3E46-477B-B111-D10702539758}" type="presParOf" srcId="{A6BCDA7B-D633-438F-B44D-CB4D60E5C492}" destId="{4C66D42D-7E6D-4563-AFDC-369C30B73F70}" srcOrd="2" destOrd="0" presId="urn:microsoft.com/office/officeart/2011/layout/InterconnectedBlockProcess"/>
    <dgm:cxn modelId="{9E3A7B20-74AD-49D8-90FE-F031EC1C413C}" type="presParOf" srcId="{A6BCDA7B-D633-438F-B44D-CB4D60E5C492}" destId="{C1269CE6-C767-48CC-AAFD-A238D1FFDABA}" srcOrd="3" destOrd="0" presId="urn:microsoft.com/office/officeart/2011/layout/InterconnectedBlockProcess"/>
    <dgm:cxn modelId="{B4D1855A-4EA5-4A08-9C57-CD9A48ABAE81}" type="presParOf" srcId="{C1269CE6-C767-48CC-AAFD-A238D1FFDABA}" destId="{06F8D57B-EDF4-4CF4-8700-DC2CA3E3028E}" srcOrd="0" destOrd="0" presId="urn:microsoft.com/office/officeart/2011/layout/InterconnectedBlockProcess"/>
    <dgm:cxn modelId="{BA717C66-5B3B-4E18-91FE-24C9936C534B}" type="presParOf" srcId="{A6BCDA7B-D633-438F-B44D-CB4D60E5C492}" destId="{6BCCFBA6-7A43-4631-AD7F-AFB10E1E6CD7}" srcOrd="4" destOrd="0" presId="urn:microsoft.com/office/officeart/2011/layout/InterconnectedBlockProcess"/>
    <dgm:cxn modelId="{73184D48-F3BB-4FDF-BDD5-7C5CBB7A0F7D}" type="presParOf" srcId="{A6BCDA7B-D633-438F-B44D-CB4D60E5C492}" destId="{00BB3360-A9BB-4051-A4B1-1216F82F642C}" srcOrd="5" destOrd="0" presId="urn:microsoft.com/office/officeart/2011/layout/InterconnectedBlockProcess"/>
    <dgm:cxn modelId="{EB03B4DC-1BBC-4D21-8FEA-2D07A9EB1662}" type="presParOf" srcId="{A6BCDA7B-D633-438F-B44D-CB4D60E5C492}" destId="{7305DF14-0FF5-45E4-8B19-015814092DBD}" srcOrd="6" destOrd="0" presId="urn:microsoft.com/office/officeart/2011/layout/InterconnectedBlockProcess"/>
    <dgm:cxn modelId="{A7756711-968F-4B14-A24A-293957FBD1B6}" type="presParOf" srcId="{7305DF14-0FF5-45E4-8B19-015814092DBD}" destId="{A134CDD1-D85F-44EF-8BEE-9F99A855C1E6}" srcOrd="0" destOrd="0" presId="urn:microsoft.com/office/officeart/2011/layout/InterconnectedBlockProcess"/>
    <dgm:cxn modelId="{9D93634C-6A06-4334-9F18-47735E659201}" type="presParOf" srcId="{A6BCDA7B-D633-438F-B44D-CB4D60E5C492}" destId="{1C91D7E3-8940-4A33-9182-677DD5415901}" srcOrd="7" destOrd="0" presId="urn:microsoft.com/office/officeart/2011/layout/InterconnectedBlockProcess"/>
    <dgm:cxn modelId="{A279013D-12A8-4DFE-918E-20DFAD114C8E}" type="presParOf" srcId="{A6BCDA7B-D633-438F-B44D-CB4D60E5C492}" destId="{65257024-FAC0-4522-B139-1CC85B547BE8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2504F-5FE1-4C97-B485-F05E8885EACC}">
      <dsp:nvSpPr>
        <dsp:cNvPr id="0" name=""/>
        <dsp:cNvSpPr/>
      </dsp:nvSpPr>
      <dsp:spPr>
        <a:xfrm>
          <a:off x="6125595" y="870242"/>
          <a:ext cx="2390932" cy="4082757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 The project was planned to be executed </a:t>
          </a: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 particular 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set of tasks, including research, development, testing</a:t>
          </a: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, and 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 deployment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29035" y="870242"/>
        <a:ext cx="2087492" cy="4082757"/>
      </dsp:txXfrm>
    </dsp:sp>
    <dsp:sp modelId="{4C66D42D-7E6D-4563-AFDC-369C30B73F70}">
      <dsp:nvSpPr>
        <dsp:cNvPr id="0" name=""/>
        <dsp:cNvSpPr/>
      </dsp:nvSpPr>
      <dsp:spPr>
        <a:xfrm>
          <a:off x="6147568" y="0"/>
          <a:ext cx="2346985" cy="8717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75" tIns="92075" rIns="92075" bIns="9207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</a:t>
          </a:r>
          <a:r>
            <a:rPr lang="en-US" sz="29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3</a:t>
          </a:r>
          <a:endParaRPr lang="en-US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47568" y="0"/>
        <a:ext cx="2346985" cy="871728"/>
      </dsp:txXfrm>
    </dsp:sp>
    <dsp:sp modelId="{06F8D57B-EDF4-4CF4-8700-DC2CA3E3028E}">
      <dsp:nvSpPr>
        <dsp:cNvPr id="0" name=""/>
        <dsp:cNvSpPr/>
      </dsp:nvSpPr>
      <dsp:spPr>
        <a:xfrm>
          <a:off x="4276687" y="870242"/>
          <a:ext cx="1837214" cy="379152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Design UI/UX for the website  </a:t>
          </a:r>
        </a:p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Develop user interface for uploading file module </a:t>
          </a:r>
        </a:p>
      </dsp:txBody>
      <dsp:txXfrm>
        <a:off x="4509853" y="870242"/>
        <a:ext cx="1604048" cy="3791521"/>
      </dsp:txXfrm>
    </dsp:sp>
    <dsp:sp modelId="{00BB3360-A9BB-4051-A4B1-1216F82F642C}">
      <dsp:nvSpPr>
        <dsp:cNvPr id="0" name=""/>
        <dsp:cNvSpPr/>
      </dsp:nvSpPr>
      <dsp:spPr>
        <a:xfrm>
          <a:off x="4276687" y="141160"/>
          <a:ext cx="1837214" cy="7290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75" tIns="92075" rIns="92075" bIns="9207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4276687" y="141160"/>
        <a:ext cx="1837214" cy="729081"/>
      </dsp:txXfrm>
    </dsp:sp>
    <dsp:sp modelId="{A134CDD1-D85F-44EF-8BEE-9F99A855C1E6}">
      <dsp:nvSpPr>
        <dsp:cNvPr id="0" name=""/>
        <dsp:cNvSpPr/>
      </dsp:nvSpPr>
      <dsp:spPr>
        <a:xfrm>
          <a:off x="2439473" y="870242"/>
          <a:ext cx="1837214" cy="3499789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Project planning and team assignment</a:t>
          </a: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Requirements gathering and research</a:t>
          </a:r>
        </a:p>
      </dsp:txBody>
      <dsp:txXfrm>
        <a:off x="2672639" y="870242"/>
        <a:ext cx="1604048" cy="3499789"/>
      </dsp:txXfrm>
    </dsp:sp>
    <dsp:sp modelId="{65257024-FAC0-4522-B139-1CC85B547BE8}">
      <dsp:nvSpPr>
        <dsp:cNvPr id="0" name=""/>
        <dsp:cNvSpPr/>
      </dsp:nvSpPr>
      <dsp:spPr>
        <a:xfrm>
          <a:off x="2439473" y="286778"/>
          <a:ext cx="1837214" cy="583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75" tIns="92075" rIns="92075" bIns="9207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2439473" y="286778"/>
        <a:ext cx="1837214" cy="5834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886273"/>
            <a:ext cx="10363200" cy="552184"/>
          </a:xfrm>
        </p:spPr>
        <p:txBody>
          <a:bodyPr/>
          <a:lstStyle/>
          <a:p>
            <a:pPr algn="ctr"/>
            <a:r>
              <a:rPr lang="en-US" dirty="0"/>
              <a:t>    Real Time Accent Translation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69" y="1438458"/>
            <a:ext cx="3970594" cy="418052"/>
          </a:xfrm>
        </p:spPr>
        <p:txBody>
          <a:bodyPr/>
          <a:lstStyle/>
          <a:p>
            <a:pPr algn="l"/>
            <a:r>
              <a:rPr lang="en-GB" dirty="0"/>
              <a:t>Batch Number:</a:t>
            </a:r>
            <a:r>
              <a:rPr lang="en-US" dirty="0"/>
              <a:t> CSD-G32</a:t>
            </a:r>
            <a:endParaRPr lang="en-GB" dirty="0"/>
          </a:p>
          <a:p>
            <a:pPr algn="l"/>
            <a:endParaRPr lang="en-GB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96000" y="2011632"/>
            <a:ext cx="5873087" cy="2241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GB" sz="1800" dirty="0"/>
              <a:t>Under the Supervision of,</a:t>
            </a:r>
            <a:r>
              <a:rPr lang="en-US" sz="1800" b="0" dirty="0"/>
              <a:t>​</a:t>
            </a:r>
          </a:p>
          <a:p>
            <a:pPr fontAlgn="base"/>
            <a:endParaRPr lang="en-US" sz="1600" b="0" dirty="0"/>
          </a:p>
          <a:p>
            <a:pPr fontAlgn="base"/>
            <a:endParaRPr lang="en-US" sz="1600" b="0" dirty="0"/>
          </a:p>
          <a:p>
            <a:pPr algn="l" fontAlgn="base"/>
            <a:r>
              <a:rPr lang="en-US" sz="1600" b="0" dirty="0"/>
              <a:t>​</a:t>
            </a:r>
            <a:r>
              <a:rPr lang="en-GB" sz="1600" dirty="0"/>
              <a:t>Prof.</a:t>
            </a:r>
            <a:r>
              <a:rPr lang="en-IN" sz="1600" dirty="0"/>
              <a:t> </a:t>
            </a:r>
            <a:r>
              <a:rPr lang="en-GB" sz="1600" dirty="0"/>
              <a:t>Ankita </a:t>
            </a:r>
            <a:r>
              <a:rPr lang="en-GB" sz="1600" dirty="0" err="1"/>
              <a:t>Bhaumik</a:t>
            </a:r>
            <a:r>
              <a:rPr lang="en-US" sz="1600" b="0" dirty="0"/>
              <a:t>​</a:t>
            </a:r>
          </a:p>
          <a:p>
            <a:pPr algn="l" fontAlgn="base"/>
            <a:r>
              <a:rPr lang="en-GB" sz="1600" dirty="0"/>
              <a:t>School of Computer Science and Engineering</a:t>
            </a:r>
            <a:r>
              <a:rPr lang="en-US" sz="1600" b="0" dirty="0"/>
              <a:t>​</a:t>
            </a:r>
          </a:p>
          <a:p>
            <a:pPr algn="l" fontAlgn="base"/>
            <a:r>
              <a:rPr lang="en-GB" sz="1600" dirty="0"/>
              <a:t>Presidency University</a:t>
            </a:r>
            <a:r>
              <a:rPr lang="en-US" sz="1600" b="0" dirty="0"/>
              <a:t>​</a:t>
            </a:r>
          </a:p>
          <a:p>
            <a:pPr fontAlgn="base"/>
            <a:r>
              <a:rPr lang="en-US" sz="1600" b="0" dirty="0"/>
              <a:t>​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PIP104 University Project-II</a:t>
            </a:r>
          </a:p>
          <a:p>
            <a:r>
              <a:rPr lang="en-GB" dirty="0"/>
              <a:t>Review-4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30B396-351B-8629-20EA-7130E79D3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765047"/>
              </p:ext>
            </p:extLst>
          </p:nvPr>
        </p:nvGraphicFramePr>
        <p:xfrm>
          <a:off x="332508" y="1990641"/>
          <a:ext cx="5667224" cy="218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328">
                  <a:extLst>
                    <a:ext uri="{9D8B030D-6E8A-4147-A177-3AD203B41FA5}">
                      <a16:colId xmlns:a16="http://schemas.microsoft.com/office/drawing/2014/main" val="1605495694"/>
                    </a:ext>
                  </a:extLst>
                </a:gridCol>
                <a:gridCol w="2840896">
                  <a:extLst>
                    <a:ext uri="{9D8B030D-6E8A-4147-A177-3AD203B41FA5}">
                      <a16:colId xmlns:a16="http://schemas.microsoft.com/office/drawing/2014/main" val="2501458799"/>
                    </a:ext>
                  </a:extLst>
                </a:gridCol>
              </a:tblGrid>
              <a:tr h="311875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671821019"/>
                  </a:ext>
                </a:extLst>
              </a:tr>
              <a:tr h="311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20211CSD0123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Aryan SP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144961895"/>
                  </a:ext>
                </a:extLst>
              </a:tr>
              <a:tr h="5457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cap="none" dirty="0"/>
                        <a:t>20211CSD0060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cap="none" dirty="0"/>
                        <a:t>Rakesh Kumar </a:t>
                      </a:r>
                      <a:r>
                        <a:rPr lang="en-US" sz="1800" u="none" strike="noStrike" cap="none" dirty="0" err="1"/>
                        <a:t>Jhar</a:t>
                      </a:r>
                      <a:endParaRPr lang="en-US" sz="18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797404317"/>
                  </a:ext>
                </a:extLst>
              </a:tr>
              <a:tr h="311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20211CSD0145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RishiKanth</a:t>
                      </a:r>
                      <a:r>
                        <a:rPr lang="en-US" sz="1800" dirty="0"/>
                        <a:t> Reddy K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709660671"/>
                  </a:ext>
                </a:extLst>
              </a:tr>
              <a:tr h="545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20211CSD0088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Yogesh </a:t>
                      </a:r>
                      <a:r>
                        <a:rPr lang="en-US" sz="1800" u="none" strike="noStrike" cap="none" dirty="0" err="1"/>
                        <a:t>Seervi</a:t>
                      </a:r>
                      <a:r>
                        <a:rPr lang="en-US" sz="1800" u="none" strike="noStrike" cap="none" dirty="0"/>
                        <a:t> B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926445644"/>
                  </a:ext>
                </a:extLst>
              </a:tr>
            </a:tbl>
          </a:graphicData>
        </a:graphic>
      </p:graphicFrame>
      <p:sp>
        <p:nvSpPr>
          <p:cNvPr id="9" name="object 11">
            <a:extLst>
              <a:ext uri="{FF2B5EF4-FFF2-40B4-BE49-F238E27FC236}">
                <a16:creationId xmlns:a16="http://schemas.microsoft.com/office/drawing/2014/main" id="{7D249B34-B65C-490B-8088-466C91DA598B}"/>
              </a:ext>
            </a:extLst>
          </p:cNvPr>
          <p:cNvSpPr txBox="1"/>
          <p:nvPr/>
        </p:nvSpPr>
        <p:spPr>
          <a:xfrm>
            <a:off x="332508" y="4368131"/>
            <a:ext cx="10590762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fontAlgn="base"/>
            <a:r>
              <a:rPr lang="en-US" b="1" dirty="0">
                <a:solidFill>
                  <a:schemeClr val="accent1"/>
                </a:solidFill>
              </a:rPr>
              <a:t>Name of the Program:</a:t>
            </a:r>
            <a:r>
              <a:rPr lang="en-IN" dirty="0"/>
              <a:t>Computer Science Of Engineering (Data Science)</a:t>
            </a:r>
            <a:r>
              <a:rPr lang="en-US" b="1" dirty="0"/>
              <a:t> </a:t>
            </a:r>
            <a:r>
              <a:rPr lang="en-US" dirty="0"/>
              <a:t>​</a:t>
            </a:r>
          </a:p>
          <a:p>
            <a:pPr fontAlgn="base"/>
            <a:r>
              <a:rPr lang="en-US" b="1" dirty="0">
                <a:solidFill>
                  <a:schemeClr val="accent1"/>
                </a:solidFill>
              </a:rPr>
              <a:t>Name of the </a:t>
            </a:r>
            <a:r>
              <a:rPr lang="en-US" b="1" dirty="0" err="1">
                <a:solidFill>
                  <a:schemeClr val="accent1"/>
                </a:solidFill>
              </a:rPr>
              <a:t>HoD</a:t>
            </a:r>
            <a:r>
              <a:rPr lang="en-US" b="1" dirty="0"/>
              <a:t>: </a:t>
            </a:r>
            <a:r>
              <a:rPr lang="en-IN" b="1" dirty="0" err="1"/>
              <a:t>Dr.</a:t>
            </a:r>
            <a:r>
              <a:rPr lang="en-IN" b="1" dirty="0"/>
              <a:t> </a:t>
            </a:r>
            <a:r>
              <a:rPr lang="en-IN" b="1" dirty="0" err="1"/>
              <a:t>Saira</a:t>
            </a:r>
            <a:r>
              <a:rPr lang="en-IN" b="1" dirty="0"/>
              <a:t> Bhanu</a:t>
            </a:r>
            <a:r>
              <a:rPr lang="en-US" dirty="0"/>
              <a:t>​ </a:t>
            </a:r>
            <a:r>
              <a:rPr lang="en-US" b="1" dirty="0" err="1"/>
              <a:t>Atham</a:t>
            </a:r>
            <a:endParaRPr lang="en-US" b="1" dirty="0"/>
          </a:p>
          <a:p>
            <a:pPr fontAlgn="base"/>
            <a:r>
              <a:rPr lang="en-US" b="1" dirty="0">
                <a:solidFill>
                  <a:schemeClr val="accent1"/>
                </a:solidFill>
              </a:rPr>
              <a:t>Name of the Program Project Coordinator: </a:t>
            </a:r>
            <a:r>
              <a:rPr lang="en-IN" b="1" dirty="0" err="1"/>
              <a:t>Dr.</a:t>
            </a:r>
            <a:r>
              <a:rPr lang="en-IN" b="1" dirty="0"/>
              <a:t> Manjula H M</a:t>
            </a:r>
            <a:r>
              <a:rPr lang="en-US" dirty="0"/>
              <a:t>​</a:t>
            </a:r>
          </a:p>
          <a:p>
            <a:pPr fontAlgn="base"/>
            <a:r>
              <a:rPr lang="en-US" b="1" dirty="0">
                <a:solidFill>
                  <a:schemeClr val="accent1"/>
                </a:solidFill>
              </a:rPr>
              <a:t>Name of the School Project Coordinators: </a:t>
            </a:r>
            <a:r>
              <a:rPr lang="en-US" b="1" dirty="0"/>
              <a:t>Dr. Sampath A K / Dr. Abdul Khadar A / Mr. Md </a:t>
            </a:r>
            <a:r>
              <a:rPr lang="en-US" b="1" dirty="0" err="1"/>
              <a:t>Ziaur</a:t>
            </a:r>
            <a:r>
              <a:rPr lang="en-US" b="1" dirty="0"/>
              <a:t> 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2800" y="927653"/>
            <a:ext cx="10668000" cy="55526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Accent Detection Accuracy: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over 92% accuracy in identifying different accents.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consistent performance across various speaker demographics.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limitations in handling non-standard accents and speech impairments.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Performance: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an average latency of 0.7 seconds, meeting the target of sub-second latency.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Validated real-time performance through live demonstrations and user testing.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potential for improvement in handling high background noise and overlapping speech.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Naturalness and Expressiveness: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high perceived naturalness with an average MOS score of 4.3.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Effectively preserved voice characteristics, rhythm, pitch, intonation, and emotional tone.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Applications: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Improves communication in multilingual classrooms, assists language learners.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Enhances collaboration and customer support in global business environments.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Improves communication between doctors and patients.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Aids individuals with speech impairments.</a:t>
            </a:r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1862-C24C-F680-D302-6D22B899B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D5BCF5-5D14-431F-80FA-D5211B5E4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5699" y="1350900"/>
            <a:ext cx="5001323" cy="2867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6186A7-4B5A-4E75-A00C-38711D00A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96" y="1143000"/>
            <a:ext cx="4887007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56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38C1D91C-D5EB-0388-B0E0-D942999D19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1266905"/>
              </p:ext>
            </p:extLst>
          </p:nvPr>
        </p:nvGraphicFramePr>
        <p:xfrm>
          <a:off x="812800" y="1143000"/>
          <a:ext cx="106680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Accent translation technology has shown significant promise in bridging communication gaps across diverse linguistic backgrounds. While significant strides have been made in recent years, several key challenges remain.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Accent translation technology has the potential to significantly improve communication across diverse linguistic backgrounds.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several challenges remain, including preserving naturalness, achieving real-time performance, and ensuring ethical and responsible use.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 should focus on advancing deep learning models, addressing data limitations, and developing ethical frameworks for the technology.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conclusion summarizes the key findings and emphasizes the importance of continued research and development to address the remaining challenges and realize the full potential of accent translation technology.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382F-DE7B-9546-BA2C-CB286CC57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582" y="235528"/>
            <a:ext cx="10707495" cy="568036"/>
          </a:xfrm>
        </p:spPr>
        <p:txBody>
          <a:bodyPr/>
          <a:lstStyle/>
          <a:p>
            <a:r>
              <a:rPr lang="en-US" b="1" i="0" u="none" strike="noStrike" dirty="0" err="1">
                <a:solidFill>
                  <a:srgbClr val="17375E"/>
                </a:solidFill>
                <a:effectLst/>
                <a:latin typeface="Cambria" panose="02040503050406030204" pitchFamily="18" charset="0"/>
              </a:rPr>
              <a:t>Github</a:t>
            </a:r>
            <a:r>
              <a:rPr lang="en-US" b="1" i="0" u="none" strike="noStrike" dirty="0">
                <a:solidFill>
                  <a:srgbClr val="17375E"/>
                </a:solidFill>
                <a:effectLst/>
                <a:latin typeface="Cambria" panose="02040503050406030204" pitchFamily="18" charset="0"/>
              </a:rPr>
              <a:t> Link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45F28-E5DA-728F-B648-1C49D0815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582" y="1385456"/>
            <a:ext cx="8534400" cy="568036"/>
          </a:xfrm>
        </p:spPr>
        <p:txBody>
          <a:bodyPr>
            <a:normAutofit fontScale="92500"/>
          </a:bodyPr>
          <a:lstStyle/>
          <a:p>
            <a:r>
              <a:rPr lang="en-US" dirty="0"/>
              <a:t>https://github.com/aaryangowda/Accent__Translation.git</a:t>
            </a:r>
          </a:p>
        </p:txBody>
      </p:sp>
    </p:spTree>
    <p:extLst>
      <p:ext uri="{BB962C8B-B14F-4D97-AF65-F5344CB8AC3E}">
        <p14:creationId xmlns:p14="http://schemas.microsoft.com/office/powerpoint/2010/main" val="2956783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253839"/>
            <a:ext cx="10880436" cy="4675908"/>
          </a:xfrm>
        </p:spPr>
        <p:txBody>
          <a:bodyPr>
            <a:normAutofit lnSpcReduction="10000"/>
          </a:bodyPr>
          <a:lstStyle/>
          <a:p>
            <a:pPr lvl="0" algn="just" fontAlgn="base" hangingPunct="0">
              <a:lnSpc>
                <a:spcPct val="150000"/>
              </a:lnSpc>
              <a:buFont typeface="+mj-lt"/>
              <a:buAutoNum type="arabicPeriod"/>
              <a:tabLst>
                <a:tab pos="228600" algn="l"/>
                <a:tab pos="28575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Huang, X.,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Acero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&amp; Hon, H. W. (2010). Spoken Language Processing: A Guide to Theory, Algorithm, and System Development. Prentice Hall.</a:t>
            </a:r>
          </a:p>
          <a:p>
            <a:pPr lvl="0" algn="just" fontAlgn="base" hangingPunct="0">
              <a:lnSpc>
                <a:spcPct val="150000"/>
              </a:lnSpc>
              <a:buFont typeface="+mj-lt"/>
              <a:buAutoNum type="arabicPeriod"/>
              <a:tabLst>
                <a:tab pos="228600" algn="l"/>
                <a:tab pos="28575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Li, H., &amp; Wu, Y. (2015). "Deep Learning for Speech Recognition: A Review." International Journal of Automation and Computing, 12(3), 265-271. </a:t>
            </a:r>
          </a:p>
          <a:p>
            <a:pPr lvl="0" algn="just" fontAlgn="base" hangingPunct="0">
              <a:lnSpc>
                <a:spcPct val="150000"/>
              </a:lnSpc>
              <a:buFont typeface="+mj-lt"/>
              <a:buAutoNum type="arabicPeriod"/>
              <a:tabLst>
                <a:tab pos="228600" algn="l"/>
                <a:tab pos="28575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Yuan, J., &amp; Liberman, M. (2008). "Speaker Identification on the Basis of Voice Characteristics." IEEE Transactions on Audio, Speech, and Language Processing, 16(4), 739- 751.</a:t>
            </a:r>
          </a:p>
          <a:p>
            <a:pPr lvl="0" algn="just" fontAlgn="base" hangingPunct="0">
              <a:lnSpc>
                <a:spcPct val="150000"/>
              </a:lnSpc>
              <a:buFont typeface="+mj-lt"/>
              <a:buAutoNum type="arabicPeriod"/>
              <a:tabLst>
                <a:tab pos="228600" algn="l"/>
                <a:tab pos="285750" algn="l"/>
              </a:tabLst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Tschirsich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&amp;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Klakow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(2017). "Accent Adaptation for Automatic Speech Recognition." Speech Communication, 89, 50-58.</a:t>
            </a:r>
          </a:p>
          <a:p>
            <a:pPr lvl="0" algn="just" fontAlgn="base" hangingPunct="0">
              <a:lnSpc>
                <a:spcPct val="150000"/>
              </a:lnSpc>
              <a:buFont typeface="+mj-lt"/>
              <a:buAutoNum type="arabicPeriod"/>
              <a:tabLst>
                <a:tab pos="228600" algn="l"/>
                <a:tab pos="28575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Hinton, G. E., et al. (2012). "Deep Neural Networks for Acoustic Modeling in Speech Recognition." IEEE Signal Processing Magazine, 29(6), 82-97 </a:t>
            </a:r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AEB0-FF4D-EBDB-4A8A-581B0491E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lvl="0" indent="-457200" algn="just" fontAlgn="base" hangingPunct="0">
              <a:lnSpc>
                <a:spcPct val="150000"/>
              </a:lnSpc>
              <a:buFont typeface="+mj-lt"/>
              <a:buAutoNum type="arabicPeriod" startAt="6"/>
              <a:tabLst>
                <a:tab pos="228600" algn="l"/>
                <a:tab pos="285750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Georgescu, M., &amp; Olaru, S. (2018). "Transfer Learning for Speech Recognition: A Survey." Journal of Computer Science and Technology, 33(1), 101-116.</a:t>
            </a:r>
          </a:p>
          <a:p>
            <a:pPr marL="457200" lvl="0" indent="-457200" algn="just" fontAlgn="base" hangingPunct="0">
              <a:lnSpc>
                <a:spcPct val="150000"/>
              </a:lnSpc>
              <a:buFont typeface="+mj-lt"/>
              <a:buAutoNum type="arabicPeriod" startAt="6"/>
              <a:tabLst>
                <a:tab pos="228600" algn="l"/>
                <a:tab pos="285750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Sutherland, J. (2016). "The Social Impact of Accent Bias in Voice Recognition Technology." International Journal of Social Science Studies, 4(3), 13-22.</a:t>
            </a:r>
          </a:p>
          <a:p>
            <a:pPr marL="457200" lvl="0" indent="-457200" algn="just" fontAlgn="base" hangingPunct="0">
              <a:lnSpc>
                <a:spcPct val="150000"/>
              </a:lnSpc>
              <a:buFont typeface="+mj-lt"/>
              <a:buAutoNum type="arabicPeriod" startAt="6"/>
              <a:tabLst>
                <a:tab pos="228600" algn="l"/>
                <a:tab pos="285750" algn="l"/>
              </a:tabLst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Winata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I.,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Cahyawijaya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Liu, Z., Lin, Z.,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Madotto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Xu, P., &amp; Fung, P. (2020). “Learning Fast Adaptation on Cross-Accented Speech Recognition.” </a:t>
            </a:r>
          </a:p>
          <a:p>
            <a:pPr marL="457200" lvl="0" indent="-457200" algn="just" fontAlgn="base" hangingPunct="0">
              <a:lnSpc>
                <a:spcPct val="150000"/>
              </a:lnSpc>
              <a:buFont typeface="+mj-lt"/>
              <a:buAutoNum type="arabicPeriod" startAt="6"/>
              <a:tabLst>
                <a:tab pos="228600" algn="l"/>
                <a:tab pos="285750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Peng, Y., Zhang, J., Zhang, H., Xu, H., Huang, H., &amp;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S. (2020). “Multilingual Approach to Joint Speech and Accent Recognition with DNN-HMM Framework </a:t>
            </a:r>
          </a:p>
          <a:p>
            <a:pPr marL="457200" lvl="0" indent="-457200" algn="just" fontAlgn="base" hangingPunct="0">
              <a:lnSpc>
                <a:spcPct val="150000"/>
              </a:lnSpc>
              <a:buFont typeface="+mj-lt"/>
              <a:buAutoNum type="arabicPeriod" startAt="6"/>
              <a:tabLst>
                <a:tab pos="228600" algn="l"/>
                <a:tab pos="285750" algn="l"/>
              </a:tabLst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Prabhu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D., Jyothi, P., Ganapathy, S., &amp;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(2023). “Accented Speech Recognition With Accent-specific Codebooks</a:t>
            </a:r>
          </a:p>
          <a:p>
            <a:pPr marL="0" marR="0" indent="0">
              <a:lnSpc>
                <a:spcPct val="150000"/>
              </a:lnSpc>
              <a:buNone/>
              <a:tabLst>
                <a:tab pos="2286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18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Accent translation aims to reduce the influence of regional or linguistic accents in speech while preserving the speaker's original intent.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Improved communication in diverse settings (global businesses, education,      healthcare)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Reduced misunderstandings and communication barriers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Enhanced inclusivity and accessibility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Empowers individuals to communicate more effectively </a:t>
            </a:r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Underpinnings: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Analyzes spoken input to identify language, accent, and acoustic features.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Accent Identification: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Identifies specific accentual features (pronunciation, rhythm, intonation) using machine learning models (SVMs, HMMs, DNNs).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Accent Modification: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Modifies acoustic features to match a target accent using techniques like voice conversion, pitch shifting, and neural approaches (Autoencoders, GANs). </a:t>
            </a:r>
          </a:p>
          <a:p>
            <a:pPr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Synthesis: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Renders the modified speech into audio output using advanced neural TTS models.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Accent translation, also known as accent modification or reduction, is an emerging field in speech processing that leverages artificial intelligence to transform the acoustic characteristics of speech.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technology aims to minimize the influence of regional or linguistic accents while preserving the speaker's original intent and meaning.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an increasingly interconnected world, accent translation has the potential to break down communication barriers, improve accessibility, and foster greater understanding among individuals with diverse linguistic backgrounds.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 and Acoustic Modeling: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ASR systems based on HMMs struggled with accented speech.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Neural Networks (DNNs) significantly improved speech recognition accuracy for accented speech.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enhances performance by fine-tuning models on smaller datasets of accented speech.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Accent Identification and Classification: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Accent classification aims to identify a speaker's accent using acoustic features.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methods included SVMs and GMMs, but they lacked scalability and accuracy.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CNNs and RNNs, along with attention mechanisms and transformer models, have improved accent classification accuracy.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Accent Modification Techniques: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approaches were rule-based, leading to unnatural-sounding speech.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voice conversion techniques (VAEs, GANs, Sequence-to-Sequence models) generate more natural and expressive speech.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Prosody modeling (pitch, duration, energy) is crucial for achieving natural-sounding accent translation.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listening tests are subjective and time-consuming.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metrics (MCD, PESQ, WER) often poorly correlate with human perception.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learning-based evaluators that predict human ratings from speech features are a promising direction</a:t>
            </a:r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FCA17-1E0C-A5B9-5A90-3ADFA7CE7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and expressive speech.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Prosody modeling (pitch, duration, energy) is crucial for achieving natural-sounding accent translation.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listening tests are subjective and time-consuming.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metrics (MCD, PESQ, WER) often poorly correlate with human perception.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learning-based evaluators that predict human ratings from speech features are a promising direction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Studies: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Studies have shown that DNNs outperform HMMs for accented speech recognition.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effectively adapts models to low-resource accents.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GAN-based accent modification generates more natural-sounding speech compared to traditional methods.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Processing: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processing requires efficient algorithms with minimal latency.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like streaming-based architectures and lightweight models are crucial.</a:t>
            </a:r>
          </a:p>
        </p:txBody>
      </p:sp>
    </p:spTree>
    <p:extLst>
      <p:ext uri="{BB962C8B-B14F-4D97-AF65-F5344CB8AC3E}">
        <p14:creationId xmlns:p14="http://schemas.microsoft.com/office/powerpoint/2010/main" val="204371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Design: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is designed with interconnected modules for speech recognition, accent identification, modification, and synthesis. This modular approach enhances flexibility and allows for easy expansion.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Approach: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Emphasizes the importance of high-quality, diverse datasets for model training. Utilizes publicly available datasets and incorporates data preprocessing techniques.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Model Architectures: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Leverages deep learning models like CNNs, RNNs, transformers, VAEs, and GANs for each module, tailored to the specific challenges of accent translation.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Employs transfer learning techniques by fine-tuning pre-trained models on accented speech data to improve performance and efficiency.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Prosody Modeling: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Incorporates prosody modeling to preserve naturalness and expressiveness in the modified speech by considering pitch, duration, and energy patterns.</a:t>
            </a:r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143001"/>
            <a:ext cx="10668000" cy="4952997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Training: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Jointly trains all modules in an end-to-end fashion to optimize the overall system performance and minimize cumulative errors.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Prosody Modeling: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Incorporates prosody modeling to preserve naturalness and expressiveness in the modified speech by considering pitch, duration, and energy patterns.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Training: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Jointly trains all modules in an end-to-end fashion to optimize the overall system performance and minimize cumulative errors.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Optimization: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Optimizes hyperparameters using techniques like grid search or Bayesian optimization to achieve the best possible performance.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Integration: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Focuses on deploying the system as a cloud service or integrating it into communication platforms through APIs for broader accessibility and usability.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methodology provides a comprehensive framework for developing robust and effective accent translation systems, addressing key challenges and paving the way for more inclusive and accessible communication across diverse linguistic backgrounds.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927653"/>
            <a:ext cx="10668000" cy="51550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Objectives: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Performance: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sub-second latency for real-time applications (video conferencing, customer support).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latency at each stage of the pipeline.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and Robustness: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high accuracy across a wide range of speakers, accents, and speech styles.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on large, diverse datasets representing multiple accents and languages.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performance on low-resource accents using transfer learning.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Multi-Accent and Multi-Language Support: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multiple accents within and across languages.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the system can handle diverse linguistic and regional variations.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customize the target accent.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Naturalness and Expressiveness: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Preserve natural rhythm, intonation, and emotional tone in the modified speech.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advanced neural network architectures for accurate prosody modeling.</a:t>
            </a: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927653"/>
            <a:ext cx="10668000" cy="51550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Objectives: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customize the degree of accent modification.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speaker adaptation techniques.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 for Differently Abled Users: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accessibility for individuals with speech impairments (e.g., dysarthria).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an intuitive and user-friendly interface.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and Security: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privacy-preserving mechanisms (on-device processing, data encryption).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compliance with data protection regulations (GDPR).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users with control over their data.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Considerations: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potential biases (accent bias) and ensure fair and responsible use.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 user preferences and cultural sensitivities.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Collaborate with linguists, sociologists, and ethicists.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454</TotalTime>
  <Words>1869</Words>
  <Application>Microsoft Office PowerPoint</Application>
  <PresentationFormat>Widescreen</PresentationFormat>
  <Paragraphs>167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Bookman Old Style</vt:lpstr>
      <vt:lpstr>Cambria</vt:lpstr>
      <vt:lpstr>Times New Roman</vt:lpstr>
      <vt:lpstr>Verdana</vt:lpstr>
      <vt:lpstr>Bioinformatics</vt:lpstr>
      <vt:lpstr>    Real Time Accent Translation</vt:lpstr>
      <vt:lpstr>Introduction</vt:lpstr>
      <vt:lpstr>PowerPoint Presentation</vt:lpstr>
      <vt:lpstr>Literature Review</vt:lpstr>
      <vt:lpstr>PowerPoint Presentation</vt:lpstr>
      <vt:lpstr>Proposed Method</vt:lpstr>
      <vt:lpstr>PowerPoint Presentation</vt:lpstr>
      <vt:lpstr>Objectives</vt:lpstr>
      <vt:lpstr>PowerPoint Presentation</vt:lpstr>
      <vt:lpstr>Expected Outcomes</vt:lpstr>
      <vt:lpstr>Architecture</vt:lpstr>
      <vt:lpstr>Timeline of Project</vt:lpstr>
      <vt:lpstr>Conclusion</vt:lpstr>
      <vt:lpstr>Github Link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Dell</cp:lastModifiedBy>
  <cp:revision>26</cp:revision>
  <dcterms:created xsi:type="dcterms:W3CDTF">2023-03-16T03:26:27Z</dcterms:created>
  <dcterms:modified xsi:type="dcterms:W3CDTF">2025-01-27T06:49:01Z</dcterms:modified>
</cp:coreProperties>
</file>