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8" r:id="rId5"/>
    <p:sldId id="271" r:id="rId6"/>
    <p:sldId id="259" r:id="rId7"/>
    <p:sldId id="268" r:id="rId8"/>
    <p:sldId id="260" r:id="rId9"/>
    <p:sldId id="269" r:id="rId10"/>
    <p:sldId id="263" r:id="rId11"/>
    <p:sldId id="275" r:id="rId12"/>
    <p:sldId id="262" r:id="rId13"/>
    <p:sldId id="264" r:id="rId14"/>
    <p:sldId id="274" r:id="rId15"/>
    <p:sldId id="265" r:id="rId16"/>
    <p:sldId id="272"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09" autoAdjust="0"/>
    <p:restoredTop sz="94660"/>
  </p:normalViewPr>
  <p:slideViewPr>
    <p:cSldViewPr snapToGrid="0">
      <p:cViewPr varScale="1">
        <p:scale>
          <a:sx n="78" d="100"/>
          <a:sy n="78" d="100"/>
        </p:scale>
        <p:origin x="52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endParaRPr lang="en-US" sz="2000"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a:t>
          </a:r>
          <a:r>
            <a:rPr lang="en-US" baseline="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r>
            <a:rPr lang="en-US" sz="1400" dirty="0">
              <a:latin typeface="Times New Roman" panose="02020603050405020304" pitchFamily="18" charset="0"/>
              <a:cs typeface="Times New Roman" panose="02020603050405020304" pitchFamily="18" charset="0"/>
            </a:rPr>
            <a:t>. The project was planned to be executed </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72714D55-1412-43DD-A1A3-A77490E497B5}">
      <dgm:prSet custT="1"/>
      <dgm:spPr/>
      <dgm:t>
        <a:bodyPr/>
        <a:lstStyle/>
        <a:p>
          <a:r>
            <a:rPr lang="en-US" sz="1600" dirty="0"/>
            <a:t>Project planning and team assignment</a:t>
          </a:r>
        </a:p>
      </dgm:t>
    </dgm:pt>
    <dgm:pt modelId="{193AE80C-E8B9-4717-A0BC-97021C1D5A6E}" type="parTrans" cxnId="{DD7451D7-FBBE-43BC-8DD2-AE22DF71AD9E}">
      <dgm:prSet/>
      <dgm:spPr/>
      <dgm:t>
        <a:bodyPr/>
        <a:lstStyle/>
        <a:p>
          <a:endParaRPr lang="en-US"/>
        </a:p>
      </dgm:t>
    </dgm:pt>
    <dgm:pt modelId="{32D4E033-C334-45F8-A6C9-E9022AD69AAD}" type="sibTrans" cxnId="{DD7451D7-FBBE-43BC-8DD2-AE22DF71AD9E}">
      <dgm:prSet/>
      <dgm:spPr/>
      <dgm:t>
        <a:bodyPr/>
        <a:lstStyle/>
        <a:p>
          <a:endParaRPr lang="en-US"/>
        </a:p>
      </dgm:t>
    </dgm:pt>
    <dgm:pt modelId="{CC12D30B-8983-46AD-802B-447811B62CD5}">
      <dgm:prSet custT="1"/>
      <dgm:spPr/>
      <dgm:t>
        <a:bodyPr/>
        <a:lstStyle/>
        <a:p>
          <a:r>
            <a:rPr lang="en-US" sz="1600" dirty="0"/>
            <a:t>Requirements gathering and research</a:t>
          </a:r>
        </a:p>
      </dgm:t>
    </dgm:pt>
    <dgm:pt modelId="{1D5BC80B-7277-41AB-BED6-123A9D59E5CF}" type="parTrans" cxnId="{D163C74B-59BF-4152-A83E-8283CBFB7C22}">
      <dgm:prSet/>
      <dgm:spPr/>
      <dgm:t>
        <a:bodyPr/>
        <a:lstStyle/>
        <a:p>
          <a:endParaRPr lang="en-US"/>
        </a:p>
      </dgm:t>
    </dgm:pt>
    <dgm:pt modelId="{A9749E78-FD6C-4702-9055-871274DD88CB}" type="sibTrans" cxnId="{D163C74B-59BF-4152-A83E-8283CBFB7C22}">
      <dgm:prSet/>
      <dgm:spPr/>
      <dgm:t>
        <a:bodyPr/>
        <a:lstStyle/>
        <a:p>
          <a:endParaRPr lang="en-US"/>
        </a:p>
      </dgm:t>
    </dgm:pt>
    <dgm:pt modelId="{1A72BC23-2C1B-4085-A0E2-AB6E7BA0764F}">
      <dgm:prSet custT="1"/>
      <dgm:spPr/>
      <dgm:t>
        <a:bodyPr/>
        <a:lstStyle/>
        <a:p>
          <a:r>
            <a:rPr lang="en-US" sz="1200" dirty="0"/>
            <a:t>Design UI/UX for the website  </a:t>
          </a:r>
        </a:p>
      </dgm:t>
    </dgm:pt>
    <dgm:pt modelId="{4B247498-DF7C-4938-A1F0-9C2CCB8905CB}" type="parTrans" cxnId="{E7F621EA-433B-4347-92B1-F95BE664521E}">
      <dgm:prSet/>
      <dgm:spPr/>
      <dgm:t>
        <a:bodyPr/>
        <a:lstStyle/>
        <a:p>
          <a:endParaRPr lang="en-US"/>
        </a:p>
      </dgm:t>
    </dgm:pt>
    <dgm:pt modelId="{835BC017-16B1-44A5-872D-82F03B5E0FD8}" type="sibTrans" cxnId="{E7F621EA-433B-4347-92B1-F95BE664521E}">
      <dgm:prSet/>
      <dgm:spPr/>
      <dgm:t>
        <a:bodyPr/>
        <a:lstStyle/>
        <a:p>
          <a:endParaRPr lang="en-US"/>
        </a:p>
      </dgm:t>
    </dgm:pt>
    <dgm:pt modelId="{DA7C33BD-F0B0-4CB5-B11D-3CBEA177E9A1}">
      <dgm:prSet custT="1"/>
      <dgm:spPr/>
      <dgm:t>
        <a:bodyPr/>
        <a:lstStyle/>
        <a:p>
          <a:endParaRPr lang="en-US" sz="1200" dirty="0"/>
        </a:p>
        <a:p>
          <a:r>
            <a:rPr lang="en-US" sz="1200" dirty="0"/>
            <a:t>Develop user interface for uploading file module </a:t>
          </a:r>
        </a:p>
      </dgm:t>
    </dgm:pt>
    <dgm:pt modelId="{7E87A5A7-7576-4BCC-93E9-98EE1706ACB7}" type="parTrans" cxnId="{B30741E7-1E82-4680-90B1-878B048BFEFD}">
      <dgm:prSet/>
      <dgm:spPr/>
      <dgm:t>
        <a:bodyPr/>
        <a:lstStyle/>
        <a:p>
          <a:endParaRPr lang="en-US"/>
        </a:p>
      </dgm:t>
    </dgm:pt>
    <dgm:pt modelId="{9B7D5031-6983-419B-AC0A-98E5B90AC76A}" type="sibTrans" cxnId="{B30741E7-1E82-4680-90B1-878B048BFEFD}">
      <dgm:prSet/>
      <dgm:spPr/>
      <dgm:t>
        <a:bodyPr/>
        <a:lstStyle/>
        <a:p>
          <a:endParaRPr lang="en-US"/>
        </a:p>
      </dgm:t>
    </dgm:pt>
    <dgm:pt modelId="{F6EBCD1F-522C-4221-9B68-45EE3CA26E26}">
      <dgm:prSet custT="1"/>
      <dgm:spPr/>
      <dgm:t>
        <a:bodyPr/>
        <a:lstStyle/>
        <a:p>
          <a:r>
            <a:rPr lang="en-US" sz="1400">
              <a:latin typeface="Times New Roman" panose="02020603050405020304" pitchFamily="18" charset="0"/>
              <a:cs typeface="Times New Roman" panose="02020603050405020304" pitchFamily="18" charset="0"/>
            </a:rPr>
            <a:t> particular </a:t>
          </a:r>
          <a:r>
            <a:rPr lang="en-US" sz="1400" dirty="0">
              <a:latin typeface="Times New Roman" panose="02020603050405020304" pitchFamily="18" charset="0"/>
              <a:cs typeface="Times New Roman" panose="02020603050405020304" pitchFamily="18" charset="0"/>
            </a:rPr>
            <a:t>set of tasks, including research, development, testing</a:t>
          </a:r>
          <a:r>
            <a:rPr lang="en-US" sz="1400">
              <a:latin typeface="Times New Roman" panose="02020603050405020304" pitchFamily="18" charset="0"/>
              <a:cs typeface="Times New Roman" panose="02020603050405020304" pitchFamily="18" charset="0"/>
            </a:rPr>
            <a:t>, and </a:t>
          </a:r>
          <a:endParaRPr lang="en-US" sz="1400" dirty="0">
            <a:latin typeface="Times New Roman" panose="02020603050405020304" pitchFamily="18" charset="0"/>
            <a:cs typeface="Times New Roman" panose="02020603050405020304" pitchFamily="18" charset="0"/>
          </a:endParaRPr>
        </a:p>
      </dgm:t>
    </dgm:pt>
    <dgm:pt modelId="{74432127-C256-48BB-834E-65FCD5F357FE}" type="sibTrans" cxnId="{742C91FD-30D3-4893-89F3-576959C92DFF}">
      <dgm:prSet/>
      <dgm:spPr/>
      <dgm:t>
        <a:bodyPr/>
        <a:lstStyle/>
        <a:p>
          <a:endParaRPr lang="en-US"/>
        </a:p>
      </dgm:t>
    </dgm:pt>
    <dgm:pt modelId="{61D0B869-5624-4789-AB9F-97A429A317CD}" type="parTrans" cxnId="{742C91FD-30D3-4893-89F3-576959C92DFF}">
      <dgm:prSet/>
      <dgm:spPr/>
      <dgm:t>
        <a:bodyPr/>
        <a:lstStyle/>
        <a:p>
          <a:endParaRPr lang="en-US"/>
        </a:p>
      </dgm:t>
    </dgm:pt>
    <dgm:pt modelId="{257568CC-8958-4C54-BCBA-1D4CDA1117FA}">
      <dgm:prSet custT="1"/>
      <dgm:spPr/>
      <dgm:t>
        <a:bodyPr/>
        <a:lstStyle/>
        <a:p>
          <a:r>
            <a:rPr lang="en-US" sz="1400">
              <a:latin typeface="Times New Roman" panose="02020603050405020304" pitchFamily="18" charset="0"/>
              <a:cs typeface="Times New Roman" panose="02020603050405020304" pitchFamily="18" charset="0"/>
            </a:rPr>
            <a:t> deployment</a:t>
          </a:r>
          <a:endParaRPr lang="en-US" sz="1400" dirty="0">
            <a:latin typeface="Times New Roman" panose="02020603050405020304" pitchFamily="18" charset="0"/>
            <a:cs typeface="Times New Roman" panose="02020603050405020304" pitchFamily="18" charset="0"/>
          </a:endParaRPr>
        </a:p>
      </dgm:t>
    </dgm:pt>
    <dgm:pt modelId="{973F70D8-83B0-44A4-AF89-846064506827}" type="sibTrans" cxnId="{3D189202-D50F-484C-8FDB-4FEF7C3D86A5}">
      <dgm:prSet/>
      <dgm:spPr/>
      <dgm:t>
        <a:bodyPr/>
        <a:lstStyle/>
        <a:p>
          <a:endParaRPr lang="en-US"/>
        </a:p>
      </dgm:t>
    </dgm:pt>
    <dgm:pt modelId="{61B0BECF-384E-4C3B-8AFF-6AC8D9006F19}" type="parTrans" cxnId="{3D189202-D50F-484C-8FDB-4FEF7C3D86A5}">
      <dgm:prSet/>
      <dgm:spPr/>
      <dgm:t>
        <a:bodyPr/>
        <a:lstStyle/>
        <a:p>
          <a:endParaRPr lang="en-US"/>
        </a:p>
      </dgm:t>
    </dgm:pt>
    <dgm:pt modelId="{9FED87C4-3F3B-4A18-9185-9F80CFEDEA2E}">
      <dgm:prSet phldrT="[Text]" custT="1"/>
      <dgm:spPr/>
      <dgm:t>
        <a:bodyPr/>
        <a:lstStyle/>
        <a:p>
          <a:endParaRPr lang="en-US" sz="1200" dirty="0">
            <a:latin typeface="Times New Roman" panose="02020603050405020304" pitchFamily="18" charset="0"/>
            <a:cs typeface="Times New Roman" panose="02020603050405020304" pitchFamily="18" charset="0"/>
          </a:endParaRPr>
        </a:p>
      </dgm:t>
    </dgm:pt>
    <dgm:pt modelId="{AD0D1882-5210-4A49-9875-4AAC43595580}" type="sibTrans" cxnId="{27611794-B6EF-4593-A560-02BF7692DC5A}">
      <dgm:prSet/>
      <dgm:spPr/>
      <dgm:t>
        <a:bodyPr/>
        <a:lstStyle/>
        <a:p>
          <a:endParaRPr lang="en-US"/>
        </a:p>
      </dgm:t>
    </dgm:pt>
    <dgm:pt modelId="{669F5586-1E47-4A85-AA72-0E435BABD665}" type="parTrans" cxnId="{27611794-B6EF-4593-A560-02BF7692DC5A}">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custScaleX="130139" custLinFactNeighborX="15676"/>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0" presStyleCnt="3" custScaleX="127747" custLinFactNeighborX="15676">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dgm:presLayoutVars>
          <dgm:chMax val="2"/>
          <dgm:chPref val="1"/>
          <dgm:bulletEnabled val="1"/>
        </dgm:presLayoutVars>
      </dgm:prSet>
      <dgm:spPr/>
    </dgm:pt>
  </dgm:ptLst>
  <dgm:cxnLst>
    <dgm:cxn modelId="{3D189202-D50F-484C-8FDB-4FEF7C3D86A5}" srcId="{A59EC69B-8F3F-425B-819F-E8C557946AEE}" destId="{257568CC-8958-4C54-BCBA-1D4CDA1117FA}" srcOrd="2" destOrd="0" parTransId="{61B0BECF-384E-4C3B-8AFF-6AC8D9006F19}" sibTransId="{973F70D8-83B0-44A4-AF89-846064506827}"/>
    <dgm:cxn modelId="{B281FB05-FF1B-460F-88B9-430108369AE9}" type="presOf" srcId="{CC12D30B-8983-46AD-802B-447811B62CD5}" destId="{1C91D7E3-8940-4A33-9182-677DD5415901}" srcOrd="1" destOrd="2" presId="urn:microsoft.com/office/officeart/2011/layout/InterconnectedBlockProcess"/>
    <dgm:cxn modelId="{775D061B-203F-473A-B8CF-B4EDC155BB0C}" type="presOf" srcId="{257568CC-8958-4C54-BCBA-1D4CDA1117FA}" destId="{0D08ED52-6744-4369-B780-916B09984775}" srcOrd="1" destOrd="2" presId="urn:microsoft.com/office/officeart/2011/layout/InterconnectedBlockProcess"/>
    <dgm:cxn modelId="{95C9A91C-FE58-4F2C-9C91-0BED1847B3B1}" type="presOf" srcId="{9FED87C4-3F3B-4A18-9185-9F80CFEDEA2E}" destId="{06F8D57B-EDF4-4CF4-8700-DC2CA3E3028E}" srcOrd="0" destOrd="0" presId="urn:microsoft.com/office/officeart/2011/layout/InterconnectedBlockProcess"/>
    <dgm:cxn modelId="{17FAAF1F-4DDE-42FC-83DD-B0DDD54CDF4B}" type="presOf" srcId="{1A72BC23-2C1B-4085-A0E2-AB6E7BA0764F}" destId="{06F8D57B-EDF4-4CF4-8700-DC2CA3E3028E}" srcOrd="0" destOrd="1" presId="urn:microsoft.com/office/officeart/2011/layout/InterconnectedBlockProcess"/>
    <dgm:cxn modelId="{B3C36D2B-6809-445D-A45D-0AD469DBFA9D}" type="presOf" srcId="{5751524B-FB67-4894-A0C5-35151E149D68}" destId="{A6BCDA7B-D633-438F-B44D-CB4D60E5C492}" srcOrd="0" destOrd="0" presId="urn:microsoft.com/office/officeart/2011/layout/InterconnectedBlockProcess"/>
    <dgm:cxn modelId="{0625D437-6968-4A3A-A06D-FD55F9133C1F}" type="presOf" srcId="{73DB572E-062D-41AD-8033-D361B8E583DB}" destId="{0D08ED52-6744-4369-B780-916B09984775}" srcOrd="1" destOrd="0" presId="urn:microsoft.com/office/officeart/2011/layout/InterconnectedBlockProcess"/>
    <dgm:cxn modelId="{864CFB3F-85F6-4118-A9BE-AC230CC36183}" type="presOf" srcId="{72714D55-1412-43DD-A1A3-A77490E497B5}" destId="{A134CDD1-D85F-44EF-8BEE-9F99A855C1E6}" srcOrd="0" destOrd="1" presId="urn:microsoft.com/office/officeart/2011/layout/InterconnectedBlockProcess"/>
    <dgm:cxn modelId="{21A97D6A-C594-4939-9C70-9BA0B65B6E57}" type="presOf" srcId="{1A72BC23-2C1B-4085-A0E2-AB6E7BA0764F}" destId="{6BCCFBA6-7A43-4631-AD7F-AFB10E1E6CD7}" srcOrd="1" destOrd="1" presId="urn:microsoft.com/office/officeart/2011/layout/InterconnectedBlockProcess"/>
    <dgm:cxn modelId="{05A7886B-4220-4CEF-8074-51FB4ABE2C10}" type="presOf" srcId="{72714D55-1412-43DD-A1A3-A77490E497B5}" destId="{1C91D7E3-8940-4A33-9182-677DD5415901}" srcOrd="1" destOrd="1" presId="urn:microsoft.com/office/officeart/2011/layout/InterconnectedBlockProcess"/>
    <dgm:cxn modelId="{D163C74B-59BF-4152-A83E-8283CBFB7C22}" srcId="{988D96B0-D16E-4763-B393-84178CF4FF50}" destId="{CC12D30B-8983-46AD-802B-447811B62CD5}" srcOrd="2" destOrd="0" parTransId="{1D5BC80B-7277-41AB-BED6-123A9D59E5CF}" sibTransId="{A9749E78-FD6C-4702-9055-871274DD88CB}"/>
    <dgm:cxn modelId="{FC6BC052-5546-491F-841E-0E23D8056349}" type="presOf" srcId="{988D96B0-D16E-4763-B393-84178CF4FF50}" destId="{65257024-FAC0-4522-B139-1CC85B547BE8}" srcOrd="0" destOrd="0" presId="urn:microsoft.com/office/officeart/2011/layout/InterconnectedBlockProcess"/>
    <dgm:cxn modelId="{4384C655-47EF-47E2-A658-350ED9DA27E2}" type="presOf" srcId="{257568CC-8958-4C54-BCBA-1D4CDA1117FA}" destId="{2532504F-5FE1-4C97-B485-F05E8885EACC}" srcOrd="0" destOrd="2" presId="urn:microsoft.com/office/officeart/2011/layout/InterconnectedBlockProcess"/>
    <dgm:cxn modelId="{2D829A57-B6C2-450D-8E03-9094691EFC7F}"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9A06C582-2131-4D70-BF7D-1A439AB78507}" type="presOf" srcId="{DA7C33BD-F0B0-4CB5-B11D-3CBEA177E9A1}" destId="{06F8D57B-EDF4-4CF4-8700-DC2CA3E3028E}" srcOrd="0" destOrd="2" presId="urn:microsoft.com/office/officeart/2011/layout/InterconnectedBlockProcess"/>
    <dgm:cxn modelId="{2EFEFE8E-DE17-4261-842F-79CC4B9A4F7A}" type="presOf" srcId="{73DB572E-062D-41AD-8033-D361B8E583DB}" destId="{2532504F-5FE1-4C97-B485-F05E8885EACC}"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04399CA4-DD87-4BD3-BD0C-1A7B400625A6}" type="presOf" srcId="{F6EBCD1F-522C-4221-9B68-45EE3CA26E26}" destId="{0D08ED52-6744-4369-B780-916B09984775}" srcOrd="1" destOrd="1" presId="urn:microsoft.com/office/officeart/2011/layout/InterconnectedBlockProcess"/>
    <dgm:cxn modelId="{AA86D1AB-5272-435D-90FF-1DAEC60820B8}" type="presOf" srcId="{CC12D30B-8983-46AD-802B-447811B62CD5}" destId="{A134CDD1-D85F-44EF-8BEE-9F99A855C1E6}" srcOrd="0" destOrd="2" presId="urn:microsoft.com/office/officeart/2011/layout/InterconnectedBlockProcess"/>
    <dgm:cxn modelId="{45ADD1B0-1C83-45ED-8026-DAC991595669}" type="presOf" srcId="{7B3055AA-BF7C-46D0-9A9E-60087B9F57B4}" destId="{00BB3360-A9BB-4051-A4B1-1216F82F642C}"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C41411CD-878F-4963-A3F1-36AE09BE60D7}" type="presOf" srcId="{9FED87C4-3F3B-4A18-9185-9F80CFEDEA2E}" destId="{6BCCFBA6-7A43-4631-AD7F-AFB10E1E6CD7}" srcOrd="1"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F8E7ADD3-B3AC-45D7-A911-827263132270}" type="presOf" srcId="{A59EC69B-8F3F-425B-819F-E8C557946AEE}" destId="{4C66D42D-7E6D-4563-AFDC-369C30B73F70}" srcOrd="0" destOrd="0" presId="urn:microsoft.com/office/officeart/2011/layout/InterconnectedBlockProcess"/>
    <dgm:cxn modelId="{DD7451D7-FBBE-43BC-8DD2-AE22DF71AD9E}" srcId="{988D96B0-D16E-4763-B393-84178CF4FF50}" destId="{72714D55-1412-43DD-A1A3-A77490E497B5}" srcOrd="1" destOrd="0" parTransId="{193AE80C-E8B9-4717-A0BC-97021C1D5A6E}" sibTransId="{32D4E033-C334-45F8-A6C9-E9022AD69AAD}"/>
    <dgm:cxn modelId="{727840E5-FF19-408B-AA5C-917EF34ECD72}" type="presOf" srcId="{D471E45F-B026-44AA-9616-57E786AE80AF}" destId="{A134CDD1-D85F-44EF-8BEE-9F99A855C1E6}" srcOrd="0" destOrd="0" presId="urn:microsoft.com/office/officeart/2011/layout/InterconnectedBlockProcess"/>
    <dgm:cxn modelId="{B30741E7-1E82-4680-90B1-878B048BFEFD}" srcId="{7B3055AA-BF7C-46D0-9A9E-60087B9F57B4}" destId="{DA7C33BD-F0B0-4CB5-B11D-3CBEA177E9A1}" srcOrd="2" destOrd="0" parTransId="{7E87A5A7-7576-4BCC-93E9-98EE1706ACB7}" sibTransId="{9B7D5031-6983-419B-AC0A-98E5B90AC76A}"/>
    <dgm:cxn modelId="{E7F621EA-433B-4347-92B1-F95BE664521E}" srcId="{7B3055AA-BF7C-46D0-9A9E-60087B9F57B4}" destId="{1A72BC23-2C1B-4085-A0E2-AB6E7BA0764F}" srcOrd="1" destOrd="0" parTransId="{4B247498-DF7C-4938-A1F0-9C2CCB8905CB}" sibTransId="{835BC017-16B1-44A5-872D-82F03B5E0FD8}"/>
    <dgm:cxn modelId="{AEE28BEF-3F73-41A5-9307-D42A450FCA17}" srcId="{988D96B0-D16E-4763-B393-84178CF4FF50}" destId="{D471E45F-B026-44AA-9616-57E786AE80AF}" srcOrd="0" destOrd="0" parTransId="{326A986D-69A4-4AC0-AD9B-462FFC9C3F18}" sibTransId="{304E70AD-39C7-4C28-BF7B-6EE91BAE97B7}"/>
    <dgm:cxn modelId="{C6CBC1F5-BA2C-4785-8071-F2574B3BDD84}" type="presOf" srcId="{F6EBCD1F-522C-4221-9B68-45EE3CA26E26}" destId="{2532504F-5FE1-4C97-B485-F05E8885EACC}" srcOrd="0" destOrd="1"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42C91FD-30D3-4893-89F3-576959C92DFF}" srcId="{A59EC69B-8F3F-425B-819F-E8C557946AEE}" destId="{F6EBCD1F-522C-4221-9B68-45EE3CA26E26}" srcOrd="1" destOrd="0" parTransId="{61D0B869-5624-4789-AB9F-97A429A317CD}" sibTransId="{74432127-C256-48BB-834E-65FCD5F357FE}"/>
    <dgm:cxn modelId="{6D3CB9FE-119A-4773-B018-5A9A337EBF34}" type="presOf" srcId="{DA7C33BD-F0B0-4CB5-B11D-3CBEA177E9A1}" destId="{6BCCFBA6-7A43-4631-AD7F-AFB10E1E6CD7}" srcOrd="1" destOrd="2" presId="urn:microsoft.com/office/officeart/2011/layout/InterconnectedBlockProcess"/>
    <dgm:cxn modelId="{E2D90DD0-4D31-4268-AF52-D897F06CA2BC}" type="presParOf" srcId="{A6BCDA7B-D633-438F-B44D-CB4D60E5C492}" destId="{96AFCF47-32CA-4C44-9E3C-782007B7112E}" srcOrd="0" destOrd="0" presId="urn:microsoft.com/office/officeart/2011/layout/InterconnectedBlockProcess"/>
    <dgm:cxn modelId="{55DC7570-D419-444B-B197-70E1629FA916}" type="presParOf" srcId="{96AFCF47-32CA-4C44-9E3C-782007B7112E}" destId="{2532504F-5FE1-4C97-B485-F05E8885EACC}" srcOrd="0" destOrd="0" presId="urn:microsoft.com/office/officeart/2011/layout/InterconnectedBlockProcess"/>
    <dgm:cxn modelId="{86EAF7A2-E8CC-447A-93FE-1810A4612AE3}" type="presParOf" srcId="{A6BCDA7B-D633-438F-B44D-CB4D60E5C492}" destId="{0D08ED52-6744-4369-B780-916B09984775}" srcOrd="1" destOrd="0" presId="urn:microsoft.com/office/officeart/2011/layout/InterconnectedBlockProcess"/>
    <dgm:cxn modelId="{335512AB-3E46-477B-B111-D10702539758}" type="presParOf" srcId="{A6BCDA7B-D633-438F-B44D-CB4D60E5C492}" destId="{4C66D42D-7E6D-4563-AFDC-369C30B73F70}" srcOrd="2" destOrd="0" presId="urn:microsoft.com/office/officeart/2011/layout/InterconnectedBlockProcess"/>
    <dgm:cxn modelId="{9E3A7B20-74AD-49D8-90FE-F031EC1C413C}" type="presParOf" srcId="{A6BCDA7B-D633-438F-B44D-CB4D60E5C492}" destId="{C1269CE6-C767-48CC-AAFD-A238D1FFDABA}" srcOrd="3" destOrd="0" presId="urn:microsoft.com/office/officeart/2011/layout/InterconnectedBlockProcess"/>
    <dgm:cxn modelId="{B4D1855A-4EA5-4A08-9C57-CD9A48ABAE81}" type="presParOf" srcId="{C1269CE6-C767-48CC-AAFD-A238D1FFDABA}" destId="{06F8D57B-EDF4-4CF4-8700-DC2CA3E3028E}" srcOrd="0" destOrd="0" presId="urn:microsoft.com/office/officeart/2011/layout/InterconnectedBlockProcess"/>
    <dgm:cxn modelId="{BA717C66-5B3B-4E18-91FE-24C9936C534B}" type="presParOf" srcId="{A6BCDA7B-D633-438F-B44D-CB4D60E5C492}" destId="{6BCCFBA6-7A43-4631-AD7F-AFB10E1E6CD7}" srcOrd="4" destOrd="0" presId="urn:microsoft.com/office/officeart/2011/layout/InterconnectedBlockProcess"/>
    <dgm:cxn modelId="{73184D48-F3BB-4FDF-BDD5-7C5CBB7A0F7D}" type="presParOf" srcId="{A6BCDA7B-D633-438F-B44D-CB4D60E5C492}" destId="{00BB3360-A9BB-4051-A4B1-1216F82F642C}" srcOrd="5" destOrd="0" presId="urn:microsoft.com/office/officeart/2011/layout/InterconnectedBlockProcess"/>
    <dgm:cxn modelId="{EB03B4DC-1BBC-4D21-8FEA-2D07A9EB1662}" type="presParOf" srcId="{A6BCDA7B-D633-438F-B44D-CB4D60E5C492}" destId="{7305DF14-0FF5-45E4-8B19-015814092DBD}" srcOrd="6" destOrd="0" presId="urn:microsoft.com/office/officeart/2011/layout/InterconnectedBlockProcess"/>
    <dgm:cxn modelId="{A7756711-968F-4B14-A24A-293957FBD1B6}" type="presParOf" srcId="{7305DF14-0FF5-45E4-8B19-015814092DBD}" destId="{A134CDD1-D85F-44EF-8BEE-9F99A855C1E6}" srcOrd="0" destOrd="0" presId="urn:microsoft.com/office/officeart/2011/layout/InterconnectedBlockProcess"/>
    <dgm:cxn modelId="{9D93634C-6A06-4334-9F18-47735E659201}" type="presParOf" srcId="{A6BCDA7B-D633-438F-B44D-CB4D60E5C492}" destId="{1C91D7E3-8940-4A33-9182-677DD5415901}" srcOrd="7" destOrd="0" presId="urn:microsoft.com/office/officeart/2011/layout/InterconnectedBlockProcess"/>
    <dgm:cxn modelId="{A279013D-12A8-4DFE-918E-20DFAD114C8E}"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6125595" y="870242"/>
          <a:ext cx="2390932" cy="4082757"/>
        </a:xfrm>
        <a:prstGeom prst="wedgeRectCallout">
          <a:avLst>
            <a:gd name="adj1" fmla="val 0"/>
            <a:gd name="adj2" fmla="val 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marL="0" lvl="0" indent="0" algn="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 The project was planned to be executed </a:t>
          </a:r>
        </a:p>
        <a:p>
          <a:pPr marL="0" lvl="0" indent="0" algn="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particular </a:t>
          </a:r>
          <a:r>
            <a:rPr lang="en-US" sz="1400" kern="1200" dirty="0">
              <a:latin typeface="Times New Roman" panose="02020603050405020304" pitchFamily="18" charset="0"/>
              <a:cs typeface="Times New Roman" panose="02020603050405020304" pitchFamily="18" charset="0"/>
            </a:rPr>
            <a:t>set of tasks, including research, development, testing</a:t>
          </a:r>
          <a:r>
            <a:rPr lang="en-US" sz="1400" kern="1200">
              <a:latin typeface="Times New Roman" panose="02020603050405020304" pitchFamily="18" charset="0"/>
              <a:cs typeface="Times New Roman" panose="02020603050405020304" pitchFamily="18" charset="0"/>
            </a:rPr>
            <a:t>, and </a:t>
          </a:r>
          <a:endParaRPr lang="en-US" sz="1400" kern="1200" dirty="0">
            <a:latin typeface="Times New Roman" panose="02020603050405020304" pitchFamily="18" charset="0"/>
            <a:cs typeface="Times New Roman" panose="02020603050405020304" pitchFamily="18" charset="0"/>
          </a:endParaRPr>
        </a:p>
        <a:p>
          <a:pPr marL="0" lvl="0" indent="0" algn="r" defTabSz="622300">
            <a:lnSpc>
              <a:spcPct val="90000"/>
            </a:lnSpc>
            <a:spcBef>
              <a:spcPct val="0"/>
            </a:spcBef>
            <a:spcAft>
              <a:spcPct val="35000"/>
            </a:spcAft>
            <a:buNone/>
          </a:pPr>
          <a:r>
            <a:rPr lang="en-US" sz="1400" kern="1200">
              <a:latin typeface="Times New Roman" panose="02020603050405020304" pitchFamily="18" charset="0"/>
              <a:cs typeface="Times New Roman" panose="02020603050405020304" pitchFamily="18" charset="0"/>
            </a:rPr>
            <a:t> deployment</a:t>
          </a:r>
          <a:endParaRPr lang="en-US" sz="1400" kern="1200" dirty="0">
            <a:latin typeface="Times New Roman" panose="02020603050405020304" pitchFamily="18" charset="0"/>
            <a:cs typeface="Times New Roman" panose="02020603050405020304" pitchFamily="18" charset="0"/>
          </a:endParaRPr>
        </a:p>
      </dsp:txBody>
      <dsp:txXfrm>
        <a:off x="6429035" y="870242"/>
        <a:ext cx="2087492" cy="4082757"/>
      </dsp:txXfrm>
    </dsp:sp>
    <dsp:sp modelId="{4C66D42D-7E6D-4563-AFDC-369C30B73F70}">
      <dsp:nvSpPr>
        <dsp:cNvPr id="0" name=""/>
        <dsp:cNvSpPr/>
      </dsp:nvSpPr>
      <dsp:spPr>
        <a:xfrm>
          <a:off x="6147568" y="0"/>
          <a:ext cx="2346985" cy="87172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Review</a:t>
          </a:r>
          <a:r>
            <a:rPr lang="en-US" sz="2900" kern="1200" baseline="0" dirty="0">
              <a:latin typeface="Times New Roman" panose="02020603050405020304" pitchFamily="18" charset="0"/>
              <a:cs typeface="Times New Roman" panose="02020603050405020304" pitchFamily="18" charset="0"/>
            </a:rPr>
            <a:t> 3</a:t>
          </a:r>
          <a:endParaRPr lang="en-US" sz="2900" kern="1200" dirty="0">
            <a:latin typeface="Times New Roman" panose="02020603050405020304" pitchFamily="18" charset="0"/>
            <a:cs typeface="Times New Roman" panose="02020603050405020304" pitchFamily="18" charset="0"/>
          </a:endParaRPr>
        </a:p>
      </dsp:txBody>
      <dsp:txXfrm>
        <a:off x="6147568" y="0"/>
        <a:ext cx="2346985" cy="871728"/>
      </dsp:txXfrm>
    </dsp:sp>
    <dsp:sp modelId="{06F8D57B-EDF4-4CF4-8700-DC2CA3E3028E}">
      <dsp:nvSpPr>
        <dsp:cNvPr id="0" name=""/>
        <dsp:cNvSpPr/>
      </dsp:nvSpPr>
      <dsp:spPr>
        <a:xfrm>
          <a:off x="4276687" y="870242"/>
          <a:ext cx="1837214" cy="3791521"/>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r" defTabSz="533400">
            <a:lnSpc>
              <a:spcPct val="90000"/>
            </a:lnSpc>
            <a:spcBef>
              <a:spcPct val="0"/>
            </a:spcBef>
            <a:spcAft>
              <a:spcPct val="35000"/>
            </a:spcAft>
            <a:buNone/>
          </a:pPr>
          <a:endParaRPr lang="en-US" sz="1200" kern="1200" dirty="0">
            <a:latin typeface="Times New Roman" panose="02020603050405020304" pitchFamily="18" charset="0"/>
            <a:cs typeface="Times New Roman" panose="02020603050405020304" pitchFamily="18" charset="0"/>
          </a:endParaRPr>
        </a:p>
        <a:p>
          <a:pPr marL="0" lvl="0" indent="0" algn="r" defTabSz="533400">
            <a:lnSpc>
              <a:spcPct val="90000"/>
            </a:lnSpc>
            <a:spcBef>
              <a:spcPct val="0"/>
            </a:spcBef>
            <a:spcAft>
              <a:spcPct val="35000"/>
            </a:spcAft>
            <a:buNone/>
          </a:pPr>
          <a:r>
            <a:rPr lang="en-US" sz="1200" kern="1200" dirty="0"/>
            <a:t>Design UI/UX for the website  </a:t>
          </a:r>
        </a:p>
        <a:p>
          <a:pPr marL="0" lvl="0" indent="0" algn="r" defTabSz="533400">
            <a:lnSpc>
              <a:spcPct val="90000"/>
            </a:lnSpc>
            <a:spcBef>
              <a:spcPct val="0"/>
            </a:spcBef>
            <a:spcAft>
              <a:spcPct val="35000"/>
            </a:spcAft>
            <a:buNone/>
          </a:pPr>
          <a:endParaRPr lang="en-US" sz="1200" kern="1200" dirty="0"/>
        </a:p>
        <a:p>
          <a:pPr marL="0" lvl="0" indent="0" algn="r" defTabSz="533400">
            <a:lnSpc>
              <a:spcPct val="90000"/>
            </a:lnSpc>
            <a:spcBef>
              <a:spcPct val="0"/>
            </a:spcBef>
            <a:spcAft>
              <a:spcPct val="35000"/>
            </a:spcAft>
            <a:buNone/>
          </a:pPr>
          <a:r>
            <a:rPr lang="en-US" sz="1200" kern="1200" dirty="0"/>
            <a:t>Develop user interface for uploading file module </a:t>
          </a:r>
        </a:p>
      </dsp:txBody>
      <dsp:txXfrm>
        <a:off x="4509853" y="870242"/>
        <a:ext cx="1604048" cy="3791521"/>
      </dsp:txXfrm>
    </dsp:sp>
    <dsp:sp modelId="{00BB3360-A9BB-4051-A4B1-1216F82F642C}">
      <dsp:nvSpPr>
        <dsp:cNvPr id="0" name=""/>
        <dsp:cNvSpPr/>
      </dsp:nvSpPr>
      <dsp:spPr>
        <a:xfrm>
          <a:off x="4276687" y="141160"/>
          <a:ext cx="1837214" cy="7290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Review 2</a:t>
          </a:r>
        </a:p>
      </dsp:txBody>
      <dsp:txXfrm>
        <a:off x="4276687" y="141160"/>
        <a:ext cx="1837214" cy="729081"/>
      </dsp:txXfrm>
    </dsp:sp>
    <dsp:sp modelId="{A134CDD1-D85F-44EF-8BEE-9F99A855C1E6}">
      <dsp:nvSpPr>
        <dsp:cNvPr id="0" name=""/>
        <dsp:cNvSpPr/>
      </dsp:nvSpPr>
      <dsp:spPr>
        <a:xfrm>
          <a:off x="2439473" y="870242"/>
          <a:ext cx="1837214" cy="3499789"/>
        </a:xfrm>
        <a:prstGeom prst="wedgeRectCallout">
          <a:avLst>
            <a:gd name="adj1" fmla="val 62500"/>
            <a:gd name="adj2" fmla="val 2083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0" tIns="63500" rIns="63500" bIns="63500" numCol="1" spcCol="1270" anchor="t" anchorCtr="0">
          <a:noAutofit/>
        </a:bodyPr>
        <a:lstStyle/>
        <a:p>
          <a:pPr marL="0" lvl="0" indent="0" algn="r" defTabSz="889000">
            <a:lnSpc>
              <a:spcPct val="90000"/>
            </a:lnSpc>
            <a:spcBef>
              <a:spcPct val="0"/>
            </a:spcBef>
            <a:spcAft>
              <a:spcPct val="35000"/>
            </a:spcAft>
            <a:buNone/>
          </a:pPr>
          <a:endParaRPr lang="en-US" sz="2000" kern="1200" dirty="0">
            <a:latin typeface="Times New Roman" panose="02020603050405020304" pitchFamily="18" charset="0"/>
            <a:cs typeface="Times New Roman" panose="02020603050405020304" pitchFamily="18" charset="0"/>
          </a:endParaRPr>
        </a:p>
        <a:p>
          <a:pPr marL="0" lvl="0" indent="0" algn="r" defTabSz="711200">
            <a:lnSpc>
              <a:spcPct val="90000"/>
            </a:lnSpc>
            <a:spcBef>
              <a:spcPct val="0"/>
            </a:spcBef>
            <a:spcAft>
              <a:spcPct val="35000"/>
            </a:spcAft>
            <a:buNone/>
          </a:pPr>
          <a:r>
            <a:rPr lang="en-US" sz="1600" kern="1200" dirty="0"/>
            <a:t>Project planning and team assignment</a:t>
          </a:r>
        </a:p>
        <a:p>
          <a:pPr marL="0" lvl="0" indent="0" algn="r" defTabSz="711200">
            <a:lnSpc>
              <a:spcPct val="90000"/>
            </a:lnSpc>
            <a:spcBef>
              <a:spcPct val="0"/>
            </a:spcBef>
            <a:spcAft>
              <a:spcPct val="35000"/>
            </a:spcAft>
            <a:buNone/>
          </a:pPr>
          <a:r>
            <a:rPr lang="en-US" sz="1600" kern="1200" dirty="0"/>
            <a:t>Requirements gathering and research</a:t>
          </a:r>
        </a:p>
      </dsp:txBody>
      <dsp:txXfrm>
        <a:off x="2672639" y="870242"/>
        <a:ext cx="1604048" cy="3499789"/>
      </dsp:txXfrm>
    </dsp:sp>
    <dsp:sp modelId="{65257024-FAC0-4522-B139-1CC85B547BE8}">
      <dsp:nvSpPr>
        <dsp:cNvPr id="0" name=""/>
        <dsp:cNvSpPr/>
      </dsp:nvSpPr>
      <dsp:spPr>
        <a:xfrm>
          <a:off x="2439473" y="286778"/>
          <a:ext cx="1837214" cy="5834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075" tIns="92075" rIns="92075" bIns="92075" numCol="1" spcCol="1270" anchor="ctr" anchorCtr="0">
          <a:noAutofit/>
        </a:bodyPr>
        <a:lstStyle/>
        <a:p>
          <a:pPr marL="0" lvl="0" indent="0" algn="ctr" defTabSz="1289050">
            <a:lnSpc>
              <a:spcPct val="90000"/>
            </a:lnSpc>
            <a:spcBef>
              <a:spcPct val="0"/>
            </a:spcBef>
            <a:spcAft>
              <a:spcPct val="35000"/>
            </a:spcAft>
            <a:buNone/>
          </a:pPr>
          <a:r>
            <a:rPr lang="en-US" sz="2900" kern="1200" dirty="0">
              <a:latin typeface="Times New Roman" panose="02020603050405020304" pitchFamily="18" charset="0"/>
              <a:cs typeface="Times New Roman" panose="02020603050405020304" pitchFamily="18" charset="0"/>
            </a:rPr>
            <a:t>Review 1</a:t>
          </a:r>
        </a:p>
      </dsp:txBody>
      <dsp:txXfrm>
        <a:off x="2439473" y="286778"/>
        <a:ext cx="1837214" cy="583463"/>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886273"/>
            <a:ext cx="10363200" cy="552184"/>
          </a:xfrm>
        </p:spPr>
        <p:txBody>
          <a:bodyPr/>
          <a:lstStyle/>
          <a:p>
            <a:pPr algn="ctr"/>
            <a:r>
              <a:rPr lang="en-US" dirty="0"/>
              <a:t>    </a:t>
            </a:r>
            <a:r>
              <a:rPr lang="en-US" sz="2400" dirty="0">
                <a:latin typeface="Times New Roman" panose="02020603050405020304" pitchFamily="18" charset="0"/>
                <a:cs typeface="Times New Roman" panose="02020603050405020304" pitchFamily="18" charset="0"/>
              </a:rPr>
              <a:t>CONTEXT AWARE INDIAN SIGN LANGUAG TRANSLATION</a:t>
            </a:r>
            <a:endParaRPr lang="en-GB" dirty="0"/>
          </a:p>
        </p:txBody>
      </p:sp>
      <p:sp>
        <p:nvSpPr>
          <p:cNvPr id="3" name="Subtitle 2"/>
          <p:cNvSpPr>
            <a:spLocks noGrp="1"/>
          </p:cNvSpPr>
          <p:nvPr>
            <p:ph type="subTitle" idx="1"/>
          </p:nvPr>
        </p:nvSpPr>
        <p:spPr>
          <a:xfrm>
            <a:off x="790469" y="1438458"/>
            <a:ext cx="3970594" cy="418052"/>
          </a:xfrm>
        </p:spPr>
        <p:txBody>
          <a:bodyPr/>
          <a:lstStyle/>
          <a:p>
            <a:pPr algn="l"/>
            <a:r>
              <a:rPr lang="en-GB" dirty="0"/>
              <a:t>Batch Number:</a:t>
            </a:r>
            <a:r>
              <a:rPr lang="en-US"/>
              <a:t> CSD-32</a:t>
            </a:r>
            <a:endParaRPr lang="en-GB" dirty="0"/>
          </a:p>
          <a:p>
            <a:pPr algn="l"/>
            <a:endParaRPr lang="en-GB" dirty="0"/>
          </a:p>
        </p:txBody>
      </p:sp>
      <p:sp>
        <p:nvSpPr>
          <p:cNvPr id="5" name="Subtitle 2"/>
          <p:cNvSpPr txBox="1">
            <a:spLocks/>
          </p:cNvSpPr>
          <p:nvPr/>
        </p:nvSpPr>
        <p:spPr>
          <a:xfrm>
            <a:off x="6096000" y="2011632"/>
            <a:ext cx="5873087" cy="224171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fontAlgn="base"/>
            <a:r>
              <a:rPr lang="en-GB" sz="1800" dirty="0"/>
              <a:t>Under the Supervision of,</a:t>
            </a:r>
            <a:r>
              <a:rPr lang="en-US" sz="1800" b="0" dirty="0"/>
              <a:t>​</a:t>
            </a:r>
          </a:p>
          <a:p>
            <a:pPr fontAlgn="base"/>
            <a:endParaRPr lang="en-US" sz="1600" b="0" dirty="0"/>
          </a:p>
          <a:p>
            <a:pPr fontAlgn="base"/>
            <a:endParaRPr lang="en-US" sz="1600" b="0" dirty="0"/>
          </a:p>
          <a:p>
            <a:pPr algn="l" fontAlgn="base"/>
            <a:r>
              <a:rPr lang="en-US" sz="1600" b="0" dirty="0"/>
              <a:t>​</a:t>
            </a:r>
            <a:r>
              <a:rPr lang="en-GB" sz="1600" dirty="0"/>
              <a:t>Prof.</a:t>
            </a:r>
            <a:r>
              <a:rPr lang="en-IN" sz="1600" dirty="0"/>
              <a:t> </a:t>
            </a:r>
            <a:r>
              <a:rPr lang="en-GB" sz="1600" dirty="0"/>
              <a:t>Ankita </a:t>
            </a:r>
            <a:r>
              <a:rPr lang="en-GB" sz="1600" dirty="0" err="1"/>
              <a:t>Bhaumik</a:t>
            </a:r>
            <a:r>
              <a:rPr lang="en-US" sz="1600" b="0" dirty="0"/>
              <a:t>​</a:t>
            </a:r>
          </a:p>
          <a:p>
            <a:pPr algn="l" fontAlgn="base"/>
            <a:r>
              <a:rPr lang="en-GB" sz="1600" dirty="0"/>
              <a:t>School of Computer Science and Engineering</a:t>
            </a:r>
            <a:r>
              <a:rPr lang="en-US" sz="1600" b="0" dirty="0"/>
              <a:t>​</a:t>
            </a:r>
          </a:p>
          <a:p>
            <a:pPr algn="l" fontAlgn="base"/>
            <a:r>
              <a:rPr lang="en-GB" sz="1600" dirty="0"/>
              <a:t>Presidency University</a:t>
            </a:r>
            <a:r>
              <a:rPr lang="en-US" sz="1600" b="0" dirty="0"/>
              <a:t>​</a:t>
            </a:r>
          </a:p>
          <a:p>
            <a:pPr fontAlgn="base"/>
            <a:r>
              <a:rPr lang="en-US" sz="1600" b="0" dirty="0"/>
              <a:t>​</a:t>
            </a:r>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PIP4001 University Project-II</a:t>
            </a:r>
          </a:p>
          <a:p>
            <a:r>
              <a:rPr lang="en-GB" dirty="0"/>
              <a:t>Review-4</a:t>
            </a:r>
          </a:p>
        </p:txBody>
      </p:sp>
      <p:graphicFrame>
        <p:nvGraphicFramePr>
          <p:cNvPr id="4" name="Table 3">
            <a:extLst>
              <a:ext uri="{FF2B5EF4-FFF2-40B4-BE49-F238E27FC236}">
                <a16:creationId xmlns:a16="http://schemas.microsoft.com/office/drawing/2014/main" id="{8A30B396-351B-8629-20EA-7130E79D38CE}"/>
              </a:ext>
            </a:extLst>
          </p:cNvPr>
          <p:cNvGraphicFramePr>
            <a:graphicFrameLocks noGrp="1"/>
          </p:cNvGraphicFramePr>
          <p:nvPr>
            <p:extLst>
              <p:ext uri="{D42A27DB-BD31-4B8C-83A1-F6EECF244321}">
                <p14:modId xmlns:p14="http://schemas.microsoft.com/office/powerpoint/2010/main" val="1291765047"/>
              </p:ext>
            </p:extLst>
          </p:nvPr>
        </p:nvGraphicFramePr>
        <p:xfrm>
          <a:off x="332508" y="1990641"/>
          <a:ext cx="5667224" cy="2188860"/>
        </p:xfrm>
        <a:graphic>
          <a:graphicData uri="http://schemas.openxmlformats.org/drawingml/2006/table">
            <a:tbl>
              <a:tblPr firstRow="1" bandRow="1">
                <a:tableStyleId>{5C22544A-7EE6-4342-B048-85BDC9FD1C3A}</a:tableStyleId>
              </a:tblPr>
              <a:tblGrid>
                <a:gridCol w="2826328">
                  <a:extLst>
                    <a:ext uri="{9D8B030D-6E8A-4147-A177-3AD203B41FA5}">
                      <a16:colId xmlns:a16="http://schemas.microsoft.com/office/drawing/2014/main" val="1605495694"/>
                    </a:ext>
                  </a:extLst>
                </a:gridCol>
                <a:gridCol w="2840896">
                  <a:extLst>
                    <a:ext uri="{9D8B030D-6E8A-4147-A177-3AD203B41FA5}">
                      <a16:colId xmlns:a16="http://schemas.microsoft.com/office/drawing/2014/main" val="2501458799"/>
                    </a:ext>
                  </a:extLst>
                </a:gridCol>
              </a:tblGrid>
              <a:tr h="311875">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3671821019"/>
                  </a:ext>
                </a:extLst>
              </a:tr>
              <a:tr h="311875">
                <a:tc>
                  <a:txBody>
                    <a:bodyPr/>
                    <a:lstStyle/>
                    <a:p>
                      <a:pPr marL="0" marR="0" lvl="0" indent="0" algn="ctr" rtl="0">
                        <a:spcBef>
                          <a:spcPts val="0"/>
                        </a:spcBef>
                        <a:spcAft>
                          <a:spcPts val="0"/>
                        </a:spcAft>
                        <a:buNone/>
                      </a:pPr>
                      <a:r>
                        <a:rPr lang="en-US" sz="1800" u="none" strike="noStrike" cap="none" dirty="0"/>
                        <a:t>20211CSD0123</a:t>
                      </a: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Aryan SP</a:t>
                      </a:r>
                    </a:p>
                  </a:txBody>
                  <a:tcPr marL="91450" marR="91450" marT="45725" marB="45725" anchor="ctr"/>
                </a:tc>
                <a:extLst>
                  <a:ext uri="{0D108BD9-81ED-4DB2-BD59-A6C34878D82A}">
                    <a16:rowId xmlns:a16="http://schemas.microsoft.com/office/drawing/2014/main" val="1144961895"/>
                  </a:ext>
                </a:extLst>
              </a:tr>
              <a:tr h="5457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cap="none" dirty="0"/>
                        <a:t>20211CSD0060</a:t>
                      </a:r>
                    </a:p>
                  </a:txBody>
                  <a:tcPr marL="91450" marR="91450" marT="45725" marB="45725"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u="none" strike="noStrike" cap="none" dirty="0"/>
                        <a:t>Rakesh Kumar </a:t>
                      </a:r>
                      <a:r>
                        <a:rPr lang="en-US" sz="1800" u="none" strike="noStrike" cap="none" dirty="0" err="1"/>
                        <a:t>Jhar</a:t>
                      </a:r>
                      <a:endParaRPr lang="en-US" sz="1800" u="none" strike="noStrike" cap="none" dirty="0"/>
                    </a:p>
                  </a:txBody>
                  <a:tcPr marL="91450" marR="91450" marT="45725" marB="45725" anchor="ctr"/>
                </a:tc>
                <a:extLst>
                  <a:ext uri="{0D108BD9-81ED-4DB2-BD59-A6C34878D82A}">
                    <a16:rowId xmlns:a16="http://schemas.microsoft.com/office/drawing/2014/main" val="2797404317"/>
                  </a:ext>
                </a:extLst>
              </a:tr>
              <a:tr h="311875">
                <a:tc>
                  <a:txBody>
                    <a:bodyPr/>
                    <a:lstStyle/>
                    <a:p>
                      <a:pPr marL="0" marR="0" lvl="0" indent="0" algn="ctr" rtl="0">
                        <a:spcBef>
                          <a:spcPts val="0"/>
                        </a:spcBef>
                        <a:spcAft>
                          <a:spcPts val="0"/>
                        </a:spcAft>
                        <a:buNone/>
                      </a:pPr>
                      <a:r>
                        <a:rPr lang="en-US" sz="1800" u="none" strike="noStrike" cap="none" dirty="0"/>
                        <a:t>20211CSD0145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dirty="0" err="1"/>
                        <a:t>RishiKanth</a:t>
                      </a:r>
                      <a:r>
                        <a:rPr lang="en-US" sz="1800" dirty="0"/>
                        <a:t> Reddy K</a:t>
                      </a:r>
                    </a:p>
                  </a:txBody>
                  <a:tcPr marL="91450" marR="91450" marT="45725" marB="45725" anchor="ctr"/>
                </a:tc>
                <a:extLst>
                  <a:ext uri="{0D108BD9-81ED-4DB2-BD59-A6C34878D82A}">
                    <a16:rowId xmlns:a16="http://schemas.microsoft.com/office/drawing/2014/main" val="3709660671"/>
                  </a:ext>
                </a:extLst>
              </a:tr>
              <a:tr h="545775">
                <a:tc>
                  <a:txBody>
                    <a:bodyPr/>
                    <a:lstStyle/>
                    <a:p>
                      <a:pPr marL="0" marR="0" lvl="0" indent="0" algn="ctr" rtl="0">
                        <a:spcBef>
                          <a:spcPts val="0"/>
                        </a:spcBef>
                        <a:spcAft>
                          <a:spcPts val="0"/>
                        </a:spcAft>
                        <a:buNone/>
                      </a:pPr>
                      <a:r>
                        <a:rPr lang="en-US" sz="1800" u="none" strike="noStrike" cap="none" dirty="0"/>
                        <a:t>20211CSD0088</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Yogesh </a:t>
                      </a:r>
                      <a:r>
                        <a:rPr lang="en-US" sz="1800" u="none" strike="noStrike" cap="none" dirty="0" err="1"/>
                        <a:t>Seervi</a:t>
                      </a:r>
                      <a:r>
                        <a:rPr lang="en-US" sz="1800" u="none" strike="noStrike" cap="none" dirty="0"/>
                        <a:t> B</a:t>
                      </a:r>
                      <a:endParaRPr sz="1800" u="none" strike="noStrike" cap="none" dirty="0"/>
                    </a:p>
                  </a:txBody>
                  <a:tcPr marL="91450" marR="91450" marT="45725" marB="45725" anchor="ctr"/>
                </a:tc>
                <a:extLst>
                  <a:ext uri="{0D108BD9-81ED-4DB2-BD59-A6C34878D82A}">
                    <a16:rowId xmlns:a16="http://schemas.microsoft.com/office/drawing/2014/main" val="926445644"/>
                  </a:ext>
                </a:extLst>
              </a:tr>
            </a:tbl>
          </a:graphicData>
        </a:graphic>
      </p:graphicFrame>
      <p:sp>
        <p:nvSpPr>
          <p:cNvPr id="9" name="object 11">
            <a:extLst>
              <a:ext uri="{FF2B5EF4-FFF2-40B4-BE49-F238E27FC236}">
                <a16:creationId xmlns:a16="http://schemas.microsoft.com/office/drawing/2014/main" id="{7D249B34-B65C-490B-8088-466C91DA598B}"/>
              </a:ext>
            </a:extLst>
          </p:cNvPr>
          <p:cNvSpPr txBox="1"/>
          <p:nvPr/>
        </p:nvSpPr>
        <p:spPr>
          <a:xfrm>
            <a:off x="332508" y="4368131"/>
            <a:ext cx="10590762" cy="1120820"/>
          </a:xfrm>
          <a:prstGeom prst="rect">
            <a:avLst/>
          </a:prstGeom>
        </p:spPr>
        <p:txBody>
          <a:bodyPr vert="horz" wrap="square" lIns="0" tIns="12700" rIns="0" bIns="0" rtlCol="0">
            <a:spAutoFit/>
          </a:bodyPr>
          <a:lstStyle/>
          <a:p>
            <a:pPr fontAlgn="base"/>
            <a:r>
              <a:rPr lang="en-US" b="1" dirty="0">
                <a:solidFill>
                  <a:schemeClr val="accent1"/>
                </a:solidFill>
              </a:rPr>
              <a:t>Name of the Program:</a:t>
            </a:r>
            <a:r>
              <a:rPr lang="en-IN" dirty="0"/>
              <a:t>Computer Science Of Engineering (Data Science)</a:t>
            </a:r>
            <a:r>
              <a:rPr lang="en-US" b="1" dirty="0"/>
              <a:t> </a:t>
            </a:r>
            <a:r>
              <a:rPr lang="en-US" dirty="0"/>
              <a:t>​</a:t>
            </a:r>
          </a:p>
          <a:p>
            <a:pPr fontAlgn="base"/>
            <a:r>
              <a:rPr lang="en-US" b="1" dirty="0">
                <a:solidFill>
                  <a:schemeClr val="accent1"/>
                </a:solidFill>
              </a:rPr>
              <a:t>Name of the </a:t>
            </a:r>
            <a:r>
              <a:rPr lang="en-US" b="1" dirty="0" err="1">
                <a:solidFill>
                  <a:schemeClr val="accent1"/>
                </a:solidFill>
              </a:rPr>
              <a:t>HoD</a:t>
            </a:r>
            <a:r>
              <a:rPr lang="en-US" b="1" dirty="0"/>
              <a:t>: </a:t>
            </a:r>
            <a:r>
              <a:rPr lang="en-IN" b="1" dirty="0" err="1"/>
              <a:t>Dr.</a:t>
            </a:r>
            <a:r>
              <a:rPr lang="en-IN" b="1" dirty="0"/>
              <a:t> </a:t>
            </a:r>
            <a:r>
              <a:rPr lang="en-IN" b="1" dirty="0" err="1"/>
              <a:t>Saira</a:t>
            </a:r>
            <a:r>
              <a:rPr lang="en-IN" b="1" dirty="0"/>
              <a:t> Bhanu</a:t>
            </a:r>
            <a:r>
              <a:rPr lang="en-US" dirty="0"/>
              <a:t>​ </a:t>
            </a:r>
            <a:r>
              <a:rPr lang="en-US" b="1" dirty="0" err="1"/>
              <a:t>Atham</a:t>
            </a:r>
            <a:endParaRPr lang="en-US" b="1" dirty="0"/>
          </a:p>
          <a:p>
            <a:pPr fontAlgn="base"/>
            <a:r>
              <a:rPr lang="en-US" b="1" dirty="0">
                <a:solidFill>
                  <a:schemeClr val="accent1"/>
                </a:solidFill>
              </a:rPr>
              <a:t>Name of the Program Project Coordinator: </a:t>
            </a:r>
            <a:r>
              <a:rPr lang="en-IN" b="1" dirty="0" err="1"/>
              <a:t>Dr.</a:t>
            </a:r>
            <a:r>
              <a:rPr lang="en-IN" b="1" dirty="0"/>
              <a:t> Manjula H M</a:t>
            </a:r>
            <a:r>
              <a:rPr lang="en-US" dirty="0"/>
              <a:t>​</a:t>
            </a:r>
          </a:p>
          <a:p>
            <a:pPr fontAlgn="base"/>
            <a:r>
              <a:rPr lang="en-US" b="1" dirty="0">
                <a:solidFill>
                  <a:schemeClr val="accent1"/>
                </a:solidFill>
              </a:rPr>
              <a:t>Name of the School Project Coordinators: </a:t>
            </a:r>
            <a:r>
              <a:rPr lang="en-US" b="1" dirty="0"/>
              <a:t>Dr. Sampath A K / Mr. Md </a:t>
            </a:r>
            <a:r>
              <a:rPr lang="en-US" b="1" dirty="0" err="1"/>
              <a:t>Ziaur</a:t>
            </a:r>
            <a:r>
              <a:rPr lang="en-US" b="1" dirty="0"/>
              <a:t> Rahman</a:t>
            </a:r>
            <a:endParaRPr lang="en-US" dirty="0"/>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Content Placeholder 4"/>
          <p:cNvSpPr>
            <a:spLocks noGrp="1"/>
          </p:cNvSpPr>
          <p:nvPr>
            <p:ph idx="1"/>
          </p:nvPr>
        </p:nvSpPr>
        <p:spPr>
          <a:xfrm>
            <a:off x="812800" y="927653"/>
            <a:ext cx="10668000" cy="5164228"/>
          </a:xfrm>
        </p:spPr>
        <p:txBody>
          <a:bodyPr>
            <a:normAutofit lnSpcReduction="10000"/>
          </a:bodyPr>
          <a:lstStyle/>
          <a:p>
            <a:r>
              <a:rPr lang="en-US" sz="2000" b="1" dirty="0">
                <a:latin typeface="Times New Roman" panose="02020603050405020304" pitchFamily="18" charset="0"/>
                <a:cs typeface="Times New Roman" panose="02020603050405020304" pitchFamily="18" charset="0"/>
              </a:rPr>
              <a:t>Enhanced Communication Accessibility</a:t>
            </a:r>
            <a:r>
              <a:rPr lang="en-US" sz="2000" dirty="0">
                <a:latin typeface="Times New Roman" panose="02020603050405020304" pitchFamily="18" charset="0"/>
                <a:cs typeface="Times New Roman" panose="02020603050405020304" pitchFamily="18" charset="0"/>
              </a:rPr>
              <a:t>: Real-time translation of ISL into text and speech, promoting inclusivity and reducing reliance on interpreters.</a:t>
            </a:r>
          </a:p>
          <a:p>
            <a:r>
              <a:rPr lang="en-US" sz="2000" b="1" dirty="0">
                <a:latin typeface="Times New Roman" panose="02020603050405020304" pitchFamily="18" charset="0"/>
                <a:cs typeface="Times New Roman" panose="02020603050405020304" pitchFamily="18" charset="0"/>
              </a:rPr>
              <a:t>Real-Time Gesture Recognition</a:t>
            </a:r>
            <a:r>
              <a:rPr lang="en-US" sz="2000" dirty="0">
                <a:latin typeface="Times New Roman" panose="02020603050405020304" pitchFamily="18" charset="0"/>
                <a:cs typeface="Times New Roman" panose="02020603050405020304" pitchFamily="18" charset="0"/>
              </a:rPr>
              <a:t>: Effective recognition of static and dynamic gestures using CNNs and LSTM/GRU networks for smooth gesture-to-text conversion.</a:t>
            </a:r>
          </a:p>
          <a:p>
            <a:r>
              <a:rPr lang="en-US" sz="2000" b="1" dirty="0">
                <a:latin typeface="Times New Roman" panose="02020603050405020304" pitchFamily="18" charset="0"/>
                <a:cs typeface="Times New Roman" panose="02020603050405020304" pitchFamily="18" charset="0"/>
              </a:rPr>
              <a:t>Multilingual Output Support</a:t>
            </a:r>
            <a:r>
              <a:rPr lang="en-US" sz="2000" dirty="0">
                <a:latin typeface="Times New Roman" panose="02020603050405020304" pitchFamily="18" charset="0"/>
                <a:cs typeface="Times New Roman" panose="02020603050405020304" pitchFamily="18" charset="0"/>
              </a:rPr>
              <a:t>: Capability to translate ISL gestures into multiple Indian languages, increasing inclusivity across diverse linguistic backgrounds.</a:t>
            </a:r>
          </a:p>
          <a:p>
            <a:r>
              <a:rPr lang="en-US" sz="2000" b="1" dirty="0">
                <a:latin typeface="Times New Roman" panose="02020603050405020304" pitchFamily="18" charset="0"/>
                <a:cs typeface="Times New Roman" panose="02020603050405020304" pitchFamily="18" charset="0"/>
              </a:rPr>
              <a:t>User -Friendly Interface</a:t>
            </a:r>
            <a:r>
              <a:rPr lang="en-US" sz="2000" dirty="0">
                <a:latin typeface="Times New Roman" panose="02020603050405020304" pitchFamily="18" charset="0"/>
                <a:cs typeface="Times New Roman" panose="02020603050405020304" pitchFamily="18" charset="0"/>
              </a:rPr>
              <a:t>: Intuitive UI with visual gesture previews, real-time feedback, and easy navigation for users with minimal technical knowledge.</a:t>
            </a:r>
          </a:p>
          <a:p>
            <a:r>
              <a:rPr lang="en-US" sz="2000" b="1" dirty="0">
                <a:latin typeface="Times New Roman" panose="02020603050405020304" pitchFamily="18" charset="0"/>
                <a:cs typeface="Times New Roman" panose="02020603050405020304" pitchFamily="18" charset="0"/>
              </a:rPr>
              <a:t>Educational and Social Impact</a:t>
            </a:r>
            <a:r>
              <a:rPr lang="en-US" sz="2000" dirty="0">
                <a:latin typeface="Times New Roman" panose="02020603050405020304" pitchFamily="18" charset="0"/>
                <a:cs typeface="Times New Roman" panose="02020603050405020304" pitchFamily="18" charset="0"/>
              </a:rPr>
              <a:t>: Enhances learning for deaf students and empowers hearing-impaired individuals to engage confidently in social interactions.</a:t>
            </a:r>
          </a:p>
          <a:p>
            <a:r>
              <a:rPr lang="en-US" sz="2000" b="1" dirty="0">
                <a:latin typeface="Times New Roman" panose="02020603050405020304" pitchFamily="18" charset="0"/>
                <a:cs typeface="Times New Roman" panose="02020603050405020304" pitchFamily="18" charset="0"/>
              </a:rPr>
              <a:t>Prototype Deployment and Usability Testing</a:t>
            </a:r>
            <a:r>
              <a:rPr lang="en-US" sz="2000" dirty="0">
                <a:latin typeface="Times New Roman" panose="02020603050405020304" pitchFamily="18" charset="0"/>
                <a:cs typeface="Times New Roman" panose="02020603050405020304" pitchFamily="18" charset="0"/>
              </a:rPr>
              <a:t>: High user satisfaction rates from pilot deployments, validating the system's effectiveness in real-world applications.</a:t>
            </a:r>
          </a:p>
          <a:p>
            <a:r>
              <a:rPr lang="en-US" sz="2000" b="1" dirty="0">
                <a:latin typeface="Times New Roman" panose="02020603050405020304" pitchFamily="18" charset="0"/>
                <a:cs typeface="Times New Roman" panose="02020603050405020304" pitchFamily="18" charset="0"/>
              </a:rPr>
              <a:t>Foundation for Future Research and Development</a:t>
            </a:r>
            <a:r>
              <a:rPr lang="en-US" sz="2000" dirty="0">
                <a:latin typeface="Times New Roman" panose="02020603050405020304" pitchFamily="18" charset="0"/>
                <a:cs typeface="Times New Roman" panose="02020603050405020304" pitchFamily="18" charset="0"/>
              </a:rPr>
              <a:t>: Establishes groundwork for continuous ISL recognition and emotion analysis, allowing for future enhancements.</a:t>
            </a:r>
          </a:p>
          <a:p>
            <a:r>
              <a:rPr lang="en-US" sz="2000" b="1" dirty="0">
                <a:latin typeface="Times New Roman" panose="02020603050405020304" pitchFamily="18" charset="0"/>
                <a:cs typeface="Times New Roman" panose="02020603050405020304" pitchFamily="18" charset="0"/>
              </a:rPr>
              <a:t>Support for Continuous Sign Recognition</a:t>
            </a:r>
            <a:r>
              <a:rPr lang="en-US" sz="2000" dirty="0">
                <a:latin typeface="Times New Roman" panose="02020603050405020304" pitchFamily="18" charset="0"/>
                <a:cs typeface="Times New Roman" panose="02020603050405020304" pitchFamily="18" charset="0"/>
              </a:rPr>
              <a:t>: Initiates recognition of continuous sign sequences for natural conversation flow in sign language communication.</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1862-C24C-F680-D302-6D22B899B80E}"/>
              </a:ext>
            </a:extLst>
          </p:cNvPr>
          <p:cNvSpPr>
            <a:spLocks noGrp="1"/>
          </p:cNvSpPr>
          <p:nvPr>
            <p:ph type="title"/>
          </p:nvPr>
        </p:nvSpPr>
        <p:spPr/>
        <p:txBody>
          <a:bodyPr/>
          <a:lstStyle/>
          <a:p>
            <a:r>
              <a:rPr lang="en-US" dirty="0"/>
              <a:t>Architecture</a:t>
            </a:r>
          </a:p>
        </p:txBody>
      </p:sp>
      <p:pic>
        <p:nvPicPr>
          <p:cNvPr id="7" name="Content Placeholder 6">
            <a:extLst>
              <a:ext uri="{FF2B5EF4-FFF2-40B4-BE49-F238E27FC236}">
                <a16:creationId xmlns:a16="http://schemas.microsoft.com/office/drawing/2014/main" id="{72D5BCF5-5D14-431F-80FA-D5211B5E4F3D}"/>
              </a:ext>
            </a:extLst>
          </p:cNvPr>
          <p:cNvPicPr>
            <a:picLocks noGrp="1" noChangeAspect="1"/>
          </p:cNvPicPr>
          <p:nvPr>
            <p:ph idx="1"/>
          </p:nvPr>
        </p:nvPicPr>
        <p:blipFill>
          <a:blip r:embed="rId2"/>
          <a:stretch>
            <a:fillRect/>
          </a:stretch>
        </p:blipFill>
        <p:spPr>
          <a:xfrm>
            <a:off x="6395699" y="1350900"/>
            <a:ext cx="5001323" cy="2867425"/>
          </a:xfrm>
          <a:prstGeom prst="rect">
            <a:avLst/>
          </a:prstGeom>
        </p:spPr>
      </p:pic>
      <p:pic>
        <p:nvPicPr>
          <p:cNvPr id="5" name="Image 181" descr="A diagram of a process flow&#10;&#10;AI-generated content may be incorrect.">
            <a:extLst>
              <a:ext uri="{FF2B5EF4-FFF2-40B4-BE49-F238E27FC236}">
                <a16:creationId xmlns:a16="http://schemas.microsoft.com/office/drawing/2014/main" id="{28077C45-14C3-4B7E-BF70-7B89BA30CF0C}"/>
              </a:ext>
            </a:extLst>
          </p:cNvPr>
          <p:cNvPicPr/>
          <p:nvPr/>
        </p:nvPicPr>
        <p:blipFill>
          <a:blip r:embed="rId3" cstate="print"/>
          <a:stretch>
            <a:fillRect/>
          </a:stretch>
        </p:blipFill>
        <p:spPr>
          <a:xfrm>
            <a:off x="650240" y="1065032"/>
            <a:ext cx="5445760" cy="4816784"/>
          </a:xfrm>
          <a:prstGeom prst="rect">
            <a:avLst/>
          </a:prstGeom>
        </p:spPr>
      </p:pic>
      <p:pic>
        <p:nvPicPr>
          <p:cNvPr id="9" name="Image 180" descr="A diagram of a software process&#10;&#10;AI-generated content may be incorrect.">
            <a:extLst>
              <a:ext uri="{FF2B5EF4-FFF2-40B4-BE49-F238E27FC236}">
                <a16:creationId xmlns:a16="http://schemas.microsoft.com/office/drawing/2014/main" id="{AF88709C-0309-4D9F-9295-7FA7B35F70C4}"/>
              </a:ext>
            </a:extLst>
          </p:cNvPr>
          <p:cNvPicPr/>
          <p:nvPr/>
        </p:nvPicPr>
        <p:blipFill>
          <a:blip r:embed="rId4" cstate="print"/>
          <a:stretch>
            <a:fillRect/>
          </a:stretch>
        </p:blipFill>
        <p:spPr>
          <a:xfrm>
            <a:off x="6301946" y="1065032"/>
            <a:ext cx="5178854" cy="4816784"/>
          </a:xfrm>
          <a:prstGeom prst="rect">
            <a:avLst/>
          </a:prstGeom>
        </p:spPr>
      </p:pic>
    </p:spTree>
    <p:extLst>
      <p:ext uri="{BB962C8B-B14F-4D97-AF65-F5344CB8AC3E}">
        <p14:creationId xmlns:p14="http://schemas.microsoft.com/office/powerpoint/2010/main" val="294795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graphicFrame>
        <p:nvGraphicFramePr>
          <p:cNvPr id="4" name="Content Placeholder 7">
            <a:extLst>
              <a:ext uri="{FF2B5EF4-FFF2-40B4-BE49-F238E27FC236}">
                <a16:creationId xmlns:a16="http://schemas.microsoft.com/office/drawing/2014/main" id="{38C1D91C-D5EB-0388-B0E0-D942999D192B}"/>
              </a:ext>
            </a:extLst>
          </p:cNvPr>
          <p:cNvGraphicFramePr>
            <a:graphicFrameLocks noGrp="1"/>
          </p:cNvGraphicFramePr>
          <p:nvPr>
            <p:ph idx="1"/>
            <p:extLst>
              <p:ext uri="{D42A27DB-BD31-4B8C-83A1-F6EECF244321}">
                <p14:modId xmlns:p14="http://schemas.microsoft.com/office/powerpoint/2010/main" val="3041266905"/>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 Indian Sign Language (ISL) translation system represents a significant advancement in bridging the communication gap between India's hearing and Deaf communities, addressing the needs of over 63 million individuals with hearing impairments. This research has developed a deep learning-based framework for ISL detection and translation, focusing on scalable and socially beneficial solutions that promote equitable access to information. By exploring innovative methodologies such as transformer models for context-aware translation, LSTM and GRU architectures for temporal modeling, and CNNs for gesture recognition, the system enhances accuracy and usability. A key achievement is the creation of a diverse ISL dataset that captures geographical and linguistic variations, improving model performance and addressing existing dataset limitations. The system's real-time capabilities enable practical applications in various settings, while a user-centric design ensures accessibility through a mobile and web-based interface with features like speech synthesis and multilingual support. Furthermore, API integration with third-party platforms extends its reach, establishing a solid foundation for future AI-powered ISL translation systems. Ongoing collaboration with the Deaf community, educators, and policymakers is essential for continued development, bringing the vision of an inclusive, barrier-free communication system for the Deaf in India closer to reality.</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382F-DE7B-9546-BA2C-CB286CC571C4}"/>
              </a:ext>
            </a:extLst>
          </p:cNvPr>
          <p:cNvSpPr>
            <a:spLocks noGrp="1"/>
          </p:cNvSpPr>
          <p:nvPr>
            <p:ph type="ctrTitle"/>
          </p:nvPr>
        </p:nvSpPr>
        <p:spPr>
          <a:xfrm>
            <a:off x="706582" y="235528"/>
            <a:ext cx="10707495" cy="568036"/>
          </a:xfrm>
        </p:spPr>
        <p:txBody>
          <a:bodyPr/>
          <a:lstStyle/>
          <a:p>
            <a:r>
              <a:rPr lang="en-US" b="1" i="0" u="none" strike="noStrike" dirty="0" err="1">
                <a:solidFill>
                  <a:srgbClr val="17375E"/>
                </a:solidFill>
                <a:effectLst/>
                <a:latin typeface="Cambria" panose="02040503050406030204" pitchFamily="18" charset="0"/>
              </a:rPr>
              <a:t>Github</a:t>
            </a:r>
            <a:r>
              <a:rPr lang="en-US" b="1" i="0" u="none" strike="noStrike" dirty="0">
                <a:solidFill>
                  <a:srgbClr val="17375E"/>
                </a:solidFill>
                <a:effectLst/>
                <a:latin typeface="Cambria" panose="02040503050406030204" pitchFamily="18" charset="0"/>
              </a:rPr>
              <a:t> Link</a:t>
            </a:r>
            <a:endParaRPr lang="en-US" dirty="0"/>
          </a:p>
        </p:txBody>
      </p:sp>
      <p:sp>
        <p:nvSpPr>
          <p:cNvPr id="3" name="Subtitle 2">
            <a:extLst>
              <a:ext uri="{FF2B5EF4-FFF2-40B4-BE49-F238E27FC236}">
                <a16:creationId xmlns:a16="http://schemas.microsoft.com/office/drawing/2014/main" id="{42D45F28-E5DA-728F-B648-1C49D0815D85}"/>
              </a:ext>
            </a:extLst>
          </p:cNvPr>
          <p:cNvSpPr>
            <a:spLocks noGrp="1"/>
          </p:cNvSpPr>
          <p:nvPr>
            <p:ph type="subTitle" idx="1"/>
          </p:nvPr>
        </p:nvSpPr>
        <p:spPr>
          <a:xfrm>
            <a:off x="706581" y="1385456"/>
            <a:ext cx="10707495" cy="568036"/>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https://github.com/aaryangowda/CONTEXT-AWARE-INDIAN-SIGN-LANGUAGE-TRANSLATION-.git</a:t>
            </a:r>
          </a:p>
        </p:txBody>
      </p:sp>
    </p:spTree>
    <p:extLst>
      <p:ext uri="{BB962C8B-B14F-4D97-AF65-F5344CB8AC3E}">
        <p14:creationId xmlns:p14="http://schemas.microsoft.com/office/powerpoint/2010/main" val="2956783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253839"/>
            <a:ext cx="10880436" cy="4675908"/>
          </a:xfrm>
        </p:spPr>
        <p:txBody>
          <a:bodyPr>
            <a:normAutofit lnSpcReduction="10000"/>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Poornima B.V., Srinath S. (2023). A Comprehensive Review on Indian Sign Language Recognition System using Vision based Approaches. International Journal of Computer Applications.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Samar Sinha (2023). Indian Sign Language: A Linguistic Analysis of Its Grammar Gallaudet University Press.</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Kartik Shenoy, </a:t>
            </a:r>
            <a:r>
              <a:rPr lang="en-US" sz="2000" dirty="0" err="1">
                <a:latin typeface="Times New Roman" panose="02020603050405020304" pitchFamily="18" charset="0"/>
                <a:cs typeface="Times New Roman" panose="02020603050405020304" pitchFamily="18" charset="0"/>
              </a:rPr>
              <a:t>Tejas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Dastane</a:t>
            </a:r>
            <a:r>
              <a:rPr lang="en-US" sz="2000" dirty="0">
                <a:latin typeface="Times New Roman" panose="02020603050405020304" pitchFamily="18" charset="0"/>
                <a:cs typeface="Times New Roman" panose="02020603050405020304" pitchFamily="18" charset="0"/>
              </a:rPr>
              <a:t>, Varun Rao, Devendra </a:t>
            </a:r>
            <a:r>
              <a:rPr lang="en-US" sz="2000" dirty="0" err="1">
                <a:latin typeface="Times New Roman" panose="02020603050405020304" pitchFamily="18" charset="0"/>
                <a:cs typeface="Times New Roman" panose="02020603050405020304" pitchFamily="18" charset="0"/>
              </a:rPr>
              <a:t>Vyavaharkar</a:t>
            </a:r>
            <a:r>
              <a:rPr lang="en-US" sz="2000" dirty="0">
                <a:latin typeface="Times New Roman" panose="02020603050405020304" pitchFamily="18" charset="0"/>
                <a:cs typeface="Times New Roman" panose="02020603050405020304" pitchFamily="18" charset="0"/>
              </a:rPr>
              <a:t> (2021). Real-time Indian Sign Language (ISL) Recognition.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a:t>
            </a:r>
          </a:p>
          <a:p>
            <a:pPr marL="457200" indent="-457200">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Velmathi</a:t>
            </a:r>
            <a:r>
              <a:rPr lang="en-US" sz="2000" dirty="0">
                <a:latin typeface="Times New Roman" panose="02020603050405020304" pitchFamily="18" charset="0"/>
                <a:cs typeface="Times New Roman" panose="02020603050405020304" pitchFamily="18" charset="0"/>
              </a:rPr>
              <a:t> G., Kaushal Goyal (2023). Indian Sign Language Recognition Using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Holistic.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a:t>
            </a:r>
          </a:p>
          <a:p>
            <a:pPr marL="457200" indent="-457200">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Mallikharjuna</a:t>
            </a:r>
            <a:r>
              <a:rPr lang="en-US" sz="2000" dirty="0">
                <a:latin typeface="Times New Roman" panose="02020603050405020304" pitchFamily="18" charset="0"/>
                <a:cs typeface="Times New Roman" panose="02020603050405020304" pitchFamily="18" charset="0"/>
              </a:rPr>
              <a:t> Rao K., </a:t>
            </a:r>
            <a:r>
              <a:rPr lang="en-US" sz="2000" dirty="0" err="1">
                <a:latin typeface="Times New Roman" panose="02020603050405020304" pitchFamily="18" charset="0"/>
                <a:cs typeface="Times New Roman" panose="02020603050405020304" pitchFamily="18" charset="0"/>
              </a:rPr>
              <a:t>Harleen</a:t>
            </a:r>
            <a:r>
              <a:rPr lang="en-US" sz="2000" dirty="0">
                <a:latin typeface="Times New Roman" panose="02020603050405020304" pitchFamily="18" charset="0"/>
                <a:cs typeface="Times New Roman" panose="02020603050405020304" pitchFamily="18" charset="0"/>
              </a:rPr>
              <a:t> Kaur, </a:t>
            </a:r>
            <a:r>
              <a:rPr lang="en-US" sz="2000" dirty="0" err="1">
                <a:latin typeface="Times New Roman" panose="02020603050405020304" pitchFamily="18" charset="0"/>
                <a:cs typeface="Times New Roman" panose="02020603050405020304" pitchFamily="18" charset="0"/>
              </a:rPr>
              <a:t>Sanjam</a:t>
            </a:r>
            <a:r>
              <a:rPr lang="en-US" sz="2000" dirty="0">
                <a:latin typeface="Times New Roman" panose="02020603050405020304" pitchFamily="18" charset="0"/>
                <a:cs typeface="Times New Roman" panose="02020603050405020304" pitchFamily="18" charset="0"/>
              </a:rPr>
              <a:t> Kaur </a:t>
            </a:r>
            <a:r>
              <a:rPr lang="en-US" sz="2000" dirty="0" err="1">
                <a:latin typeface="Times New Roman" panose="02020603050405020304" pitchFamily="18" charset="0"/>
                <a:cs typeface="Times New Roman" panose="02020603050405020304" pitchFamily="18" charset="0"/>
              </a:rPr>
              <a:t>Bedi</a:t>
            </a:r>
            <a:r>
              <a:rPr lang="en-US" sz="2000" dirty="0">
                <a:latin typeface="Times New Roman" panose="02020603050405020304" pitchFamily="18" charset="0"/>
                <a:cs typeface="Times New Roman" panose="02020603050405020304" pitchFamily="18" charset="0"/>
              </a:rPr>
              <a:t>, M A </a:t>
            </a:r>
            <a:r>
              <a:rPr lang="en-US" sz="2000" dirty="0" err="1">
                <a:latin typeface="Times New Roman" panose="02020603050405020304" pitchFamily="18" charset="0"/>
                <a:cs typeface="Times New Roman" panose="02020603050405020304" pitchFamily="18" charset="0"/>
              </a:rPr>
              <a:t>Lekhana</a:t>
            </a:r>
            <a:r>
              <a:rPr lang="en-US" sz="2000" dirty="0">
                <a:latin typeface="Times New Roman" panose="02020603050405020304" pitchFamily="18" charset="0"/>
                <a:cs typeface="Times New Roman" panose="02020603050405020304" pitchFamily="18" charset="0"/>
              </a:rPr>
              <a:t> (2023). Image- based Indian Sign Language Recognition: A Practical Review using Deep Neural Networks. </a:t>
            </a:r>
            <a:r>
              <a:rPr lang="en-US" sz="2000" dirty="0" err="1">
                <a:latin typeface="Times New Roman" panose="02020603050405020304" pitchFamily="18" charset="0"/>
                <a:cs typeface="Times New Roman" panose="02020603050405020304" pitchFamily="18" charset="0"/>
              </a:rPr>
              <a:t>arXiv</a:t>
            </a:r>
            <a:r>
              <a:rPr lang="en-US" sz="2000" dirty="0">
                <a:latin typeface="Times New Roman" panose="02020603050405020304" pitchFamily="18" charset="0"/>
                <a:cs typeface="Times New Roman" panose="02020603050405020304" pitchFamily="18" charset="0"/>
              </a:rPr>
              <a:t> preprint.</a:t>
            </a:r>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EAEB0-FF4D-EBDB-4A8A-581B0491E2B3}"/>
              </a:ext>
            </a:extLst>
          </p:cNvPr>
          <p:cNvSpPr>
            <a:spLocks noGrp="1"/>
          </p:cNvSpPr>
          <p:nvPr>
            <p:ph idx="1"/>
          </p:nvPr>
        </p:nvSpPr>
        <p:spPr>
          <a:xfrm>
            <a:off x="812800" y="1143001"/>
            <a:ext cx="10668000" cy="5492577"/>
          </a:xfrm>
        </p:spPr>
        <p:txBody>
          <a:bodyPr>
            <a:normAutofit fontScale="70000" lnSpcReduction="20000"/>
          </a:bodyPr>
          <a:lstStyle/>
          <a:p>
            <a:pPr marL="457200" lvl="0" indent="-457200" algn="just" fontAlgn="base" hangingPunct="0">
              <a:lnSpc>
                <a:spcPct val="170000"/>
              </a:lnSpc>
              <a:buFont typeface="+mj-lt"/>
              <a:buAutoNum type="arabicPeriod" startAt="6"/>
              <a:tabLst>
                <a:tab pos="228600" algn="l"/>
                <a:tab pos="285750" algn="l"/>
              </a:tabLst>
            </a:pPr>
            <a:r>
              <a:rPr lang="en-US" dirty="0">
                <a:latin typeface="Times New Roman" panose="02020603050405020304" pitchFamily="18" charset="0"/>
                <a:cs typeface="Times New Roman" panose="02020603050405020304" pitchFamily="18" charset="0"/>
              </a:rPr>
              <a:t>Prem Selvaraj, Gokul NC, </a:t>
            </a:r>
            <a:r>
              <a:rPr lang="en-US" dirty="0" err="1">
                <a:latin typeface="Times New Roman" panose="02020603050405020304" pitchFamily="18" charset="0"/>
                <a:cs typeface="Times New Roman" panose="02020603050405020304" pitchFamily="18" charset="0"/>
              </a:rPr>
              <a:t>Pratyush</a:t>
            </a:r>
            <a:r>
              <a:rPr lang="en-US" dirty="0">
                <a:latin typeface="Times New Roman" panose="02020603050405020304" pitchFamily="18" charset="0"/>
                <a:cs typeface="Times New Roman" panose="02020603050405020304" pitchFamily="18" charset="0"/>
              </a:rPr>
              <a:t> Kumar, Mitesh </a:t>
            </a:r>
            <a:r>
              <a:rPr lang="en-US" dirty="0" err="1">
                <a:latin typeface="Times New Roman" panose="02020603050405020304" pitchFamily="18" charset="0"/>
                <a:cs typeface="Times New Roman" panose="02020603050405020304" pitchFamily="18" charset="0"/>
              </a:rPr>
              <a:t>Khapra</a:t>
            </a:r>
            <a:r>
              <a:rPr lang="en-US" dirty="0">
                <a:latin typeface="Times New Roman" panose="02020603050405020304" pitchFamily="18" charset="0"/>
                <a:cs typeface="Times New Roman" panose="02020603050405020304" pitchFamily="18" charset="0"/>
              </a:rPr>
              <a:t> (2021). </a:t>
            </a:r>
            <a:r>
              <a:rPr lang="en-US" dirty="0" err="1">
                <a:latin typeface="Times New Roman" panose="02020603050405020304" pitchFamily="18" charset="0"/>
                <a:cs typeface="Times New Roman" panose="02020603050405020304" pitchFamily="18" charset="0"/>
              </a:rPr>
              <a:t>OpenHands</a:t>
            </a:r>
            <a:r>
              <a:rPr lang="en-US" dirty="0">
                <a:latin typeface="Times New Roman" panose="02020603050405020304" pitchFamily="18" charset="0"/>
                <a:cs typeface="Times New Roman" panose="02020603050405020304" pitchFamily="18" charset="0"/>
              </a:rPr>
              <a:t>: Making Sign Language Recognition Accessible with Pose-based Pretrained Models across Languages.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a:t>
            </a:r>
          </a:p>
          <a:p>
            <a:pPr marL="457200" lvl="0" indent="-457200" algn="just" fontAlgn="base" hangingPunct="0">
              <a:lnSpc>
                <a:spcPct val="170000"/>
              </a:lnSpc>
              <a:buFont typeface="+mj-lt"/>
              <a:buAutoNum type="arabicPeriod" startAt="6"/>
              <a:tabLst>
                <a:tab pos="228600" algn="l"/>
                <a:tab pos="285750" algn="l"/>
              </a:tabLst>
            </a:pPr>
            <a:r>
              <a:rPr lang="en-US" sz="2800" dirty="0">
                <a:latin typeface="Times New Roman" panose="02020603050405020304" pitchFamily="18" charset="0"/>
                <a:cs typeface="Times New Roman" panose="02020603050405020304" pitchFamily="18" charset="0"/>
              </a:rPr>
              <a:t>Abhinav Joshi, </a:t>
            </a:r>
            <a:r>
              <a:rPr lang="en-US" sz="2800" dirty="0" err="1">
                <a:latin typeface="Times New Roman" panose="02020603050405020304" pitchFamily="18" charset="0"/>
                <a:cs typeface="Times New Roman" panose="02020603050405020304" pitchFamily="18" charset="0"/>
              </a:rPr>
              <a:t>Susmit</a:t>
            </a:r>
            <a:r>
              <a:rPr lang="en-US" sz="2800" dirty="0">
                <a:latin typeface="Times New Roman" panose="02020603050405020304" pitchFamily="18" charset="0"/>
                <a:cs typeface="Times New Roman" panose="02020603050405020304" pitchFamily="18" charset="0"/>
              </a:rPr>
              <a:t> Agrawal, Ashutosh Modi (2023). </a:t>
            </a:r>
            <a:r>
              <a:rPr lang="en-US" sz="2800" dirty="0" err="1">
                <a:latin typeface="Times New Roman" panose="02020603050405020304" pitchFamily="18" charset="0"/>
                <a:cs typeface="Times New Roman" panose="02020603050405020304" pitchFamily="18" charset="0"/>
              </a:rPr>
              <a:t>ISLTranslate</a:t>
            </a:r>
            <a:r>
              <a:rPr lang="en-US" sz="2800" dirty="0">
                <a:latin typeface="Times New Roman" panose="02020603050405020304" pitchFamily="18" charset="0"/>
                <a:cs typeface="Times New Roman" panose="02020603050405020304" pitchFamily="18" charset="0"/>
              </a:rPr>
              <a:t>: Dataset for Translating Indian Sign Language. </a:t>
            </a:r>
            <a:r>
              <a:rPr lang="en-US" sz="2800" dirty="0" err="1">
                <a:latin typeface="Times New Roman" panose="02020603050405020304" pitchFamily="18" charset="0"/>
                <a:cs typeface="Times New Roman" panose="02020603050405020304" pitchFamily="18" charset="0"/>
              </a:rPr>
              <a:t>arXiv</a:t>
            </a:r>
            <a:r>
              <a:rPr lang="en-US" sz="2800" dirty="0">
                <a:latin typeface="Times New Roman" panose="02020603050405020304" pitchFamily="18" charset="0"/>
                <a:cs typeface="Times New Roman" panose="02020603050405020304" pitchFamily="18" charset="0"/>
              </a:rPr>
              <a:t> preprint.</a:t>
            </a:r>
          </a:p>
          <a:p>
            <a:pPr marL="457200" indent="-457200" algn="just" fontAlgn="base" hangingPunct="0">
              <a:lnSpc>
                <a:spcPct val="170000"/>
              </a:lnSpc>
              <a:buFont typeface="+mj-lt"/>
              <a:buAutoNum type="arabicPeriod" startAt="6"/>
              <a:tabLst>
                <a:tab pos="228600" algn="l"/>
                <a:tab pos="285750" algn="l"/>
              </a:tabLst>
            </a:pPr>
            <a:r>
              <a:rPr lang="en-US" sz="2800" dirty="0">
                <a:latin typeface="Times New Roman" panose="02020603050405020304" pitchFamily="18" charset="0"/>
                <a:cs typeface="Times New Roman" panose="02020603050405020304" pitchFamily="18" charset="0"/>
              </a:rPr>
              <a:t>Seema P. Singla (2022). Translation of Indian Sign Language to Text-A Comprehensive Review. International Journal of Innovative Science and Applied Engineering.</a:t>
            </a:r>
          </a:p>
          <a:p>
            <a:pPr marL="457200" lvl="0" indent="-457200" algn="just" fontAlgn="base" hangingPunct="0">
              <a:lnSpc>
                <a:spcPct val="170000"/>
              </a:lnSpc>
              <a:buFont typeface="+mj-lt"/>
              <a:buAutoNum type="arabicPeriod" startAt="6"/>
              <a:tabLst>
                <a:tab pos="228600" algn="l"/>
                <a:tab pos="285750" algn="l"/>
              </a:tabLst>
            </a:pPr>
            <a:r>
              <a:rPr lang="en-US" sz="2800" dirty="0">
                <a:latin typeface="Times New Roman" panose="02020603050405020304" pitchFamily="18" charset="0"/>
                <a:cs typeface="Times New Roman" panose="02020603050405020304" pitchFamily="18" charset="0"/>
              </a:rPr>
              <a:t>Annelies Kusters (2023). Deaf scholar promoted to full professor in deaf studies in UK first. The Guardian.</a:t>
            </a:r>
          </a:p>
          <a:p>
            <a:pPr marL="0" indent="0">
              <a:lnSpc>
                <a:spcPct val="170000"/>
              </a:lnSpc>
              <a:buNone/>
            </a:pPr>
            <a:r>
              <a:rPr lang="en-US" sz="2600" dirty="0">
                <a:latin typeface="Times New Roman" panose="02020603050405020304" pitchFamily="18" charset="0"/>
                <a:cs typeface="Times New Roman" panose="02020603050405020304" pitchFamily="18" charset="0"/>
              </a:rPr>
              <a:t>10.  </a:t>
            </a:r>
            <a:r>
              <a:rPr lang="en-US" sz="2800" dirty="0">
                <a:latin typeface="Times New Roman" panose="02020603050405020304" pitchFamily="18" charset="0"/>
                <a:cs typeface="Times New Roman" panose="02020603050405020304" pitchFamily="18" charset="0"/>
              </a:rPr>
              <a:t>Yogeshwar Ishwar </a:t>
            </a:r>
            <a:r>
              <a:rPr lang="en-US" sz="2800" dirty="0" err="1">
                <a:latin typeface="Times New Roman" panose="02020603050405020304" pitchFamily="18" charset="0"/>
                <a:cs typeface="Times New Roman" panose="02020603050405020304" pitchFamily="18" charset="0"/>
              </a:rPr>
              <a:t>Rokade</a:t>
            </a:r>
            <a:r>
              <a:rPr lang="en-US" sz="2800" dirty="0">
                <a:latin typeface="Times New Roman" panose="02020603050405020304" pitchFamily="18" charset="0"/>
                <a:cs typeface="Times New Roman" panose="02020603050405020304" pitchFamily="18" charset="0"/>
              </a:rPr>
              <a:t>, Prashant M. Jadav. Indian Sign Language Recognition</a:t>
            </a:r>
          </a:p>
          <a:p>
            <a:pPr marL="0" indent="0">
              <a:lnSpc>
                <a:spcPct val="170000"/>
              </a:lnSpc>
              <a:buNone/>
            </a:pPr>
            <a:r>
              <a:rPr lang="en-US" sz="2800" dirty="0">
                <a:latin typeface="Times New Roman" panose="02020603050405020304" pitchFamily="18" charset="0"/>
                <a:cs typeface="Times New Roman" panose="02020603050405020304" pitchFamily="18" charset="0"/>
              </a:rPr>
              <a:t>       System. International Journal of Engineering and Technology, July 2017.</a:t>
            </a:r>
          </a:p>
          <a:p>
            <a:pPr marL="0" lvl="0" indent="0" algn="just" fontAlgn="base" hangingPunct="0">
              <a:lnSpc>
                <a:spcPct val="150000"/>
              </a:lnSpc>
              <a:buNone/>
              <a:tabLst>
                <a:tab pos="228600" algn="l"/>
                <a:tab pos="285750" algn="l"/>
              </a:tabLst>
            </a:pPr>
            <a:endParaRPr lang="en-US" dirty="0"/>
          </a:p>
          <a:p>
            <a:pPr marL="457200" lvl="0" indent="-457200" algn="just" fontAlgn="base" hangingPunct="0">
              <a:lnSpc>
                <a:spcPct val="150000"/>
              </a:lnSpc>
              <a:buFont typeface="+mj-lt"/>
              <a:buAutoNum type="arabicPeriod" startAt="6"/>
              <a:tabLst>
                <a:tab pos="228600" algn="l"/>
                <a:tab pos="28575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918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7" name="Rectangle 4">
            <a:extLst>
              <a:ext uri="{FF2B5EF4-FFF2-40B4-BE49-F238E27FC236}">
                <a16:creationId xmlns:a16="http://schemas.microsoft.com/office/drawing/2014/main" id="{89F75D92-8A3E-4A63-A805-E7BAB1B8366B}"/>
              </a:ext>
            </a:extLst>
          </p:cNvPr>
          <p:cNvSpPr>
            <a:spLocks noGrp="1" noChangeArrowheads="1"/>
          </p:cNvSpPr>
          <p:nvPr>
            <p:ph idx="1"/>
          </p:nvPr>
        </p:nvSpPr>
        <p:spPr bwMode="auto">
          <a:xfrm>
            <a:off x="812800" y="1218843"/>
            <a:ext cx="10668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Sign language, including Indian Sign Language (ISL), is a primary communication method for millions of Deaf and hard-of-hearing individuals globally.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Despite its importance, sign language recognition, translation, and accessibility face significant technological challenges.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Existing sign language translation technologies predominantly focus on American Sign Language (ASL) and other Western sign languages, leaving ISL significantly under-resourced. This research gap creates communication barriers for an estimated 5-7 million ISL users in India, limiting their access to essential services.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study aims to address this gap by developing context-sensitive translation models specifically for ISL.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main objective is to improve the accuracy and consistency of ISL translation through advanced disambiguation and natural language processing techniques, recognizing the critical need for linguistic accessibility for under-researched sign languages. </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eaLnBrk="0" fontAlgn="base" hangingPunct="0">
              <a:spcBef>
                <a:spcPct val="0"/>
              </a:spcBef>
              <a:spcAft>
                <a:spcPct val="0"/>
              </a:spcAft>
              <a:buFontTx/>
              <a:buChar char="•"/>
            </a:pPr>
            <a:r>
              <a:rPr lang="en-US" altLang="en-US" sz="2000" dirty="0">
                <a:latin typeface="Arial" panose="020B0604020202020204" pitchFamily="34" charset="0"/>
              </a:rPr>
              <a:t>Another major obstacle is the scarcity of large-scale, annotated ISL datasets, which hinders the development and training of effective machine learning models. Regional variations in ISL further complicate this issue. </a:t>
            </a:r>
          </a:p>
          <a:p>
            <a:pPr marL="0" lvl="0" indent="0" eaLnBrk="0" fontAlgn="base" hangingPunct="0">
              <a:spcBef>
                <a:spcPct val="0"/>
              </a:spcBef>
              <a:spcAft>
                <a:spcPct val="0"/>
              </a:spcAft>
              <a:buNone/>
            </a:pPr>
            <a:endParaRPr lang="en-US" altLang="en-US" sz="2000" dirty="0">
              <a:latin typeface="Arial" panose="020B0604020202020204" pitchFamily="34" charset="0"/>
            </a:endParaRPr>
          </a:p>
          <a:p>
            <a:pPr marL="0" lvl="0" indent="0" eaLnBrk="0" fontAlgn="base" hangingPunct="0">
              <a:spcBef>
                <a:spcPct val="0"/>
              </a:spcBef>
              <a:spcAft>
                <a:spcPct val="0"/>
              </a:spcAft>
              <a:buFontTx/>
              <a:buChar char="•"/>
            </a:pPr>
            <a:r>
              <a:rPr lang="en-US" altLang="en-US" sz="2000" dirty="0">
                <a:latin typeface="Arial" panose="020B0604020202020204" pitchFamily="34" charset="0"/>
              </a:rPr>
              <a:t>This paper introduces a novel context-sensitive ISL translation approach that integrates visual sign recognition with higher-level natural language processing to significantly enhance translation accuracy by leveraging contextual factors and semantic reasoning to overcome disambiguation challenges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Multimodal Deep Learning</a:t>
            </a:r>
            <a:r>
              <a:rPr lang="en-US" sz="2000" dirty="0">
                <a:latin typeface="Times New Roman" panose="02020603050405020304" pitchFamily="18" charset="0"/>
                <a:cs typeface="Times New Roman" panose="02020603050405020304" pitchFamily="18" charset="0"/>
              </a:rPr>
              <a:t>: Combines textual, audio, and visual inputs to enhance the accuracy of Indian Sign Language (ISL) translation by recognizing hand gestures, facial expressions, and body movements.</a:t>
            </a:r>
          </a:p>
          <a:p>
            <a:r>
              <a:rPr lang="en-US" sz="2000" b="1" dirty="0">
                <a:latin typeface="Times New Roman" panose="02020603050405020304" pitchFamily="18" charset="0"/>
                <a:cs typeface="Times New Roman" panose="02020603050405020304" pitchFamily="18" charset="0"/>
              </a:rPr>
              <a:t>Unimodal Limitations</a:t>
            </a:r>
            <a:r>
              <a:rPr lang="en-US" sz="2000" dirty="0">
                <a:latin typeface="Times New Roman" panose="02020603050405020304" pitchFamily="18" charset="0"/>
                <a:cs typeface="Times New Roman" panose="02020603050405020304" pitchFamily="18" charset="0"/>
              </a:rPr>
              <a:t>: Traditional systems relying solely on hand tracking fail to capture the full meaning of ISL, which requires understanding of non-manual cues.</a:t>
            </a:r>
          </a:p>
          <a:p>
            <a:r>
              <a:rPr lang="en-US" sz="2000" b="1" dirty="0">
                <a:latin typeface="Times New Roman" panose="02020603050405020304" pitchFamily="18" charset="0"/>
                <a:cs typeface="Times New Roman" panose="02020603050405020304" pitchFamily="18" charset="0"/>
              </a:rPr>
              <a:t>Machine Learning Integration</a:t>
            </a:r>
            <a:r>
              <a:rPr lang="en-US" sz="2000" dirty="0">
                <a:latin typeface="Times New Roman" panose="02020603050405020304" pitchFamily="18" charset="0"/>
                <a:cs typeface="Times New Roman" panose="02020603050405020304" pitchFamily="18" charset="0"/>
              </a:rPr>
              <a:t>: Utilizes voice synthesis, RNNs or transformers for gesture recognition, and CNNs for feature extraction, improving the translation process.</a:t>
            </a:r>
          </a:p>
          <a:p>
            <a:r>
              <a:rPr lang="en-US" sz="2000" b="1" dirty="0">
                <a:latin typeface="Times New Roman" panose="02020603050405020304" pitchFamily="18" charset="0"/>
                <a:cs typeface="Times New Roman" panose="02020603050405020304" pitchFamily="18" charset="0"/>
              </a:rPr>
              <a:t>Real-Time Sign Language Recognition (SLR)</a:t>
            </a:r>
            <a:r>
              <a:rPr lang="en-US" sz="2000" dirty="0">
                <a:latin typeface="Times New Roman" panose="02020603050405020304" pitchFamily="18" charset="0"/>
                <a:cs typeface="Times New Roman" panose="02020603050405020304" pitchFamily="18" charset="0"/>
              </a:rPr>
              <a:t>: Employs deep learning techniques to provide instantaneous translation of sign language into text or voice, overcoming the limitations of human interpreters.</a:t>
            </a:r>
          </a:p>
          <a:p>
            <a:r>
              <a:rPr lang="en-US" sz="2000" b="1" dirty="0">
                <a:latin typeface="Times New Roman" panose="02020603050405020304" pitchFamily="18" charset="0"/>
                <a:cs typeface="Times New Roman" panose="02020603050405020304" pitchFamily="18" charset="0"/>
              </a:rPr>
              <a:t>Advanced Neural Networks</a:t>
            </a:r>
            <a:r>
              <a:rPr lang="en-US" sz="2000" dirty="0">
                <a:latin typeface="Times New Roman" panose="02020603050405020304" pitchFamily="18" charset="0"/>
                <a:cs typeface="Times New Roman" panose="02020603050405020304" pitchFamily="18" charset="0"/>
              </a:rPr>
              <a:t>: Uses LSTM networks for time-series data, RNNs or transformers for sequential gesture modeling, and CNNs for spatial feature extraction.</a:t>
            </a:r>
          </a:p>
          <a:p>
            <a:r>
              <a:rPr lang="en-US" sz="2000" b="1" dirty="0">
                <a:latin typeface="Times New Roman" panose="02020603050405020304" pitchFamily="18" charset="0"/>
                <a:cs typeface="Times New Roman" panose="02020603050405020304" pitchFamily="18" charset="0"/>
              </a:rPr>
              <a:t>Optimized Architectures</a:t>
            </a:r>
            <a:r>
              <a:rPr lang="en-US" sz="2000" dirty="0">
                <a:latin typeface="Times New Roman" panose="02020603050405020304" pitchFamily="18" charset="0"/>
                <a:cs typeface="Times New Roman" panose="02020603050405020304" pitchFamily="18" charset="0"/>
              </a:rPr>
              <a:t>: Implements models like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and YOLO for real-time performance, making SLR systems accessible on mobile devices.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4FCA17-1E0C-A5B9-5A90-3ADFA7CE7C74}"/>
              </a:ext>
            </a:extLst>
          </p:cNvPr>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Voice Synthesis Technology</a:t>
            </a:r>
            <a:r>
              <a:rPr lang="en-US" sz="2000" dirty="0">
                <a:latin typeface="Times New Roman" panose="02020603050405020304" pitchFamily="18" charset="0"/>
                <a:cs typeface="Times New Roman" panose="02020603050405020304" pitchFamily="18" charset="0"/>
              </a:rPr>
              <a:t>: Converts sign language into natural-sounding speech through a multi-step process involving gesture recognition, text production, and advanced TTS models.</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Natural Language Processing (NLP)</a:t>
            </a:r>
            <a:r>
              <a:rPr lang="en-US" sz="2000" dirty="0">
                <a:latin typeface="Times New Roman" panose="02020603050405020304" pitchFamily="18" charset="0"/>
                <a:cs typeface="Times New Roman" panose="02020603050405020304" pitchFamily="18" charset="0"/>
              </a:rPr>
              <a:t>: Enhances translation accuracy by addressing structural differences between spoken and sign languages, ensuring grammatical correctness and contextual understanding.</a:t>
            </a:r>
          </a:p>
          <a:p>
            <a:r>
              <a:rPr lang="en-US" sz="2000" b="1" dirty="0">
                <a:latin typeface="Times New Roman" panose="02020603050405020304" pitchFamily="18" charset="0"/>
                <a:cs typeface="Times New Roman" panose="02020603050405020304" pitchFamily="18" charset="0"/>
              </a:rPr>
              <a:t>Interactive Learning Tools</a:t>
            </a:r>
            <a:r>
              <a:rPr lang="en-US" sz="2000" dirty="0">
                <a:latin typeface="Times New Roman" panose="02020603050405020304" pitchFamily="18" charset="0"/>
                <a:cs typeface="Times New Roman" panose="02020603050405020304" pitchFamily="18" charset="0"/>
              </a:rPr>
              <a:t>: Utilizes AI, AR, and VR technologies to create engaging and personalized sign language learning experiences, providing real-time feedback and gamified learning.</a:t>
            </a:r>
          </a:p>
          <a:p>
            <a:r>
              <a:rPr lang="en-US" sz="2000" b="1" dirty="0">
                <a:latin typeface="Times New Roman" panose="02020603050405020304" pitchFamily="18" charset="0"/>
                <a:cs typeface="Times New Roman" panose="02020603050405020304" pitchFamily="18" charset="0"/>
              </a:rPr>
              <a:t>Future Developments</a:t>
            </a:r>
            <a:r>
              <a:rPr lang="en-US" sz="2000" dirty="0">
                <a:latin typeface="Times New Roman" panose="02020603050405020304" pitchFamily="18" charset="0"/>
                <a:cs typeface="Times New Roman" panose="02020603050405020304" pitchFamily="18" charset="0"/>
              </a:rPr>
              <a:t>: Ongoing research in multimodal learning, self-supervised learning, and AI-driven technologies aims to improve the accuracy, accessibility, and inclusiveness of sign language translation systems.</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715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Problem Definition and Research Scope</a:t>
            </a:r>
            <a:r>
              <a:rPr lang="en-US" sz="2000" dirty="0">
                <a:latin typeface="Times New Roman" panose="02020603050405020304" pitchFamily="18" charset="0"/>
                <a:cs typeface="Times New Roman" panose="02020603050405020304" pitchFamily="18" charset="0"/>
              </a:rPr>
              <a:t>: The proposed methodology addresses the challenges faced by the deaf and hard-of-hearing community in recognizing and translating Indian Sign Language (ISL) due to its complexity, regional variations, and limitations of existing systems. The goal is to develop a real-time, multimodal deep learning-based ISL identification system that enhances sign-to-text and sign-to-speech conversion while ensuring ethical AI deployment.</a:t>
            </a:r>
          </a:p>
          <a:p>
            <a:r>
              <a:rPr lang="en-US" sz="2000" b="1" dirty="0">
                <a:latin typeface="Times New Roman" panose="02020603050405020304" pitchFamily="18" charset="0"/>
                <a:cs typeface="Times New Roman" panose="02020603050405020304" pitchFamily="18" charset="0"/>
              </a:rPr>
              <a:t>Dataset Preparation and Augmentation</a:t>
            </a:r>
            <a:r>
              <a:rPr lang="en-US" sz="2000" dirty="0">
                <a:latin typeface="Times New Roman" panose="02020603050405020304" pitchFamily="18" charset="0"/>
                <a:cs typeface="Times New Roman" panose="02020603050405020304" pitchFamily="18" charset="0"/>
              </a:rPr>
              <a:t>: A diverse and high-quality dataset is essential for training ISL recognition models. The methodology involves collaborating with deaf communities and experts to gather a comprehensive dataset, ensuring accurate annotation of gestures. Data augmentation techniques will be employed to enhance generalization and prevent overfitting, including spatial and temporal adjustments, as well as synthetic gesture generation using Generative Adversarial Networks (GANs).</a:t>
            </a:r>
          </a:p>
          <a:p>
            <a:r>
              <a:rPr lang="en-US" sz="2000" b="1" dirty="0">
                <a:latin typeface="Times New Roman" panose="02020603050405020304" pitchFamily="18" charset="0"/>
                <a:cs typeface="Times New Roman" panose="02020603050405020304" pitchFamily="18" charset="0"/>
              </a:rPr>
              <a:t>Model Selection and Training</a:t>
            </a:r>
            <a:r>
              <a:rPr lang="en-US" sz="2000" dirty="0">
                <a:latin typeface="Times New Roman" panose="02020603050405020304" pitchFamily="18" charset="0"/>
                <a:cs typeface="Times New Roman" panose="02020603050405020304" pitchFamily="18" charset="0"/>
              </a:rPr>
              <a:t>: The methodology emphasizes selecting appropriate deep learning models, such as CNNs for spatial data extraction and LSTMs or Transformers for temporal sequence processing. Transfer learning will be utilized to improve model performance and reduce training time, while hyperparameter optimization will enhance model accuracy and efficiency.</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1143001"/>
            <a:ext cx="10668000" cy="5714999"/>
          </a:xfrm>
        </p:spPr>
        <p:txBody>
          <a:bodyPr>
            <a:normAutofit fontScale="85000" lnSpcReduction="10000"/>
          </a:bodyPr>
          <a:lstStyle/>
          <a:p>
            <a:r>
              <a:rPr lang="en-US" b="1" dirty="0">
                <a:latin typeface="Times New Roman" panose="02020603050405020304" pitchFamily="18" charset="0"/>
                <a:cs typeface="Times New Roman" panose="02020603050405020304" pitchFamily="18" charset="0"/>
              </a:rPr>
              <a:t>Gesture Classification and Recognition</a:t>
            </a:r>
            <a:r>
              <a:rPr lang="en-US" dirty="0">
                <a:latin typeface="Times New Roman" panose="02020603050405020304" pitchFamily="18" charset="0"/>
                <a:cs typeface="Times New Roman" panose="02020603050405020304" pitchFamily="18" charset="0"/>
              </a:rPr>
              <a:t>: The system will employ CNNs for static gesture classification and LSTMs or RNNs for dynamic gesture recognition. A hybrid approach combining CNNs, LSTMs, and Transformers will be used to effectively handle both static and dynamic signs, ensuring accurate recognition of ISL gestures.</a:t>
            </a:r>
          </a:p>
          <a:p>
            <a:r>
              <a:rPr lang="en-US" b="1" dirty="0">
                <a:latin typeface="Times New Roman" panose="02020603050405020304" pitchFamily="18" charset="0"/>
                <a:cs typeface="Times New Roman" panose="02020603050405020304" pitchFamily="18" charset="0"/>
              </a:rPr>
              <a:t>Multimodal Learning for Improved Accuracy</a:t>
            </a:r>
            <a:r>
              <a:rPr lang="en-US" dirty="0">
                <a:latin typeface="Times New Roman" panose="02020603050405020304" pitchFamily="18" charset="0"/>
                <a:cs typeface="Times New Roman" panose="02020603050405020304" pitchFamily="18" charset="0"/>
              </a:rPr>
              <a:t>: The methodology incorporates multimodal learning by combining visual, depth, and sensor-based data to enhance gesture recognition accuracy. This approach allows the system to better understand the context of gestures and improve performance in various environmental conditions.</a:t>
            </a:r>
          </a:p>
          <a:p>
            <a:r>
              <a:rPr lang="en-US" b="1" dirty="0">
                <a:latin typeface="Times New Roman" panose="02020603050405020304" pitchFamily="18" charset="0"/>
                <a:cs typeface="Times New Roman" panose="02020603050405020304" pitchFamily="18" charset="0"/>
              </a:rPr>
              <a:t>User Interface and System Deployment</a:t>
            </a:r>
            <a:r>
              <a:rPr lang="en-US" dirty="0">
                <a:latin typeface="Times New Roman" panose="02020603050405020304" pitchFamily="18" charset="0"/>
                <a:cs typeface="Times New Roman" panose="02020603050405020304" pitchFamily="18" charset="0"/>
              </a:rPr>
              <a:t>: A user-friendly interface is crucial for accessibility. The system will feature a clear and intuitive design, with customization options for users. It will be deployed across multiple platforms, including desktop, web, and mobile applications, to ensure widespread accessibility.</a:t>
            </a:r>
          </a:p>
          <a:p>
            <a:r>
              <a:rPr lang="en-US" b="1" dirty="0">
                <a:latin typeface="Times New Roman" panose="02020603050405020304" pitchFamily="18" charset="0"/>
                <a:cs typeface="Times New Roman" panose="02020603050405020304" pitchFamily="18" charset="0"/>
              </a:rPr>
              <a:t>API Integration</a:t>
            </a:r>
            <a:r>
              <a:rPr lang="en-US" dirty="0">
                <a:latin typeface="Times New Roman" panose="02020603050405020304" pitchFamily="18" charset="0"/>
                <a:cs typeface="Times New Roman" panose="02020603050405020304" pitchFamily="18" charset="0"/>
              </a:rPr>
              <a:t>: The ISL recognition system will integrate with third-party accessibility tools and services, such as text-to-speech and speech-to-text APIs, to facilitate communication between hearing and non-hearing individuals. This integration will enhance the system's capabilities and improve accessibility for users with different impairments.</a:t>
            </a:r>
          </a:p>
          <a:p>
            <a:r>
              <a:rPr lang="en-US" b="1" dirty="0">
                <a:latin typeface="Times New Roman" panose="02020603050405020304" pitchFamily="18" charset="0"/>
                <a:cs typeface="Times New Roman" panose="02020603050405020304" pitchFamily="18" charset="0"/>
              </a:rPr>
              <a:t>Scalability and Performance</a:t>
            </a:r>
            <a:r>
              <a:rPr lang="en-US" dirty="0">
                <a:latin typeface="Times New Roman" panose="02020603050405020304" pitchFamily="18" charset="0"/>
                <a:cs typeface="Times New Roman" panose="02020603050405020304" pitchFamily="18" charset="0"/>
              </a:rPr>
              <a:t>: The proposed methodology emphasizes the need for a scalable infrastructure that ensures high speed, low latency, and reliability for real-world deployment.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7" name="Rectangle 4">
            <a:extLst>
              <a:ext uri="{FF2B5EF4-FFF2-40B4-BE49-F238E27FC236}">
                <a16:creationId xmlns:a16="http://schemas.microsoft.com/office/drawing/2014/main" id="{72CF1EBB-ED15-430F-A908-E3160C449B99}"/>
              </a:ext>
            </a:extLst>
          </p:cNvPr>
          <p:cNvSpPr>
            <a:spLocks noGrp="1" noChangeArrowheads="1"/>
          </p:cNvSpPr>
          <p:nvPr>
            <p:ph idx="1"/>
          </p:nvPr>
        </p:nvSpPr>
        <p:spPr bwMode="auto">
          <a:xfrm flipH="1">
            <a:off x="812800" y="1000742"/>
            <a:ext cx="106680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dirty="0" err="1">
                <a:latin typeface="Times New Roman" panose="02020603050405020304" pitchFamily="18" charset="0"/>
                <a:cs typeface="Times New Roman" panose="02020603050405020304" pitchFamily="18" charset="0"/>
              </a:rPr>
              <a:t>inclusivityEnhancing</a:t>
            </a:r>
            <a:r>
              <a:rPr lang="en-US" sz="2000" b="1" dirty="0">
                <a:latin typeface="Times New Roman" panose="02020603050405020304" pitchFamily="18" charset="0"/>
                <a:cs typeface="Times New Roman" panose="02020603050405020304" pitchFamily="18" charset="0"/>
              </a:rPr>
              <a:t> Communication </a:t>
            </a:r>
            <a:r>
              <a:rPr lang="en-US" sz="2000" b="1" dirty="0" err="1">
                <a:latin typeface="Times New Roman" panose="02020603050405020304" pitchFamily="18" charset="0"/>
                <a:cs typeface="Times New Roman" panose="02020603050405020304" pitchFamily="18" charset="0"/>
              </a:rPr>
              <a:t>Accessibility</a:t>
            </a:r>
            <a:r>
              <a:rPr lang="en-US" sz="2000" dirty="0" err="1">
                <a:latin typeface="Times New Roman" panose="02020603050405020304" pitchFamily="18" charset="0"/>
                <a:cs typeface="Times New Roman" panose="02020603050405020304" pitchFamily="18" charset="0"/>
              </a:rPr>
              <a:t>:Develop</a:t>
            </a:r>
            <a:r>
              <a:rPr lang="en-US" sz="2000" dirty="0">
                <a:latin typeface="Times New Roman" panose="02020603050405020304" pitchFamily="18" charset="0"/>
                <a:cs typeface="Times New Roman" panose="02020603050405020304" pitchFamily="18" charset="0"/>
              </a:rPr>
              <a:t> an automated ISL recognition system to bridge the communication gap between deaf individuals and the hearing population, improving accessibility in public services, healthcare, education, and workplaces.</a:t>
            </a:r>
          </a:p>
          <a:p>
            <a:r>
              <a:rPr lang="en-US" sz="2000" b="1" dirty="0">
                <a:latin typeface="Times New Roman" panose="02020603050405020304" pitchFamily="18" charset="0"/>
                <a:cs typeface="Times New Roman" panose="02020603050405020304" pitchFamily="18" charset="0"/>
              </a:rPr>
              <a:t>Developing an Accurate Gesture Recognition </a:t>
            </a:r>
            <a:r>
              <a:rPr lang="en-US" sz="2000" b="1" dirty="0" err="1">
                <a:latin typeface="Times New Roman" panose="02020603050405020304" pitchFamily="18" charset="0"/>
                <a:cs typeface="Times New Roman" panose="02020603050405020304" pitchFamily="18" charset="0"/>
              </a:rPr>
              <a:t>System</a:t>
            </a:r>
            <a:r>
              <a:rPr lang="en-US" sz="2000" dirty="0" err="1">
                <a:latin typeface="Times New Roman" panose="02020603050405020304" pitchFamily="18" charset="0"/>
                <a:cs typeface="Times New Roman" panose="02020603050405020304" pitchFamily="18" charset="0"/>
              </a:rPr>
              <a:t>:Create</a:t>
            </a:r>
            <a:r>
              <a:rPr lang="en-US" sz="2000" dirty="0">
                <a:latin typeface="Times New Roman" panose="02020603050405020304" pitchFamily="18" charset="0"/>
                <a:cs typeface="Times New Roman" panose="02020603050405020304" pitchFamily="18" charset="0"/>
              </a:rPr>
              <a:t> a reliable gesture detection system that accurately captures complex ISL gestures, facial expressions, and movements using deep learning techniques, pose estimation models, and data augmentation methods.</a:t>
            </a:r>
          </a:p>
          <a:p>
            <a:r>
              <a:rPr lang="en-US" sz="2000" b="1" dirty="0">
                <a:latin typeface="Times New Roman" panose="02020603050405020304" pitchFamily="18" charset="0"/>
                <a:cs typeface="Times New Roman" panose="02020603050405020304" pitchFamily="18" charset="0"/>
              </a:rPr>
              <a:t>Integrating Deep Learning for Better Gesture </a:t>
            </a:r>
            <a:r>
              <a:rPr lang="en-US" sz="2000" b="1" dirty="0" err="1">
                <a:latin typeface="Times New Roman" panose="02020603050405020304" pitchFamily="18" charset="0"/>
                <a:cs typeface="Times New Roman" panose="02020603050405020304" pitchFamily="18" charset="0"/>
              </a:rPr>
              <a:t>Classification</a:t>
            </a:r>
            <a:r>
              <a:rPr lang="en-US" sz="2000" dirty="0" err="1">
                <a:latin typeface="Times New Roman" panose="02020603050405020304" pitchFamily="18" charset="0"/>
                <a:cs typeface="Times New Roman" panose="02020603050405020304" pitchFamily="18" charset="0"/>
              </a:rPr>
              <a:t>:Utilize</a:t>
            </a:r>
            <a:r>
              <a:rPr lang="en-US" sz="2000" dirty="0">
                <a:latin typeface="Times New Roman" panose="02020603050405020304" pitchFamily="18" charset="0"/>
                <a:cs typeface="Times New Roman" panose="02020603050405020304" pitchFamily="18" charset="0"/>
              </a:rPr>
              <a:t> deep learning models like CNNs, RNNs, and Transformers to enhance gesture classification accuracy and efficiency, incorporating multimodal data sources for comprehensive movement descriptions.</a:t>
            </a:r>
          </a:p>
          <a:p>
            <a:r>
              <a:rPr lang="en-US" sz="2000" b="1" dirty="0">
                <a:latin typeface="Times New Roman" panose="02020603050405020304" pitchFamily="18" charset="0"/>
                <a:cs typeface="Times New Roman" panose="02020603050405020304" pitchFamily="18" charset="0"/>
              </a:rPr>
              <a:t>Creating a User-Friendly and Accessible </a:t>
            </a:r>
            <a:r>
              <a:rPr lang="en-US" sz="2000" b="1" dirty="0" err="1">
                <a:latin typeface="Times New Roman" panose="02020603050405020304" pitchFamily="18" charset="0"/>
                <a:cs typeface="Times New Roman" panose="02020603050405020304" pitchFamily="18" charset="0"/>
              </a:rPr>
              <a:t>Interface</a:t>
            </a:r>
            <a:r>
              <a:rPr lang="en-US" sz="2000" dirty="0" err="1">
                <a:latin typeface="Times New Roman" panose="02020603050405020304" pitchFamily="18" charset="0"/>
                <a:cs typeface="Times New Roman" panose="02020603050405020304" pitchFamily="18" charset="0"/>
              </a:rPr>
              <a:t>:Design</a:t>
            </a:r>
            <a:r>
              <a:rPr lang="en-US" sz="2000" dirty="0">
                <a:latin typeface="Times New Roman" panose="02020603050405020304" pitchFamily="18" charset="0"/>
                <a:cs typeface="Times New Roman" panose="02020603050405020304" pitchFamily="18" charset="0"/>
              </a:rPr>
              <a:t> an intuitive and accessible user interface for the ISL recognition system, featuring gesture-based navigation, real-time feedback, and customization options to cater to diverse user needs.</a:t>
            </a:r>
          </a:p>
          <a:p>
            <a:r>
              <a:rPr lang="en-US" sz="2000" b="1" dirty="0">
                <a:latin typeface="Times New Roman" panose="02020603050405020304" pitchFamily="18" charset="0"/>
                <a:cs typeface="Times New Roman" panose="02020603050405020304" pitchFamily="18" charset="0"/>
              </a:rPr>
              <a:t>Addressing Ethical and Privacy Concerns in AI-Based ISL </a:t>
            </a:r>
            <a:r>
              <a:rPr lang="en-US" sz="2000" b="1" dirty="0" err="1">
                <a:latin typeface="Times New Roman" panose="02020603050405020304" pitchFamily="18" charset="0"/>
                <a:cs typeface="Times New Roman" panose="02020603050405020304" pitchFamily="18" charset="0"/>
              </a:rPr>
              <a:t>Systems</a:t>
            </a:r>
            <a:r>
              <a:rPr lang="en-US" sz="2000" dirty="0" err="1">
                <a:latin typeface="Times New Roman" panose="02020603050405020304" pitchFamily="18" charset="0"/>
                <a:cs typeface="Times New Roman" panose="02020603050405020304" pitchFamily="18" charset="0"/>
              </a:rPr>
              <a:t>:Ensure</a:t>
            </a:r>
            <a:r>
              <a:rPr lang="en-US" sz="2000" dirty="0">
                <a:latin typeface="Times New Roman" panose="02020603050405020304" pitchFamily="18" charset="0"/>
                <a:cs typeface="Times New Roman" panose="02020603050405020304" pitchFamily="18" charset="0"/>
              </a:rPr>
              <a:t> user data privacy and security in AI-driven ISL systems by implementing robust encryption, user control over data, and addressing biases in AI models to promote </a:t>
            </a:r>
            <a:r>
              <a:rPr lang="en-US" sz="2800" dirty="0">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800" y="927653"/>
            <a:ext cx="10668000" cy="5155096"/>
          </a:xfrm>
        </p:spPr>
        <p:txBody>
          <a:bodyPr>
            <a:normAutofit fontScale="70000" lnSpcReduction="20000"/>
          </a:bodyPr>
          <a:lstStyle/>
          <a:p>
            <a:r>
              <a:rPr lang="en-US" sz="2800" b="1" dirty="0">
                <a:latin typeface="Times New Roman" panose="02020603050405020304" pitchFamily="18" charset="0"/>
                <a:cs typeface="Times New Roman" panose="02020603050405020304" pitchFamily="18" charset="0"/>
              </a:rPr>
              <a:t>Encouraging Inclusive Education and </a:t>
            </a:r>
            <a:r>
              <a:rPr lang="en-US" sz="2800" b="1" dirty="0" err="1">
                <a:latin typeface="Times New Roman" panose="02020603050405020304" pitchFamily="18" charset="0"/>
                <a:cs typeface="Times New Roman" panose="02020603050405020304" pitchFamily="18" charset="0"/>
              </a:rPr>
              <a:t>Awareness</a:t>
            </a:r>
            <a:r>
              <a:rPr lang="en-US" sz="2800" dirty="0" err="1">
                <a:latin typeface="Times New Roman" panose="02020603050405020304" pitchFamily="18" charset="0"/>
                <a:cs typeface="Times New Roman" panose="02020603050405020304" pitchFamily="18" charset="0"/>
              </a:rPr>
              <a:t>:Integrate</a:t>
            </a:r>
            <a:r>
              <a:rPr lang="en-US" sz="2800" dirty="0">
                <a:latin typeface="Times New Roman" panose="02020603050405020304" pitchFamily="18" charset="0"/>
                <a:cs typeface="Times New Roman" panose="02020603050405020304" pitchFamily="18" charset="0"/>
              </a:rPr>
              <a:t> ISL recognition systems into educational institutions to support hearing-impaired students, fostering an inclusive learning environment and promoting awareness among peers.</a:t>
            </a:r>
          </a:p>
          <a:p>
            <a:r>
              <a:rPr lang="en-US" sz="2800" b="1" dirty="0">
                <a:latin typeface="Times New Roman" panose="02020603050405020304" pitchFamily="18" charset="0"/>
                <a:cs typeface="Times New Roman" panose="02020603050405020304" pitchFamily="18" charset="0"/>
              </a:rPr>
              <a:t>Facilitating Healthcare Accessibility</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Transform healthcare communication for hearing-impaired patients by enabling real-time translation of ISL gestures, improving interactions with medical staff, and ensuring clarity in medical consultations.</a:t>
            </a:r>
          </a:p>
          <a:p>
            <a:r>
              <a:rPr lang="en-US" sz="2800" b="1" dirty="0">
                <a:latin typeface="Times New Roman" panose="02020603050405020304" pitchFamily="18" charset="0"/>
                <a:cs typeface="Times New Roman" panose="02020603050405020304" pitchFamily="18" charset="0"/>
              </a:rPr>
              <a:t>Promoting Digital Inclusion and Accessibility</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Enhance access to online information and services for individuals with hearing impairments by integrating ISL translation tools into digital platforms, closing the digital divide.</a:t>
            </a:r>
          </a:p>
          <a:p>
            <a:r>
              <a:rPr lang="en-US" sz="2800" b="1" dirty="0">
                <a:latin typeface="Times New Roman" panose="02020603050405020304" pitchFamily="18" charset="0"/>
                <a:cs typeface="Times New Roman" panose="02020603050405020304" pitchFamily="18" charset="0"/>
              </a:rPr>
              <a:t>Enhancing Legal and Judicial Access</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Improve accessibility to legal and judicial processes for deaf individuals by facilitating communication through ISL recognition devices, ensuring adherence to disability rights standards and the right to a fair trial.</a:t>
            </a:r>
          </a:p>
          <a:p>
            <a:r>
              <a:rPr lang="en-US" sz="2800" b="1" dirty="0">
                <a:latin typeface="Times New Roman" panose="02020603050405020304" pitchFamily="18" charset="0"/>
                <a:cs typeface="Times New Roman" panose="02020603050405020304" pitchFamily="18" charset="0"/>
              </a:rPr>
              <a:t>Fostering Social Inclusion</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Overall, the objectives aim to create a more inclusive society where deaf and hard-of-hearing individuals can communicate freely, participate fully in various aspects of life, and have equal access to opportunities and services.</a:t>
            </a:r>
          </a:p>
          <a:p>
            <a:pPr marL="0" indent="0">
              <a:buNone/>
            </a:pP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579</TotalTime>
  <Words>2108</Words>
  <Application>Microsoft Office PowerPoint</Application>
  <PresentationFormat>Widescreen</PresentationFormat>
  <Paragraphs>114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Bookman Old Style</vt:lpstr>
      <vt:lpstr>Cambria</vt:lpstr>
      <vt:lpstr>Times New Roman</vt:lpstr>
      <vt:lpstr>Verdana</vt:lpstr>
      <vt:lpstr>Bioinformatics</vt:lpstr>
      <vt:lpstr>    CONTEXT AWARE INDIAN SIGN LANGUAG TRANSLATION</vt:lpstr>
      <vt:lpstr>Introduction</vt:lpstr>
      <vt:lpstr>PowerPoint Presentation</vt:lpstr>
      <vt:lpstr>Literature Review</vt:lpstr>
      <vt:lpstr>PowerPoint Presentation</vt:lpstr>
      <vt:lpstr>Proposed Method</vt:lpstr>
      <vt:lpstr>PowerPoint Presentation</vt:lpstr>
      <vt:lpstr>Objectives</vt:lpstr>
      <vt:lpstr>PowerPoint Presentation</vt:lpstr>
      <vt:lpstr>Expected Outcomes</vt:lpstr>
      <vt:lpstr>Architecture</vt:lpstr>
      <vt:lpstr>Timeline of Project</vt:lpstr>
      <vt:lpstr>Conclusion</vt:lpstr>
      <vt:lpstr>Github Link</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Dell</cp:lastModifiedBy>
  <cp:revision>37</cp:revision>
  <dcterms:created xsi:type="dcterms:W3CDTF">2023-03-16T03:26:27Z</dcterms:created>
  <dcterms:modified xsi:type="dcterms:W3CDTF">2025-05-14T15:31:06Z</dcterms:modified>
</cp:coreProperties>
</file>