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67" r:id="rId4"/>
    <p:sldId id="265" r:id="rId5"/>
    <p:sldId id="301" r:id="rId6"/>
    <p:sldId id="264" r:id="rId7"/>
    <p:sldId id="303" r:id="rId8"/>
    <p:sldId id="304" r:id="rId9"/>
    <p:sldId id="305" r:id="rId10"/>
    <p:sldId id="306" r:id="rId11"/>
    <p:sldId id="307" r:id="rId12"/>
    <p:sldId id="308" r:id="rId13"/>
    <p:sldId id="289" r:id="rId14"/>
    <p:sldId id="3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79502" autoAdjust="0"/>
  </p:normalViewPr>
  <p:slideViewPr>
    <p:cSldViewPr snapToGrid="0">
      <p:cViewPr varScale="1">
        <p:scale>
          <a:sx n="65" d="100"/>
          <a:sy n="65" d="100"/>
        </p:scale>
        <p:origin x="1358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180CD-B644-4921-B026-DB8C4DBA5288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D4E2CA-6770-41FF-8EE7-2F51CBCD2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8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4E2CA-6770-41FF-8EE7-2F51CBCD246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63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4E2CA-6770-41FF-8EE7-2F51CBCD246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43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D4E2CA-6770-41FF-8EE7-2F51CBCD246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80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F78F-C266-064F-85A5-2198BC44F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AE8A0-2BD6-7601-8B14-3E492AAE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F218C-E5AF-86BA-F2A4-7C111190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AC54-F321-4DF3-90D0-9BBF1AA01211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85CE-70A0-B65D-BCE7-93D1BF00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3CB6A-E553-2E83-6F13-E2254421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0A6-6A34-480D-8B18-58909CC63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4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4F40-CBB5-5C0E-4401-7E4CF093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C43FD-A3A0-9022-D92B-B9AE66A83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57119-6AB8-400D-4F18-710E617D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99343-D9E3-4ADC-817A-C7755E72302F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F7F40-5D32-8B80-FCE8-C8E8BCD1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0F7FC-380B-E8BE-EAF9-0012FA93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0A6-6A34-480D-8B18-58909CC63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09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FDE43-52D2-2B90-C288-FF0BB958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E9029-AAAA-92D2-C219-3FA9A6657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8A941-3EF2-DDD1-83A9-03FDE81F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747C-48CD-428E-8BD0-F8B29A9843BC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024F-1065-696E-55E7-E14C0C97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6A9BE-559C-06CC-C716-B7FFB3BA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0A6-6A34-480D-8B18-58909CC63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9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621F-E6EF-07EE-3F64-40587E0A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EAE1-BA13-D289-690B-4509EC2D1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8FB7-03B4-AD0F-6BA3-20520939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C67C-E847-451A-A718-BF55B4AF9BD2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6AE13-02B6-56CE-5AC6-B9D3226B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0B4DC-C43A-F852-CEF4-ACA37025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0A6-6A34-480D-8B18-58909CC63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5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E8C2-6B77-A1DA-04A3-E74F6F208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292D9-BB7D-838B-4C8C-3809227AB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847AF-23BB-C44B-5C32-2B597DB7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9EE4A-4C32-4A1E-B10E-868AB2FEDA68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4BA7B-A630-2547-7D81-1D9D9F97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300F9-2BE1-C182-7F2B-9E317DD60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0A6-6A34-480D-8B18-58909CC63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86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F21D-84C8-6601-5C85-13382C4E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1E198-98D0-BCCB-5FB5-4303523E4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1C44E-197B-10C4-A7D6-B2B0C8820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C30E6-6BBB-7E4D-DA00-20085121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5499-50DD-4B1E-8811-79502A545F05}" type="datetime1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CCDD6-DA0A-8062-D3F4-0D1C4BE0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8E6B2-8D68-9D29-F512-99156254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0A6-6A34-480D-8B18-58909CC63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1562-EC43-2DB7-E5D1-86CAC5F7B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471DB-EC47-B6C4-2B11-B0FD7D756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82EAF-90D4-D37A-F187-633B62AD1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78DEF-38A7-536A-1A25-B412C4A48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E8F8F1-6D0E-AA50-7418-96160A31B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E4905-4D9F-CBA7-C20B-76695A6C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6A04-03C5-44E3-99DB-051ED0E12559}" type="datetime1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E20A1-9A58-B5C9-FC2B-9F802D76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90950-4FD9-CD08-A014-8EB89C14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0A6-6A34-480D-8B18-58909CC63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1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0393-4A16-5503-34B1-A4B016E5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BBA1F-0038-39E0-F7EA-4CD271B0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6C91-988B-463D-8A51-FDBE335173B9}" type="datetime1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352DB-4C44-E44B-5036-D7F630AB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6AEE6-55E5-53FA-D79A-4E55AC1B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0A6-6A34-480D-8B18-58909CC63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84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4671E-A547-ED8D-7DA0-418DCAD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19FD-5BA9-4F4C-9D6C-45242154D333}" type="datetime1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57452-006F-4470-089C-D03642A0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AC611-7C01-57DD-153E-C47D915E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0A6-6A34-480D-8B18-58909CC63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39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61BCA-9A87-C3D8-C7E1-8EF112FB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9745F-7C5B-B0E1-ABD6-43DC294B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1D4C5-8BC0-A927-A2B6-379E64069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08492-AF5A-0B17-E15D-745979DC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82B6F-767A-4DDF-8023-C08CC7C69DAE}" type="datetime1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37DDC-B9CA-6024-128C-5769D990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978B5-04C2-6322-BB76-D18B4956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0A6-6A34-480D-8B18-58909CC63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60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C5AB-77F2-EF50-2F29-08BF5DB7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1CD10-FB6A-4515-FC43-B20D95D3FB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C2A1E-2D72-6C1E-FED9-78C0E2FDC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E39FF-9622-CBA2-C0E9-C62313F5B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2A7E7-7A61-41C8-8E1F-D6B5282BBED0}" type="datetime1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7BA51-597D-EF0F-36F9-8280D4E7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23C32-1DBC-DB6A-1DCD-0C3C78C0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640A6-6A34-480D-8B18-58909CC63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99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FFE7C-673D-3EB2-9A3A-489E6D5A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0890-EA77-619A-393A-84D2834E5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6F375-5023-A805-5AED-BCDBF9F9A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946B0-FA25-42B4-81A0-12739BE278F6}" type="datetime1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D1DE2-99CA-3F39-7ADF-A882555A9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CC736-EAE7-5F41-26D3-627E36BDC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640A6-6A34-480D-8B18-58909CC63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36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flow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github.com/ultralytics/yolov5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2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1.png"/><Relationship Id="rId5" Type="http://schemas.openxmlformats.org/officeDocument/2006/relationships/image" Target="../media/image18.jpeg"/><Relationship Id="rId10" Type="http://schemas.openxmlformats.org/officeDocument/2006/relationships/image" Target="../media/image15.png"/><Relationship Id="rId4" Type="http://schemas.openxmlformats.org/officeDocument/2006/relationships/image" Target="../media/image17.jpe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E8EE-B156-73C5-B1C7-35215215E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744148"/>
            <a:ext cx="8480323" cy="3639014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Garbage Detection using Machine Learning, Edge AI &amp; Drone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M.Tech Embedded Systems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and Communication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 2025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: Machine Learning For Embedded System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1FD66-5589-A9BF-1E23-5D17E32E2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979" y="5515897"/>
            <a:ext cx="11577484" cy="1743894"/>
          </a:xfrm>
        </p:spPr>
        <p:txBody>
          <a:bodyPr rtlCol="0">
            <a:noAutofit/>
          </a:bodyPr>
          <a:lstStyle/>
          <a:p>
            <a:pPr algn="l" fontAlgn="auto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Presented To 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 :</a:t>
            </a:r>
          </a:p>
          <a:p>
            <a:pPr algn="just" fontAlgn="auto">
              <a:lnSpc>
                <a:spcPct val="120000"/>
              </a:lnSpc>
              <a:spcAft>
                <a:spcPts val="0"/>
              </a:spcAft>
              <a:buClr>
                <a:schemeClr val="tx1"/>
              </a:buClr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Prof.  Ruchi Gajjar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Samir Khanusiya [24MRE007]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439B4-342C-0C66-1658-7769F74704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143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31847-FBB6-508E-4ABE-EEB766F76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525" y="195786"/>
            <a:ext cx="2795451" cy="15041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3C58B1-99D2-2BDD-EF46-78C6585A39E8}"/>
              </a:ext>
            </a:extLst>
          </p:cNvPr>
          <p:cNvSpPr txBox="1"/>
          <p:nvPr/>
        </p:nvSpPr>
        <p:spPr>
          <a:xfrm>
            <a:off x="3587261" y="360457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Deployment on Raspberry Pi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A87F6-0297-6159-D917-0C89C6BF73CF}"/>
              </a:ext>
            </a:extLst>
          </p:cNvPr>
          <p:cNvSpPr txBox="1"/>
          <p:nvPr/>
        </p:nvSpPr>
        <p:spPr>
          <a:xfrm>
            <a:off x="761999" y="1807007"/>
            <a:ext cx="9706709" cy="3697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Exported the YOLOv5 model weights (.pt) to Raspberry Pi.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Installed necessary libraries: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OpenCV, etc.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Captured frames using Pi Camera and performed real-time inference on Pi.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C38CB7-E9F2-8D05-9290-DAFBF67053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869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2A66-EA10-3A1F-B2E9-2D73D5E9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Applications &amp;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29EB-B0FE-9844-8540-B8EA31B8D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city waste monitoring and management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Environmental cleanliness tracking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Municipal automation for garbage collection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Reduction in manual monitoring and increased efficiency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5267D-6292-E6B4-3146-EC15D51879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421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E875-A68F-52F2-07D5-6F052744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AC64-55AE-206C-F7B3-2AF830F62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combined Machine Learning, Edge AI, and Drone Technology.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Developed a real-time, efficient, and scalable garbage detection system.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Potential to revolutionize urban cleanliness and waste management systems.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C1A3BD-E77E-579F-C072-5E0F0353DC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95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27FF4-6504-7576-708C-9E7BACA38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0212A2-9802-CC19-6E42-F01C47C42B2D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F84A2-05DC-0312-6B48-A46F5241A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09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8BA02-BAA5-25F5-105F-17FBDD01C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588"/>
            <a:ext cx="10515600" cy="5032375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endParaRPr lang="en-US" sz="9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Roboflow:</a:t>
            </a:r>
          </a:p>
          <a:p>
            <a:r>
              <a:rPr lang="en-IN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https://roboflow.com</a:t>
            </a:r>
            <a:endParaRPr lang="en-IN" sz="9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9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YOLOv5 GitHub:</a:t>
            </a:r>
          </a:p>
          <a:p>
            <a:r>
              <a:rPr lang="en-IN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https://github.com/ultralytics/yolov5</a:t>
            </a:r>
            <a:endParaRPr lang="en-IN" sz="9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9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Google </a:t>
            </a:r>
            <a:r>
              <a:rPr lang="en-IN" sz="9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IN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https://colab.research.google.com</a:t>
            </a:r>
            <a:endParaRPr lang="en-IN" sz="9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9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Raspberry Pi Documentation:</a:t>
            </a:r>
          </a:p>
          <a:p>
            <a:r>
              <a:rPr lang="en-IN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9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https://www.raspberrypi.org/documentation/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72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E3B9-FF2E-619A-5AFF-21615895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36193-FEAD-B832-73ED-23DAD146E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8D7969-66D3-1172-3F1B-198FF2171957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4AFA2-3B3F-B342-ADC2-CBDE47D9D324}"/>
              </a:ext>
            </a:extLst>
          </p:cNvPr>
          <p:cNvSpPr txBox="1"/>
          <p:nvPr/>
        </p:nvSpPr>
        <p:spPr>
          <a:xfrm>
            <a:off x="3859823" y="3004010"/>
            <a:ext cx="612530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29044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24106-7B84-E8FE-40FF-E12BE532A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0F544E-E28B-0E38-2A2B-4C316786831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48691-AF5A-163E-5305-F658FBE6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515"/>
            <a:ext cx="10515600" cy="1325563"/>
          </a:xfrm>
        </p:spPr>
        <p:txBody>
          <a:bodyPr>
            <a:normAutofit/>
          </a:bodyPr>
          <a:lstStyle/>
          <a:p>
            <a:r>
              <a:rPr lang="en-US" sz="3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19163-31F3-E867-6EA2-9A2955F30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5224"/>
            <a:ext cx="10813026" cy="48392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world is facing a growing problem of unmanaged waste.</a:t>
            </a:r>
          </a:p>
          <a:p>
            <a:pPr>
              <a:lnSpc>
                <a:spcPct val="150000"/>
              </a:lnSpc>
            </a:pPr>
            <a:r>
              <a:rPr lang="en-US" sz="2600" spc="10" dirty="0">
                <a:solidFill>
                  <a:srgbClr val="181818"/>
                </a:solidFill>
                <a:latin typeface="Arial MT"/>
                <a:cs typeface="Arial MT"/>
              </a:rPr>
              <a:t>Municipal</a:t>
            </a:r>
            <a:r>
              <a:rPr lang="en-US" sz="2600" spc="5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lang="en-US" sz="2600" spc="30" dirty="0">
                <a:solidFill>
                  <a:srgbClr val="161616"/>
                </a:solidFill>
                <a:latin typeface="Arial MT"/>
                <a:cs typeface="Arial MT"/>
              </a:rPr>
              <a:t>authorities</a:t>
            </a:r>
            <a:r>
              <a:rPr lang="en-US" sz="2600" spc="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lang="en-US" sz="2600" spc="-35" dirty="0">
                <a:solidFill>
                  <a:srgbClr val="161616"/>
                </a:solidFill>
                <a:latin typeface="Arial MT"/>
                <a:cs typeface="Arial MT"/>
              </a:rPr>
              <a:t>con</a:t>
            </a:r>
            <a:r>
              <a:rPr lang="en-US" sz="2600" spc="-6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lang="en-US" sz="2600" spc="-20" dirty="0">
                <a:solidFill>
                  <a:srgbClr val="161616"/>
                </a:solidFill>
                <a:latin typeface="Arial MT"/>
                <a:cs typeface="Arial MT"/>
              </a:rPr>
              <a:t>monitor</a:t>
            </a:r>
            <a:r>
              <a:rPr lang="en-US" sz="2600" spc="114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lang="en-US" sz="2600" spc="-25" dirty="0">
                <a:solidFill>
                  <a:srgbClr val="181818"/>
                </a:solidFill>
                <a:latin typeface="Arial MT"/>
                <a:cs typeface="Arial MT"/>
              </a:rPr>
              <a:t>garbage</a:t>
            </a:r>
            <a:r>
              <a:rPr lang="en-US" sz="2600" spc="1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lang="en-US" sz="2600" spc="-25" dirty="0">
                <a:solidFill>
                  <a:srgbClr val="161616"/>
                </a:solidFill>
                <a:latin typeface="Arial MT"/>
                <a:cs typeface="Arial MT"/>
              </a:rPr>
              <a:t>accumulation</a:t>
            </a:r>
            <a:r>
              <a:rPr lang="en-US" sz="2600" spc="12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lang="en-US" sz="2600" spc="-50" dirty="0">
                <a:solidFill>
                  <a:srgbClr val="1A1A1A"/>
                </a:solidFill>
                <a:latin typeface="Arial MT"/>
                <a:cs typeface="Arial MT"/>
              </a:rPr>
              <a:t>in</a:t>
            </a:r>
            <a:r>
              <a:rPr lang="en-US" sz="2600" spc="-5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lang="en-US" sz="2600" spc="-55" dirty="0">
                <a:solidFill>
                  <a:srgbClr val="161616"/>
                </a:solidFill>
                <a:latin typeface="Arial MT"/>
                <a:cs typeface="Arial MT"/>
              </a:rPr>
              <a:t>streets, and</a:t>
            </a:r>
            <a:r>
              <a:rPr lang="en-US" sz="2600" spc="-3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lang="en-US" sz="2600" spc="5" dirty="0">
                <a:solidFill>
                  <a:srgbClr val="131313"/>
                </a:solidFill>
                <a:latin typeface="Arial MT"/>
                <a:cs typeface="Arial MT"/>
              </a:rPr>
              <a:t>pu</a:t>
            </a:r>
            <a:r>
              <a:rPr lang="en-US" sz="2600" spc="5" dirty="0">
                <a:solidFill>
                  <a:srgbClr val="161616"/>
                </a:solidFill>
                <a:latin typeface="Arial MT"/>
                <a:cs typeface="Arial MT"/>
              </a:rPr>
              <a:t>blic</a:t>
            </a:r>
            <a:r>
              <a:rPr lang="en-US" sz="2600" spc="1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lang="en-US" sz="2600" spc="-35" dirty="0">
                <a:solidFill>
                  <a:srgbClr val="181818"/>
                </a:solidFill>
                <a:latin typeface="Arial MT"/>
                <a:cs typeface="Arial MT"/>
              </a:rPr>
              <a:t>spaces.</a:t>
            </a:r>
            <a:endParaRPr lang="en-US" sz="2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garbage collection systems are inefficient and rely heavily on manual labor.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 and drones offer a scalable, real-time solution for identifying and managing garbage in urban and rural areas.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312DDF-A32E-819E-99B2-8FBEA004BF81}"/>
              </a:ext>
            </a:extLst>
          </p:cNvPr>
          <p:cNvCxnSpPr>
            <a:cxnSpLocks/>
          </p:cNvCxnSpPr>
          <p:nvPr/>
        </p:nvCxnSpPr>
        <p:spPr>
          <a:xfrm>
            <a:off x="-1" y="1254369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4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9911C-7974-1DD0-A2C7-F42159F52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073C33-4AA3-6478-591C-E088E86DD352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CA5D4-2F4B-27F6-90DF-E0174C9F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E84D0-40AB-99DA-A0BF-D3BE0E839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38" y="1716526"/>
            <a:ext cx="10515600" cy="53536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machine learning model to detect garbage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 Robo flow for image annotation and dataset preparation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Train the model using Google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Deploy the model on Raspberry Pi for edge detection</a:t>
            </a:r>
          </a:p>
          <a:p>
            <a:pPr>
              <a:lnSpc>
                <a:spcPct val="150000"/>
              </a:lnSpc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Integrate the setup with a drone for aerial surveillance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69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FCE59-C212-56DE-7D9B-4F84509A4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8029B-355D-6A52-D5BF-3AB04D01A573}"/>
              </a:ext>
            </a:extLst>
          </p:cNvPr>
          <p:cNvSpPr/>
          <p:nvPr/>
        </p:nvSpPr>
        <p:spPr>
          <a:xfrm>
            <a:off x="76200" y="-41239"/>
            <a:ext cx="12192000" cy="6858000"/>
          </a:xfrm>
          <a:prstGeom prst="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B5533A-0AA8-0E11-5A83-D13428E9C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  <a:endParaRPr lang="en-IN" sz="3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5ABDA-F5A3-B3C5-5F00-A6DC74787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9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follows a modular approach:</a:t>
            </a:r>
          </a:p>
          <a:p>
            <a:pPr>
              <a:lnSpc>
                <a:spcPct val="170000"/>
              </a:lnSpc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Robo flow </a:t>
            </a:r>
          </a:p>
          <a:p>
            <a:pPr>
              <a:lnSpc>
                <a:spcPct val="170000"/>
              </a:lnSpc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Dataset Collection &amp; Annotation: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Roboflow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Model Training: YOLOv5 on Google </a:t>
            </a:r>
            <a:r>
              <a:rPr lang="en-US" sz="1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Deployment: Raspberry Pi as Edge Device</a:t>
            </a:r>
          </a:p>
          <a:p>
            <a:pPr>
              <a:lnSpc>
                <a:spcPct val="170000"/>
              </a:lnSpc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Integration: Mounted on Drone for Real-time Aerial Detection</a:t>
            </a:r>
          </a:p>
          <a:p>
            <a:pPr marL="0" indent="0" algn="just">
              <a:buNone/>
            </a:pPr>
            <a:endParaRPr lang="en-US" sz="10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3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4B9A-D13F-FD23-EF1E-2E68CAAA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</p:txBody>
      </p:sp>
      <p:pic>
        <p:nvPicPr>
          <p:cNvPr id="4" name="Picture 2" descr="Buy DJI Mini 2 SE - DJI Store">
            <a:extLst>
              <a:ext uri="{FF2B5EF4-FFF2-40B4-BE49-F238E27FC236}">
                <a16:creationId xmlns:a16="http://schemas.microsoft.com/office/drawing/2014/main" id="{66211C7F-99F4-6270-6E8B-63F85CC4BD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5" y="1157410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C742A65B-CA99-E305-B3A2-B000CDF67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42227" y="2097051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02F5BB-752C-5692-6032-2D248E778A8E}"/>
              </a:ext>
            </a:extLst>
          </p:cNvPr>
          <p:cNvCxnSpPr/>
          <p:nvPr/>
        </p:nvCxnSpPr>
        <p:spPr>
          <a:xfrm flipV="1">
            <a:off x="3825171" y="2823882"/>
            <a:ext cx="2008094" cy="1210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1A2496-491C-CE32-1A12-7BA9F4324951}"/>
              </a:ext>
            </a:extLst>
          </p:cNvPr>
          <p:cNvCxnSpPr>
            <a:cxnSpLocks/>
          </p:cNvCxnSpPr>
          <p:nvPr/>
        </p:nvCxnSpPr>
        <p:spPr>
          <a:xfrm>
            <a:off x="7109014" y="2823882"/>
            <a:ext cx="2850774" cy="1039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Processor">
            <a:extLst>
              <a:ext uri="{FF2B5EF4-FFF2-40B4-BE49-F238E27FC236}">
                <a16:creationId xmlns:a16="http://schemas.microsoft.com/office/drawing/2014/main" id="{9E1E41BA-6060-3CB0-CC20-3C4F56DA99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2895" y="365087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BF4BA7-155E-349B-6C6F-F2912064A112}"/>
              </a:ext>
            </a:extLst>
          </p:cNvPr>
          <p:cNvSpPr txBox="1"/>
          <p:nvPr/>
        </p:nvSpPr>
        <p:spPr>
          <a:xfrm>
            <a:off x="5833265" y="30378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RTMP server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295517-214C-1C7D-F949-9F4DE24DE8EA}"/>
              </a:ext>
            </a:extLst>
          </p:cNvPr>
          <p:cNvSpPr txBox="1"/>
          <p:nvPr/>
        </p:nvSpPr>
        <p:spPr>
          <a:xfrm>
            <a:off x="9959788" y="45873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Edge device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AA829A-9648-6786-C8F9-58F0B97A7F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413854-C821-A758-94E4-1B7E5C5BF46D}"/>
              </a:ext>
            </a:extLst>
          </p:cNvPr>
          <p:cNvSpPr txBox="1"/>
          <p:nvPr/>
        </p:nvSpPr>
        <p:spPr>
          <a:xfrm>
            <a:off x="1014561" y="4507356"/>
            <a:ext cx="8042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DJI Mini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16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8CB9-3E93-75C6-AA83-4202CDD14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C15E14-7F0F-B2EA-A25A-813AB347EB6A}"/>
              </a:ext>
            </a:extLst>
          </p:cNvPr>
          <p:cNvSpPr txBox="1">
            <a:spLocks/>
          </p:cNvSpPr>
          <p:nvPr/>
        </p:nvSpPr>
        <p:spPr>
          <a:xfrm>
            <a:off x="53949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Training Flow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0C4ACFE-84EC-5D3A-F430-91842C047AA2}"/>
              </a:ext>
            </a:extLst>
          </p:cNvPr>
          <p:cNvGrpSpPr/>
          <p:nvPr/>
        </p:nvGrpSpPr>
        <p:grpSpPr>
          <a:xfrm>
            <a:off x="1" y="1403372"/>
            <a:ext cx="12128261" cy="5197432"/>
            <a:chOff x="1" y="1394407"/>
            <a:chExt cx="12128261" cy="519743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170BB5-A43A-71C8-11EE-3BFB55A6AA0C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447161" y="2227022"/>
              <a:ext cx="9169" cy="744391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098BF3-EBA7-1870-A9D1-F111AD3C12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6357" y="2188003"/>
              <a:ext cx="6837851" cy="39019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769992-1942-BDB7-9FB4-E50CDFD755BE}"/>
                </a:ext>
              </a:extLst>
            </p:cNvPr>
            <p:cNvCxnSpPr>
              <a:cxnSpLocks/>
            </p:cNvCxnSpPr>
            <p:nvPr/>
          </p:nvCxnSpPr>
          <p:spPr>
            <a:xfrm>
              <a:off x="9284208" y="2180489"/>
              <a:ext cx="0" cy="3785582"/>
            </a:xfrm>
            <a:prstGeom prst="line">
              <a:avLst/>
            </a:prstGeom>
            <a:ln w="3810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FBFA32-43BA-2B27-EE5C-377E675287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4117" y="5966071"/>
              <a:ext cx="18000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FDCC51-5041-6549-2B86-BB8114B966C7}"/>
                </a:ext>
              </a:extLst>
            </p:cNvPr>
            <p:cNvSpPr/>
            <p:nvPr/>
          </p:nvSpPr>
          <p:spPr>
            <a:xfrm>
              <a:off x="1757082" y="2971413"/>
              <a:ext cx="1398495" cy="8606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Acquisition </a:t>
              </a:r>
              <a:endParaRPr lang="en-IN" dirty="0"/>
            </a:p>
          </p:txBody>
        </p:sp>
        <p:pic>
          <p:nvPicPr>
            <p:cNvPr id="11" name="Picture 2" descr="Kaggle - Wikipedia">
              <a:extLst>
                <a:ext uri="{FF2B5EF4-FFF2-40B4-BE49-F238E27FC236}">
                  <a16:creationId xmlns:a16="http://schemas.microsoft.com/office/drawing/2014/main" id="{263CACBC-DE52-1814-C738-FBCF616C8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363" y="3317786"/>
              <a:ext cx="1041483" cy="4038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Roboflow: 🖼️ Give your software the sense of sight. | Y Combinator">
              <a:extLst>
                <a:ext uri="{FF2B5EF4-FFF2-40B4-BE49-F238E27FC236}">
                  <a16:creationId xmlns:a16="http://schemas.microsoft.com/office/drawing/2014/main" id="{3B2F4EE7-865F-256D-C1E7-5CB569043F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9" t="33688" r="7835" b="34272"/>
            <a:stretch/>
          </p:blipFill>
          <p:spPr bwMode="auto">
            <a:xfrm>
              <a:off x="1" y="4211023"/>
              <a:ext cx="1492160" cy="322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What Is GitHub? Definition, Uses, &amp; Getting Started">
              <a:extLst>
                <a:ext uri="{FF2B5EF4-FFF2-40B4-BE49-F238E27FC236}">
                  <a16:creationId xmlns:a16="http://schemas.microsoft.com/office/drawing/2014/main" id="{FAAF85CB-C18C-4820-025E-3A23365D78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22" t="15726" r="23214" b="13306"/>
            <a:stretch/>
          </p:blipFill>
          <p:spPr bwMode="auto">
            <a:xfrm>
              <a:off x="219633" y="2188003"/>
              <a:ext cx="757520" cy="620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BC49E8E-DA19-4102-7F10-BA8AFBE9C36B}"/>
                </a:ext>
              </a:extLst>
            </p:cNvPr>
            <p:cNvCxnSpPr>
              <a:cxnSpLocks/>
            </p:cNvCxnSpPr>
            <p:nvPr/>
          </p:nvCxnSpPr>
          <p:spPr>
            <a:xfrm>
              <a:off x="977153" y="2599378"/>
              <a:ext cx="941296" cy="5387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B7324FA-C876-5AB0-6E83-FEDD707504C1}"/>
                </a:ext>
              </a:extLst>
            </p:cNvPr>
            <p:cNvCxnSpPr>
              <a:cxnSpLocks/>
            </p:cNvCxnSpPr>
            <p:nvPr/>
          </p:nvCxnSpPr>
          <p:spPr>
            <a:xfrm>
              <a:off x="1237130" y="3541448"/>
              <a:ext cx="5827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28BD75-7162-7FE0-B0D3-AAE0856478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7130" y="3693848"/>
              <a:ext cx="582706" cy="428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AA0A5E-CF22-6B2F-208F-78077746B566}"/>
                </a:ext>
              </a:extLst>
            </p:cNvPr>
            <p:cNvSpPr/>
            <p:nvPr/>
          </p:nvSpPr>
          <p:spPr>
            <a:xfrm>
              <a:off x="4930184" y="1796716"/>
              <a:ext cx="1700875" cy="8606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Set Annotation</a:t>
              </a:r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3BB764D-E3BB-7DB7-BE22-0A354204950C}"/>
                </a:ext>
              </a:extLst>
            </p:cNvPr>
            <p:cNvSpPr/>
            <p:nvPr/>
          </p:nvSpPr>
          <p:spPr>
            <a:xfrm>
              <a:off x="3128682" y="1799311"/>
              <a:ext cx="1700875" cy="8606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Set Creation</a:t>
              </a:r>
              <a:endParaRPr lang="en-IN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E790E5-AB9F-D050-3BB4-D21C617C2EC1}"/>
                </a:ext>
              </a:extLst>
            </p:cNvPr>
            <p:cNvSpPr/>
            <p:nvPr/>
          </p:nvSpPr>
          <p:spPr>
            <a:xfrm>
              <a:off x="6731686" y="1796716"/>
              <a:ext cx="1700875" cy="8606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Set Augmentation</a:t>
              </a:r>
              <a:endParaRPr lang="en-IN" dirty="0"/>
            </a:p>
          </p:txBody>
        </p:sp>
        <p:pic>
          <p:nvPicPr>
            <p:cNvPr id="20" name="Picture 4" descr="Roboflow: 🖼️ Give your software the sense of sight. | Y Combinator">
              <a:extLst>
                <a:ext uri="{FF2B5EF4-FFF2-40B4-BE49-F238E27FC236}">
                  <a16:creationId xmlns:a16="http://schemas.microsoft.com/office/drawing/2014/main" id="{03C29180-2EBB-644F-E806-5564838FF2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9" t="33688" r="7835" b="34272"/>
            <a:stretch/>
          </p:blipFill>
          <p:spPr bwMode="auto">
            <a:xfrm>
              <a:off x="4511059" y="2729959"/>
              <a:ext cx="2539124" cy="549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278EAE-F903-AAD5-4E31-12B8E2948454}"/>
                </a:ext>
              </a:extLst>
            </p:cNvPr>
            <p:cNvSpPr/>
            <p:nvPr/>
          </p:nvSpPr>
          <p:spPr>
            <a:xfrm>
              <a:off x="8488020" y="3496661"/>
              <a:ext cx="1398495" cy="8606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Model</a:t>
              </a:r>
              <a:endParaRPr lang="en-IN" dirty="0"/>
            </a:p>
          </p:txBody>
        </p:sp>
        <p:pic>
          <p:nvPicPr>
            <p:cNvPr id="22" name="Picture 8" descr="Colab: An easy way to learn and use TensorFlow — The TensorFlow Blog">
              <a:extLst>
                <a:ext uri="{FF2B5EF4-FFF2-40B4-BE49-F238E27FC236}">
                  <a16:creationId xmlns:a16="http://schemas.microsoft.com/office/drawing/2014/main" id="{7ABEC58A-8B32-B1A8-8AFC-1B9E52D4C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31056" y="1394407"/>
              <a:ext cx="2297206" cy="1015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A40B816-2E20-04AB-CA79-6A8E863C0410}"/>
                </a:ext>
              </a:extLst>
            </p:cNvPr>
            <p:cNvGrpSpPr/>
            <p:nvPr/>
          </p:nvGrpSpPr>
          <p:grpSpPr>
            <a:xfrm>
              <a:off x="10256499" y="2599378"/>
              <a:ext cx="1715868" cy="1578008"/>
              <a:chOff x="9879106" y="1318647"/>
              <a:chExt cx="1715868" cy="1578008"/>
            </a:xfrm>
          </p:grpSpPr>
          <p:pic>
            <p:nvPicPr>
              <p:cNvPr id="31" name="Picture 8" descr="Machine learning - Free electronics icons">
                <a:extLst>
                  <a:ext uri="{FF2B5EF4-FFF2-40B4-BE49-F238E27FC236}">
                    <a16:creationId xmlns:a16="http://schemas.microsoft.com/office/drawing/2014/main" id="{047D6C31-8A50-CE62-E80A-196807EF27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11428" y="1318647"/>
                <a:ext cx="987417" cy="987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10" descr="Yolo V8: A Deep Dive Into Its Advanced Functions and New Features | by  Mujtaba Raza | Medium">
                <a:extLst>
                  <a:ext uri="{FF2B5EF4-FFF2-40B4-BE49-F238E27FC236}">
                    <a16:creationId xmlns:a16="http://schemas.microsoft.com/office/drawing/2014/main" id="{A932F205-C400-47B9-EBBB-4351ECEAFA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65" t="33627" r="18132" b="33625"/>
              <a:stretch/>
            </p:blipFill>
            <p:spPr bwMode="auto">
              <a:xfrm>
                <a:off x="9879106" y="2391764"/>
                <a:ext cx="1715868" cy="5048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4" name="Picture 10" descr="PT File Extension | Associated Programs | Free Online Tools - FileProInfo">
              <a:extLst>
                <a:ext uri="{FF2B5EF4-FFF2-40B4-BE49-F238E27FC236}">
                  <a16:creationId xmlns:a16="http://schemas.microsoft.com/office/drawing/2014/main" id="{77886292-5E94-EE3D-107A-5E76829E2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08056" y="4533652"/>
              <a:ext cx="1012754" cy="1100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71C144-1B65-8385-23D4-A99B06C31BCB}"/>
                </a:ext>
              </a:extLst>
            </p:cNvPr>
            <p:cNvSpPr/>
            <p:nvPr/>
          </p:nvSpPr>
          <p:spPr>
            <a:xfrm>
              <a:off x="4707882" y="5582298"/>
              <a:ext cx="2776235" cy="8606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Inference on Hardware</a:t>
              </a:r>
              <a:endParaRPr lang="en-IN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CD94E65-BD84-44C0-D5DF-036BFEE898E2}"/>
                </a:ext>
              </a:extLst>
            </p:cNvPr>
            <p:cNvGrpSpPr/>
            <p:nvPr/>
          </p:nvGrpSpPr>
          <p:grpSpPr>
            <a:xfrm>
              <a:off x="2262465" y="5045083"/>
              <a:ext cx="1911727" cy="1546756"/>
              <a:chOff x="6718167" y="1107260"/>
              <a:chExt cx="2407113" cy="176017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2EB4267-B24A-E143-6CDF-A86395C37CB4}"/>
                  </a:ext>
                </a:extLst>
              </p:cNvPr>
              <p:cNvGrpSpPr/>
              <p:nvPr/>
            </p:nvGrpSpPr>
            <p:grpSpPr>
              <a:xfrm>
                <a:off x="7050673" y="1107260"/>
                <a:ext cx="2074607" cy="1760175"/>
                <a:chOff x="6798788" y="1147482"/>
                <a:chExt cx="2074607" cy="1760175"/>
              </a:xfrm>
            </p:grpSpPr>
            <p:pic>
              <p:nvPicPr>
                <p:cNvPr id="29" name="Picture 6" descr="Nvidia® Jetson Orin™ Nano Developer Kit at Rs 52599.99 | Software  Development Kit | ID: 2850623846312">
                  <a:extLst>
                    <a:ext uri="{FF2B5EF4-FFF2-40B4-BE49-F238E27FC236}">
                      <a16:creationId xmlns:a16="http://schemas.microsoft.com/office/drawing/2014/main" id="{8DBAAA95-711C-A528-C06B-C516A875F7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2727" b="14088"/>
                <a:stretch/>
              </p:blipFill>
              <p:spPr bwMode="auto">
                <a:xfrm>
                  <a:off x="6856138" y="1147482"/>
                  <a:ext cx="1959909" cy="14343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8011610-B61E-E8EE-34DC-ACC95804F9AF}"/>
                    </a:ext>
                  </a:extLst>
                </p:cNvPr>
                <p:cNvSpPr txBox="1"/>
                <p:nvPr/>
              </p:nvSpPr>
              <p:spPr>
                <a:xfrm>
                  <a:off x="6798788" y="2538325"/>
                  <a:ext cx="2074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Nvidia Jetson Orin</a:t>
                  </a:r>
                  <a:endParaRPr lang="en-IN" dirty="0"/>
                </a:p>
              </p:txBody>
            </p:sp>
          </p:grp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A776FA4-8DCC-D207-71BC-E1383CCF8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18167" y="2565505"/>
                <a:ext cx="1266049" cy="300625"/>
              </a:xfrm>
              <a:prstGeom prst="rect">
                <a:avLst/>
              </a:prstGeom>
            </p:spPr>
          </p:pic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82F1959-DB79-3BE7-ABEA-E94C854511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3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7AAEB553-BBAA-D98F-CF81-E76884587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218" y="705100"/>
            <a:ext cx="2518518" cy="182582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9C4942E-2171-882F-3F83-0CF2C082E654}"/>
              </a:ext>
            </a:extLst>
          </p:cNvPr>
          <p:cNvSpPr txBox="1">
            <a:spLocks/>
          </p:cNvSpPr>
          <p:nvPr/>
        </p:nvSpPr>
        <p:spPr>
          <a:xfrm>
            <a:off x="53949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Functional Diagram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735BEC-D73F-CAE0-5DC1-52DC690D725D}"/>
              </a:ext>
            </a:extLst>
          </p:cNvPr>
          <p:cNvGrpSpPr/>
          <p:nvPr/>
        </p:nvGrpSpPr>
        <p:grpSpPr>
          <a:xfrm>
            <a:off x="0" y="1303037"/>
            <a:ext cx="11702854" cy="4429270"/>
            <a:chOff x="-66667" y="1318647"/>
            <a:chExt cx="11702854" cy="4429270"/>
          </a:xfrm>
        </p:grpSpPr>
        <p:pic>
          <p:nvPicPr>
            <p:cNvPr id="8" name="Picture 2" descr="Buy DJI Mini 2 SE - DJI Store">
              <a:extLst>
                <a:ext uri="{FF2B5EF4-FFF2-40B4-BE49-F238E27FC236}">
                  <a16:creationId xmlns:a16="http://schemas.microsoft.com/office/drawing/2014/main" id="{74D237D9-55AA-A00A-F680-4F57B76A3E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688" b="19538"/>
            <a:stretch/>
          </p:blipFill>
          <p:spPr bwMode="auto">
            <a:xfrm>
              <a:off x="-66667" y="3667063"/>
              <a:ext cx="2061314" cy="10466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EC94E7B-B4D5-C0C4-4501-AF2078031D3A}"/>
                </a:ext>
              </a:extLst>
            </p:cNvPr>
            <p:cNvGrpSpPr/>
            <p:nvPr/>
          </p:nvGrpSpPr>
          <p:grpSpPr>
            <a:xfrm>
              <a:off x="3651278" y="4169230"/>
              <a:ext cx="1980640" cy="1578687"/>
              <a:chOff x="2618254" y="4799587"/>
              <a:chExt cx="1254499" cy="999910"/>
            </a:xfrm>
          </p:grpSpPr>
          <p:pic>
            <p:nvPicPr>
              <p:cNvPr id="29" name="Picture 2" descr="12 in Micro USB AB to iOS Remote Controller Cable for DJI Mavic Mini(1st  Generation), Mini SE, Pro, 2 Pro Zoom, Air, Platinum, Phone/Tablet Data OTG  Cord Accessories 1 Feet… (Type-c to">
                <a:extLst>
                  <a:ext uri="{FF2B5EF4-FFF2-40B4-BE49-F238E27FC236}">
                    <a16:creationId xmlns:a16="http://schemas.microsoft.com/office/drawing/2014/main" id="{79CBFBFD-997F-2F27-0074-8FC4100FA2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225"/>
              <a:stretch/>
            </p:blipFill>
            <p:spPr bwMode="auto">
              <a:xfrm>
                <a:off x="2618254" y="4799587"/>
                <a:ext cx="1254499" cy="9999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41C3431A-3DB3-DDAC-AB08-7426F5EB3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07133">
                <a:off x="3007985" y="4940052"/>
                <a:ext cx="439241" cy="294964"/>
              </a:xfrm>
              <a:prstGeom prst="rect">
                <a:avLst/>
              </a:prstGeom>
            </p:spPr>
          </p:pic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EA5349-F412-DBD7-D9EC-A1B09BE07F13}"/>
                </a:ext>
              </a:extLst>
            </p:cNvPr>
            <p:cNvCxnSpPr>
              <a:cxnSpLocks/>
            </p:cNvCxnSpPr>
            <p:nvPr/>
          </p:nvCxnSpPr>
          <p:spPr>
            <a:xfrm>
              <a:off x="1589964" y="4370542"/>
              <a:ext cx="2325720" cy="393152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28D9C09-3DB9-1248-CD82-E549AAB94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961" y="1666388"/>
              <a:ext cx="1761745" cy="477920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5EFDCAA-8388-8A49-BB60-6AB595032F8B}"/>
                </a:ext>
              </a:extLst>
            </p:cNvPr>
            <p:cNvGrpSpPr/>
            <p:nvPr/>
          </p:nvGrpSpPr>
          <p:grpSpPr>
            <a:xfrm>
              <a:off x="2210673" y="1449933"/>
              <a:ext cx="1165282" cy="856131"/>
              <a:chOff x="4339564" y="3724834"/>
              <a:chExt cx="1421841" cy="1033183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935466B-D0BC-4532-4525-924432321F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9564" y="3724834"/>
                <a:ext cx="1421841" cy="1033183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59A903C-43A2-F35A-9E3A-C5E204F7731D}"/>
                  </a:ext>
                </a:extLst>
              </p:cNvPr>
              <p:cNvSpPr txBox="1"/>
              <p:nvPr/>
            </p:nvSpPr>
            <p:spPr>
              <a:xfrm>
                <a:off x="4682372" y="4188724"/>
                <a:ext cx="7362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RTMP</a:t>
                </a:r>
                <a:endParaRPr lang="en-IN" dirty="0"/>
              </a:p>
            </p:txBody>
          </p:sp>
        </p:grp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8876A893-9F6A-5E90-B1A9-205C121F0D20}"/>
                </a:ext>
              </a:extLst>
            </p:cNvPr>
            <p:cNvSpPr/>
            <p:nvPr/>
          </p:nvSpPr>
          <p:spPr>
            <a:xfrm rot="16200000">
              <a:off x="1827291" y="3284531"/>
              <a:ext cx="1932047" cy="329433"/>
            </a:xfrm>
            <a:prstGeom prst="rightArrow">
              <a:avLst>
                <a:gd name="adj1" fmla="val 22788"/>
                <a:gd name="adj2" fmla="val 12347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A7E3E9-5EB1-84BE-E2B9-8B56B2078229}"/>
                </a:ext>
              </a:extLst>
            </p:cNvPr>
            <p:cNvSpPr txBox="1"/>
            <p:nvPr/>
          </p:nvSpPr>
          <p:spPr>
            <a:xfrm>
              <a:off x="2084338" y="3113123"/>
              <a:ext cx="6319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4G</a:t>
              </a:r>
            </a:p>
            <a:p>
              <a:r>
                <a:rPr lang="en-US" dirty="0"/>
                <a:t>5G</a:t>
              </a:r>
            </a:p>
            <a:p>
              <a:r>
                <a:rPr lang="en-US" dirty="0"/>
                <a:t>WiFi</a:t>
              </a:r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370407-4B62-A7D0-2CCE-EACC7BBD4419}"/>
                </a:ext>
              </a:extLst>
            </p:cNvPr>
            <p:cNvSpPr txBox="1"/>
            <p:nvPr/>
          </p:nvSpPr>
          <p:spPr>
            <a:xfrm>
              <a:off x="2840798" y="3251622"/>
              <a:ext cx="103906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720p HD</a:t>
              </a:r>
            </a:p>
            <a:p>
              <a:r>
                <a:rPr lang="en-US" dirty="0"/>
                <a:t>1MBPS</a:t>
              </a:r>
            </a:p>
            <a:p>
              <a:r>
                <a:rPr lang="en-US" dirty="0"/>
                <a:t>30FPS</a:t>
              </a:r>
              <a:endParaRPr lang="en-IN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89F69074-744D-0EAA-7D36-8AE7673E0E5C}"/>
                </a:ext>
              </a:extLst>
            </p:cNvPr>
            <p:cNvSpPr/>
            <p:nvPr/>
          </p:nvSpPr>
          <p:spPr>
            <a:xfrm>
              <a:off x="3850979" y="1901214"/>
              <a:ext cx="3005159" cy="329433"/>
            </a:xfrm>
            <a:prstGeom prst="rightArrow">
              <a:avLst>
                <a:gd name="adj1" fmla="val 22788"/>
                <a:gd name="adj2" fmla="val 12347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E86BAAE-8186-FB6E-6339-26A41AAE773F}"/>
                </a:ext>
              </a:extLst>
            </p:cNvPr>
            <p:cNvGrpSpPr/>
            <p:nvPr/>
          </p:nvGrpSpPr>
          <p:grpSpPr>
            <a:xfrm>
              <a:off x="9879106" y="1318647"/>
              <a:ext cx="1715868" cy="1578008"/>
              <a:chOff x="9879106" y="1318647"/>
              <a:chExt cx="1715868" cy="1578008"/>
            </a:xfrm>
          </p:grpSpPr>
          <p:pic>
            <p:nvPicPr>
              <p:cNvPr id="25" name="Picture 8" descr="Machine learning - Free electronics icons">
                <a:extLst>
                  <a:ext uri="{FF2B5EF4-FFF2-40B4-BE49-F238E27FC236}">
                    <a16:creationId xmlns:a16="http://schemas.microsoft.com/office/drawing/2014/main" id="{F553CFD1-AA51-E416-6842-F52BE04CE9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11428" y="1318647"/>
                <a:ext cx="987417" cy="987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10" descr="Yolo V8: A Deep Dive Into Its Advanced Functions and New Features | by  Mujtaba Raza | Medium">
                <a:extLst>
                  <a:ext uri="{FF2B5EF4-FFF2-40B4-BE49-F238E27FC236}">
                    <a16:creationId xmlns:a16="http://schemas.microsoft.com/office/drawing/2014/main" id="{965DB867-BC72-0C15-102F-16C59BB238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265" t="33627" r="18132" b="33625"/>
              <a:stretch/>
            </p:blipFill>
            <p:spPr bwMode="auto">
              <a:xfrm>
                <a:off x="9879106" y="2391764"/>
                <a:ext cx="1715868" cy="5048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6FC978-C60E-2BAB-2F3D-5339F39BEDC2}"/>
                </a:ext>
              </a:extLst>
            </p:cNvPr>
            <p:cNvGrpSpPr/>
            <p:nvPr/>
          </p:nvGrpSpPr>
          <p:grpSpPr>
            <a:xfrm>
              <a:off x="6578068" y="2498103"/>
              <a:ext cx="2587286" cy="369332"/>
              <a:chOff x="6578068" y="2498103"/>
              <a:chExt cx="2587286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7510E36-B34A-6128-D2F6-75D4105347DA}"/>
                  </a:ext>
                </a:extLst>
              </p:cNvPr>
              <p:cNvSpPr txBox="1"/>
              <p:nvPr/>
            </p:nvSpPr>
            <p:spPr>
              <a:xfrm>
                <a:off x="7050673" y="2498103"/>
                <a:ext cx="2114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Nvidia Raspberry Pi</a:t>
                </a:r>
                <a:endParaRPr lang="en-IN" dirty="0"/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CA009E7-80F1-93CA-BF5C-8350E0FBBE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78068" y="2546538"/>
                <a:ext cx="1266049" cy="300626"/>
              </a:xfrm>
              <a:prstGeom prst="rect">
                <a:avLst/>
              </a:prstGeom>
            </p:spPr>
          </p:pic>
        </p:grp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7D3AE99-A5B1-E52D-CD28-05B2F35A7F6E}"/>
                </a:ext>
              </a:extLst>
            </p:cNvPr>
            <p:cNvSpPr/>
            <p:nvPr/>
          </p:nvSpPr>
          <p:spPr>
            <a:xfrm rot="5400000">
              <a:off x="9898953" y="3502346"/>
              <a:ext cx="1346741" cy="329433"/>
            </a:xfrm>
            <a:prstGeom prst="rightArrow">
              <a:avLst>
                <a:gd name="adj1" fmla="val 22788"/>
                <a:gd name="adj2" fmla="val 12347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E52E08-E631-A2FA-E52E-7724664851C0}"/>
                </a:ext>
              </a:extLst>
            </p:cNvPr>
            <p:cNvSpPr txBox="1"/>
            <p:nvPr/>
          </p:nvSpPr>
          <p:spPr>
            <a:xfrm>
              <a:off x="10605136" y="3172819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600x600</a:t>
              </a:r>
            </a:p>
            <a:p>
              <a:r>
                <a:rPr lang="en-US" dirty="0"/>
                <a:t>1.3FPS</a:t>
              </a:r>
              <a:endParaRPr lang="en-IN" dirty="0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21085417-69DC-6F9E-54AF-CDFFE9EF67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61" y="4836823"/>
            <a:ext cx="2143130" cy="17985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EC306C6-ECFD-2DCF-CF2C-C3BA9515567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18" y="2554067"/>
            <a:ext cx="3077004" cy="30062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3DCB0BB-27C1-BCD8-CDE0-40ED5F7BF4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94861" y="4460270"/>
            <a:ext cx="2497281" cy="22263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1A3D7CE-AE74-D825-30C0-26E0BA8C0A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058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828A9-B4B0-CE64-4B96-3603A7415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 &amp;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E482-018B-6A52-786B-94626DFD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were captured in various environments containing garbage.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Roboflow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 to upload, label, and augment the dataset.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Annotations were exported in YOLOv5-compatible format for training.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74325-35B2-D3EB-1B33-1E131701E1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53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84DD-9487-15C0-1B64-789D34DB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D6C8-7BC2-0742-D455-16E8AB0F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YOLOv5 model was trained on Google </a:t>
            </a:r>
            <a:r>
              <a:rPr lang="en-US" dirty="0" err="1"/>
              <a:t>Colab</a:t>
            </a:r>
            <a:r>
              <a:rPr lang="en-US" dirty="0"/>
              <a:t> using the </a:t>
            </a:r>
            <a:r>
              <a:rPr lang="en-US" dirty="0" err="1"/>
              <a:t>Roboflow</a:t>
            </a:r>
            <a:r>
              <a:rPr lang="en-US" dirty="0"/>
              <a:t> dataset.</a:t>
            </a:r>
          </a:p>
          <a:p>
            <a:pPr>
              <a:lnSpc>
                <a:spcPct val="150000"/>
              </a:lnSpc>
            </a:pPr>
            <a:r>
              <a:rPr lang="en-US" dirty="0"/>
              <a:t>- Training Parameters: 100 epochs, batch size = 16, image size = 640x640</a:t>
            </a:r>
          </a:p>
          <a:p>
            <a:pPr>
              <a:lnSpc>
                <a:spcPct val="150000"/>
              </a:lnSpc>
            </a:pPr>
            <a:r>
              <a:rPr lang="en-US" dirty="0"/>
              <a:t>- Evaluation: Achieved high </a:t>
            </a:r>
            <a:r>
              <a:rPr lang="en-US" dirty="0" err="1"/>
              <a:t>mAP</a:t>
            </a:r>
            <a:r>
              <a:rPr lang="en-US" dirty="0"/>
              <a:t> and precision for garbage detection classes.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36DFDD-5389-E94B-2922-C08CB90A10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422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0BF0CB8-943B-425D-A537-AC69F883A83E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504</Words>
  <Application>Microsoft Office PowerPoint</Application>
  <PresentationFormat>Widescreen</PresentationFormat>
  <Paragraphs>93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Arial MT</vt:lpstr>
      <vt:lpstr>Times New Roman</vt:lpstr>
      <vt:lpstr>Office Theme</vt:lpstr>
      <vt:lpstr>Presentation on  “Garbage Detection using Machine Learning, Edge AI &amp; Drone”  M.Tech Embedded Systems Electronics and Communication April 2025  Subject : Machine Learning For Embedded System</vt:lpstr>
      <vt:lpstr>Introduction</vt:lpstr>
      <vt:lpstr>Objectives</vt:lpstr>
      <vt:lpstr>System Overview</vt:lpstr>
      <vt:lpstr>Flow</vt:lpstr>
      <vt:lpstr>PowerPoint Presentation</vt:lpstr>
      <vt:lpstr>PowerPoint Presentation</vt:lpstr>
      <vt:lpstr>Dataset Collection &amp; Annotation</vt:lpstr>
      <vt:lpstr>Model Training</vt:lpstr>
      <vt:lpstr>PowerPoint Presentation</vt:lpstr>
      <vt:lpstr>                     Applications &amp; Impact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vairavan</dc:creator>
  <cp:lastModifiedBy>Samir Khanusiya</cp:lastModifiedBy>
  <cp:revision>374</cp:revision>
  <dcterms:created xsi:type="dcterms:W3CDTF">2025-03-19T14:21:33Z</dcterms:created>
  <dcterms:modified xsi:type="dcterms:W3CDTF">2025-04-11T05:09:02Z</dcterms:modified>
</cp:coreProperties>
</file>