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292929"/>
    <a:srgbClr val="333333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aki Pillai Raghav" userId="f5db4efdfe7b50c9" providerId="LiveId" clId="{1FABE59B-841A-4446-B686-E3B491BFC488}"/>
    <pc:docChg chg="undo custSel modSld">
      <pc:chgData name="Janaki Pillai Raghav" userId="f5db4efdfe7b50c9" providerId="LiveId" clId="{1FABE59B-841A-4446-B686-E3B491BFC488}" dt="2025-08-24T05:31:41.901" v="3" actId="1038"/>
      <pc:docMkLst>
        <pc:docMk/>
      </pc:docMkLst>
      <pc:sldChg chg="addSp delSp modSp mod">
        <pc:chgData name="Janaki Pillai Raghav" userId="f5db4efdfe7b50c9" providerId="LiveId" clId="{1FABE59B-841A-4446-B686-E3B491BFC488}" dt="2025-08-24T05:31:41.901" v="3" actId="1038"/>
        <pc:sldMkLst>
          <pc:docMk/>
          <pc:sldMk cId="0" sldId="256"/>
        </pc:sldMkLst>
        <pc:spChg chg="add del">
          <ac:chgData name="Janaki Pillai Raghav" userId="f5db4efdfe7b50c9" providerId="LiveId" clId="{1FABE59B-841A-4446-B686-E3B491BFC488}" dt="2025-08-24T05:31:32.462" v="1" actId="22"/>
          <ac:spMkLst>
            <pc:docMk/>
            <pc:sldMk cId="0" sldId="256"/>
            <ac:spMk id="15" creationId="{F1519C6A-1C72-2297-B3E8-D75A974B212B}"/>
          </ac:spMkLst>
        </pc:spChg>
        <pc:spChg chg="add mod">
          <ac:chgData name="Janaki Pillai Raghav" userId="f5db4efdfe7b50c9" providerId="LiveId" clId="{1FABE59B-841A-4446-B686-E3B491BFC488}" dt="2025-08-24T05:31:41.901" v="3" actId="1038"/>
          <ac:spMkLst>
            <pc:docMk/>
            <pc:sldMk cId="0" sldId="256"/>
            <ac:spMk id="16" creationId="{CB4F6A0C-5945-0A44-E020-CD518F3D24B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2299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A1A1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A1A1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A1A1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A1A1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A1A1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A1A1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A1A1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A1A1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A1A1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A1A1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02799" y="648295"/>
            <a:ext cx="7711202" cy="12792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000"/>
              </a:lnSpc>
              <a:buNone/>
            </a:pPr>
            <a:r>
              <a:rPr lang="en-US" sz="4000" dirty="0">
                <a:solidFill>
                  <a:srgbClr val="9C9283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IndiCoin:</a:t>
            </a:r>
            <a:r>
              <a:rPr lang="en-US" sz="4000" dirty="0">
                <a:solidFill>
                  <a:srgbClr val="FFFFFF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 India’s Sustainable Crypto Reserve Token</a:t>
            </a:r>
            <a:endParaRPr lang="en-US" sz="4000" dirty="0"/>
          </a:p>
        </p:txBody>
      </p:sp>
      <p:sp>
        <p:nvSpPr>
          <p:cNvPr id="4" name="Text 1"/>
          <p:cNvSpPr/>
          <p:nvPr/>
        </p:nvSpPr>
        <p:spPr>
          <a:xfrm>
            <a:off x="6202799" y="2234565"/>
            <a:ext cx="7711202" cy="3274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1600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InnovAct 2025 Hackathon</a:t>
            </a:r>
            <a:endParaRPr lang="en-US" sz="1600" dirty="0"/>
          </a:p>
        </p:txBody>
      </p:sp>
      <p:sp>
        <p:nvSpPr>
          <p:cNvPr id="5" name="Text 2"/>
          <p:cNvSpPr/>
          <p:nvPr/>
        </p:nvSpPr>
        <p:spPr>
          <a:xfrm>
            <a:off x="6202799" y="2792254"/>
            <a:ext cx="7711202" cy="3274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1600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 Track: AI/ML Blockchain</a:t>
            </a:r>
            <a:endParaRPr lang="en-US" sz="1600" dirty="0"/>
          </a:p>
        </p:txBody>
      </p:sp>
      <p:sp>
        <p:nvSpPr>
          <p:cNvPr id="6" name="Text 3"/>
          <p:cNvSpPr/>
          <p:nvPr/>
        </p:nvSpPr>
        <p:spPr>
          <a:xfrm>
            <a:off x="6202799" y="3349943"/>
            <a:ext cx="7711202" cy="3274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6202799" y="3907631"/>
            <a:ext cx="7711202" cy="3274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Team Name: Indicoin  </a:t>
            </a:r>
            <a:endParaRPr lang="en-US" sz="1600" dirty="0"/>
          </a:p>
        </p:txBody>
      </p:sp>
      <p:sp>
        <p:nvSpPr>
          <p:cNvPr id="8" name="Text 5"/>
          <p:cNvSpPr/>
          <p:nvPr/>
        </p:nvSpPr>
        <p:spPr>
          <a:xfrm>
            <a:off x="6202799" y="4465320"/>
            <a:ext cx="7711202" cy="3274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Members:</a:t>
            </a:r>
            <a:endParaRPr lang="en-US" sz="1600" dirty="0"/>
          </a:p>
        </p:txBody>
      </p:sp>
      <p:sp>
        <p:nvSpPr>
          <p:cNvPr id="9" name="Text 6"/>
          <p:cNvSpPr/>
          <p:nvPr/>
        </p:nvSpPr>
        <p:spPr>
          <a:xfrm>
            <a:off x="6202799" y="5023009"/>
            <a:ext cx="7711202" cy="3274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Aaryan Shrivastav 23BCE0927</a:t>
            </a:r>
            <a:endParaRPr lang="en-US" sz="1600" dirty="0"/>
          </a:p>
        </p:txBody>
      </p:sp>
      <p:sp>
        <p:nvSpPr>
          <p:cNvPr id="10" name="Text 7"/>
          <p:cNvSpPr/>
          <p:nvPr/>
        </p:nvSpPr>
        <p:spPr>
          <a:xfrm>
            <a:off x="6202799" y="5580698"/>
            <a:ext cx="7711202" cy="3274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Samagra Srivastava 23BCE0874</a:t>
            </a:r>
            <a:endParaRPr lang="en-US" sz="1600" dirty="0"/>
          </a:p>
        </p:txBody>
      </p:sp>
      <p:sp>
        <p:nvSpPr>
          <p:cNvPr id="11" name="Text 8"/>
          <p:cNvSpPr/>
          <p:nvPr/>
        </p:nvSpPr>
        <p:spPr>
          <a:xfrm>
            <a:off x="6202799" y="6138386"/>
            <a:ext cx="7711202" cy="3274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Janaki Pillai Raghav 23BCE0806</a:t>
            </a:r>
            <a:endParaRPr lang="en-US" sz="1600" dirty="0"/>
          </a:p>
        </p:txBody>
      </p:sp>
      <p:sp>
        <p:nvSpPr>
          <p:cNvPr id="12" name="Text 9"/>
          <p:cNvSpPr/>
          <p:nvPr/>
        </p:nvSpPr>
        <p:spPr>
          <a:xfrm>
            <a:off x="6202799" y="6696075"/>
            <a:ext cx="7711202" cy="3274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Uzair Shaikh 23BCE0870</a:t>
            </a:r>
            <a:endParaRPr lang="en-US" sz="1600" dirty="0"/>
          </a:p>
        </p:txBody>
      </p:sp>
      <p:sp>
        <p:nvSpPr>
          <p:cNvPr id="13" name="Text 10"/>
          <p:cNvSpPr/>
          <p:nvPr/>
        </p:nvSpPr>
        <p:spPr>
          <a:xfrm>
            <a:off x="6202799" y="7253764"/>
            <a:ext cx="7711202" cy="3274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Saanvi  Mishra 23BDS0013</a:t>
            </a:r>
            <a:endParaRPr lang="en-US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4F6A0C-5945-0A44-E020-CD518F3D24B0}"/>
              </a:ext>
            </a:extLst>
          </p:cNvPr>
          <p:cNvSpPr/>
          <p:nvPr/>
        </p:nvSpPr>
        <p:spPr>
          <a:xfrm>
            <a:off x="12815139" y="7680960"/>
            <a:ext cx="1750716" cy="462579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97523" y="201120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9C9283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Acknowledgements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793790" y="2592348"/>
            <a:ext cx="7825502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7700"/>
              </a:lnSpc>
              <a:buNone/>
            </a:pPr>
            <a:r>
              <a:rPr lang="en-US" sz="6150" dirty="0">
                <a:solidFill>
                  <a:srgbClr val="FFFFFF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Thank You</a:t>
            </a:r>
            <a:endParaRPr lang="en-US" sz="6150" dirty="0"/>
          </a:p>
        </p:txBody>
      </p:sp>
      <p:sp>
        <p:nvSpPr>
          <p:cNvPr id="4" name="Text 2"/>
          <p:cNvSpPr/>
          <p:nvPr/>
        </p:nvSpPr>
        <p:spPr>
          <a:xfrm>
            <a:off x="793790" y="391072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InnovAct 2025 Organisers:</a:t>
            </a:r>
            <a:r>
              <a:rPr lang="en-US" sz="1750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 For providing this incredible platform.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35292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Judges:</a:t>
            </a:r>
            <a:r>
              <a:rPr lang="en-US" sz="1750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 For your valuable time and insightful feedback.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79512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Mentors </a:t>
            </a:r>
            <a:r>
              <a:rPr lang="en-US" sz="1750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 for invaluable guidance and support.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23732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Our Fellow Hackers:</a:t>
            </a:r>
            <a:r>
              <a:rPr lang="en-US" sz="1750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 For the inspiring atmosphere and collaborative spirit.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85537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37B062-D4BF-37F5-82C9-DAC8E887FDDE}"/>
              </a:ext>
            </a:extLst>
          </p:cNvPr>
          <p:cNvSpPr/>
          <p:nvPr/>
        </p:nvSpPr>
        <p:spPr>
          <a:xfrm>
            <a:off x="12793623" y="7680960"/>
            <a:ext cx="1750716" cy="462579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97523" y="10634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9C9283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The Challenge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793790" y="1644610"/>
            <a:ext cx="9520476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7700"/>
              </a:lnSpc>
              <a:buNone/>
            </a:pPr>
            <a:r>
              <a:rPr lang="en-US" sz="6150" dirty="0">
                <a:solidFill>
                  <a:srgbClr val="FFFFFF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INR's Crypto Conundrum</a:t>
            </a:r>
            <a:endParaRPr lang="en-US" sz="6150" dirty="0"/>
          </a:p>
        </p:txBody>
      </p:sp>
      <p:sp>
        <p:nvSpPr>
          <p:cNvPr id="4" name="Text 2"/>
          <p:cNvSpPr/>
          <p:nvPr/>
        </p:nvSpPr>
        <p:spPr>
          <a:xfrm>
            <a:off x="793790" y="296298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The Indian Rupee (INR) struggles for stable representation in the global crypto ecosystem, leading to:</a:t>
            </a:r>
            <a:endParaRPr lang="en-US" sz="1750" dirty="0"/>
          </a:p>
        </p:txBody>
      </p:sp>
      <p:sp>
        <p:nvSpPr>
          <p:cNvPr id="5" name="Shape 3"/>
          <p:cNvSpPr/>
          <p:nvPr/>
        </p:nvSpPr>
        <p:spPr>
          <a:xfrm>
            <a:off x="793790" y="3581043"/>
            <a:ext cx="4196358" cy="2456617"/>
          </a:xfrm>
          <a:prstGeom prst="roundRect">
            <a:avLst>
              <a:gd name="adj" fmla="val 3878"/>
            </a:avLst>
          </a:prstGeom>
          <a:solidFill>
            <a:srgbClr val="1A1A1A"/>
          </a:solidFill>
          <a:ln w="30480">
            <a:solidFill>
              <a:srgbClr val="E6DED2"/>
            </a:solidFill>
            <a:prstDash val="solid"/>
          </a:ln>
          <a:effectLst>
            <a:outerShdw dist="20320" dir="2700000" algn="bl" rotWithShape="0">
              <a:srgbClr val="E6DED2">
                <a:alpha val="100000"/>
              </a:srgbClr>
            </a:outerShdw>
          </a:effectLst>
        </p:spPr>
      </p:sp>
      <p:sp>
        <p:nvSpPr>
          <p:cNvPr id="6" name="Shape 4"/>
          <p:cNvSpPr/>
          <p:nvPr/>
        </p:nvSpPr>
        <p:spPr>
          <a:xfrm>
            <a:off x="793790" y="3581043"/>
            <a:ext cx="60960" cy="2456617"/>
          </a:xfrm>
          <a:prstGeom prst="roundRect">
            <a:avLst>
              <a:gd name="adj" fmla="val 156279"/>
            </a:avLst>
          </a:prstGeom>
          <a:solidFill>
            <a:srgbClr val="E6DED2"/>
          </a:solidFill>
          <a:ln/>
        </p:spPr>
      </p:sp>
      <p:sp>
        <p:nvSpPr>
          <p:cNvPr id="7" name="Text 5"/>
          <p:cNvSpPr/>
          <p:nvPr/>
        </p:nvSpPr>
        <p:spPr>
          <a:xfrm>
            <a:off x="1112044" y="383833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Volatility Exposure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1112044" y="4328755"/>
            <a:ext cx="362081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INR-pegged tokens often lack robust, transparent reserves, exposing users to hidden risks and instability.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216962" y="3581043"/>
            <a:ext cx="4196358" cy="2456617"/>
          </a:xfrm>
          <a:prstGeom prst="roundRect">
            <a:avLst>
              <a:gd name="adj" fmla="val 3878"/>
            </a:avLst>
          </a:prstGeom>
          <a:solidFill>
            <a:srgbClr val="1A1A1A"/>
          </a:solidFill>
          <a:ln w="30480">
            <a:solidFill>
              <a:srgbClr val="E6DED2"/>
            </a:solidFill>
            <a:prstDash val="solid"/>
          </a:ln>
          <a:effectLst>
            <a:outerShdw dist="20320" dir="2700000" algn="bl" rotWithShape="0">
              <a:srgbClr val="E6DED2">
                <a:alpha val="100000"/>
              </a:srgbClr>
            </a:outerShdw>
          </a:effectLst>
        </p:spPr>
      </p:sp>
      <p:sp>
        <p:nvSpPr>
          <p:cNvPr id="10" name="Shape 8"/>
          <p:cNvSpPr/>
          <p:nvPr/>
        </p:nvSpPr>
        <p:spPr>
          <a:xfrm>
            <a:off x="5216962" y="3581043"/>
            <a:ext cx="60960" cy="2456617"/>
          </a:xfrm>
          <a:prstGeom prst="roundRect">
            <a:avLst>
              <a:gd name="adj" fmla="val 156279"/>
            </a:avLst>
          </a:prstGeom>
          <a:solidFill>
            <a:srgbClr val="E6DED2"/>
          </a:solidFill>
          <a:ln/>
        </p:spPr>
      </p:sp>
      <p:sp>
        <p:nvSpPr>
          <p:cNvPr id="11" name="Text 9"/>
          <p:cNvSpPr/>
          <p:nvPr/>
        </p:nvSpPr>
        <p:spPr>
          <a:xfrm>
            <a:off x="5535216" y="383833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Limited Utility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5535216" y="4328755"/>
            <a:ext cx="362081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Lack of a credible, stable INR crypto hinders its adoption for cross-border transactions and DeFi.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640133" y="3581043"/>
            <a:ext cx="4196358" cy="2456617"/>
          </a:xfrm>
          <a:prstGeom prst="roundRect">
            <a:avLst>
              <a:gd name="adj" fmla="val 3878"/>
            </a:avLst>
          </a:prstGeom>
          <a:solidFill>
            <a:srgbClr val="1A1A1A"/>
          </a:solidFill>
          <a:ln w="30480">
            <a:solidFill>
              <a:srgbClr val="E6DED2"/>
            </a:solidFill>
            <a:prstDash val="solid"/>
          </a:ln>
          <a:effectLst>
            <a:outerShdw dist="20320" dir="2700000" algn="bl" rotWithShape="0">
              <a:srgbClr val="E6DED2">
                <a:alpha val="100000"/>
              </a:srgbClr>
            </a:outerShdw>
          </a:effectLst>
        </p:spPr>
      </p:sp>
      <p:sp>
        <p:nvSpPr>
          <p:cNvPr id="14" name="Shape 12"/>
          <p:cNvSpPr/>
          <p:nvPr/>
        </p:nvSpPr>
        <p:spPr>
          <a:xfrm>
            <a:off x="9640133" y="3581043"/>
            <a:ext cx="60960" cy="2456617"/>
          </a:xfrm>
          <a:prstGeom prst="roundRect">
            <a:avLst>
              <a:gd name="adj" fmla="val 156279"/>
            </a:avLst>
          </a:prstGeom>
          <a:solidFill>
            <a:srgbClr val="E6DED2"/>
          </a:solidFill>
          <a:ln/>
        </p:spPr>
      </p:sp>
      <p:sp>
        <p:nvSpPr>
          <p:cNvPr id="15" name="Text 13"/>
          <p:cNvSpPr/>
          <p:nvPr/>
        </p:nvSpPr>
        <p:spPr>
          <a:xfrm>
            <a:off x="9958388" y="383833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Erosion of Trust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9958388" y="4328755"/>
            <a:ext cx="362081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Past failures of other stablecoins underscore the need for verifiable, dynamic reserve management.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1133951" y="6547961"/>
            <a:ext cx="1270265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"India's digital economy needs a sovereign digital asset that is both stable and transparent."</a:t>
            </a:r>
            <a:endParaRPr lang="en-US" sz="1750" dirty="0"/>
          </a:p>
        </p:txBody>
      </p:sp>
      <p:sp>
        <p:nvSpPr>
          <p:cNvPr id="18" name="Shape 16"/>
          <p:cNvSpPr/>
          <p:nvPr/>
        </p:nvSpPr>
        <p:spPr>
          <a:xfrm>
            <a:off x="793790" y="6292810"/>
            <a:ext cx="30480" cy="873204"/>
          </a:xfrm>
          <a:prstGeom prst="rect">
            <a:avLst/>
          </a:prstGeom>
          <a:solidFill>
            <a:srgbClr val="9C9283"/>
          </a:solidFill>
          <a:ln/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8D615D-BF0D-A1E6-7800-5373C5DBF6E6}"/>
              </a:ext>
            </a:extLst>
          </p:cNvPr>
          <p:cNvSpPr/>
          <p:nvPr/>
        </p:nvSpPr>
        <p:spPr>
          <a:xfrm>
            <a:off x="12804381" y="7680960"/>
            <a:ext cx="1750716" cy="462579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044327" y="559713"/>
            <a:ext cx="2541746" cy="317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000" dirty="0">
                <a:solidFill>
                  <a:srgbClr val="9C9283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Our Solution</a:t>
            </a:r>
            <a:endParaRPr lang="en-US" sz="2000" dirty="0"/>
          </a:p>
        </p:txBody>
      </p:sp>
      <p:sp>
        <p:nvSpPr>
          <p:cNvPr id="3" name="Text 1"/>
          <p:cNvSpPr/>
          <p:nvPr/>
        </p:nvSpPr>
        <p:spPr>
          <a:xfrm>
            <a:off x="711637" y="1080611"/>
            <a:ext cx="10465594" cy="8768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900"/>
              </a:lnSpc>
              <a:buNone/>
            </a:pPr>
            <a:r>
              <a:rPr lang="en-US" sz="5500" dirty="0">
                <a:solidFill>
                  <a:srgbClr val="FFFFFF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IndiCoin: Sustainable &amp; Secure</a:t>
            </a:r>
            <a:endParaRPr lang="en-US" sz="5500" dirty="0"/>
          </a:p>
        </p:txBody>
      </p:sp>
      <p:sp>
        <p:nvSpPr>
          <p:cNvPr id="4" name="Text 2"/>
          <p:cNvSpPr/>
          <p:nvPr/>
        </p:nvSpPr>
        <p:spPr>
          <a:xfrm>
            <a:off x="711637" y="2262426"/>
            <a:ext cx="13207127" cy="3252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IndiCoin is a blockchain-based, INR-backed crypto token designed for stability, transparency, and social good.</a:t>
            </a:r>
            <a:endParaRPr lang="en-US" sz="1600" dirty="0"/>
          </a:p>
        </p:txBody>
      </p:sp>
      <p:sp>
        <p:nvSpPr>
          <p:cNvPr id="5" name="Shape 3"/>
          <p:cNvSpPr/>
          <p:nvPr/>
        </p:nvSpPr>
        <p:spPr>
          <a:xfrm>
            <a:off x="711637" y="2816423"/>
            <a:ext cx="6501884" cy="2325052"/>
          </a:xfrm>
          <a:prstGeom prst="roundRect">
            <a:avLst>
              <a:gd name="adj" fmla="val 3673"/>
            </a:avLst>
          </a:prstGeom>
          <a:solidFill>
            <a:srgbClr val="807C76"/>
          </a:solidFill>
          <a:ln w="7620">
            <a:solidFill>
              <a:srgbClr val="E6DED2"/>
            </a:solidFill>
            <a:prstDash val="solid"/>
          </a:ln>
          <a:effectLst>
            <a:outerShdw dist="19050" dir="2700000" algn="bl" rotWithShape="0">
              <a:srgbClr val="E6DED2">
                <a:alpha val="100000"/>
              </a:srgbClr>
            </a:outerShdw>
          </a:effectLst>
        </p:spPr>
      </p:sp>
      <p:sp>
        <p:nvSpPr>
          <p:cNvPr id="6" name="Shape 4"/>
          <p:cNvSpPr/>
          <p:nvPr/>
        </p:nvSpPr>
        <p:spPr>
          <a:xfrm>
            <a:off x="922496" y="3027283"/>
            <a:ext cx="609957" cy="609957"/>
          </a:xfrm>
          <a:prstGeom prst="roundRect">
            <a:avLst>
              <a:gd name="adj" fmla="val 14989722"/>
            </a:avLst>
          </a:prstGeom>
          <a:solidFill>
            <a:srgbClr val="E6DED2"/>
          </a:solidFill>
          <a:ln/>
        </p:spPr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255" y="3160633"/>
            <a:ext cx="274439" cy="343138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922496" y="3840480"/>
            <a:ext cx="2541746" cy="317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Hybrid Reserve</a:t>
            </a:r>
            <a:endParaRPr lang="en-US" sz="2000" dirty="0"/>
          </a:p>
        </p:txBody>
      </p:sp>
      <p:sp>
        <p:nvSpPr>
          <p:cNvPr id="9" name="Text 6"/>
          <p:cNvSpPr/>
          <p:nvPr/>
        </p:nvSpPr>
        <p:spPr>
          <a:xfrm>
            <a:off x="922496" y="4280059"/>
            <a:ext cx="6080165" cy="650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Backed by a diversified reserve of INR, BTC, and ETH for enhanced stability and liquidity.</a:t>
            </a:r>
            <a:endParaRPr lang="en-US" sz="1600" dirty="0"/>
          </a:p>
        </p:txBody>
      </p:sp>
      <p:sp>
        <p:nvSpPr>
          <p:cNvPr id="10" name="Shape 7"/>
          <p:cNvSpPr/>
          <p:nvPr/>
        </p:nvSpPr>
        <p:spPr>
          <a:xfrm>
            <a:off x="7416760" y="2816423"/>
            <a:ext cx="6502003" cy="2325052"/>
          </a:xfrm>
          <a:prstGeom prst="roundRect">
            <a:avLst>
              <a:gd name="adj" fmla="val 3673"/>
            </a:avLst>
          </a:prstGeom>
          <a:solidFill>
            <a:srgbClr val="807C76"/>
          </a:solidFill>
          <a:ln w="7620">
            <a:solidFill>
              <a:srgbClr val="E6DED2"/>
            </a:solidFill>
            <a:prstDash val="solid"/>
          </a:ln>
          <a:effectLst>
            <a:outerShdw dist="19050" dir="2700000" algn="bl" rotWithShape="0">
              <a:srgbClr val="E6DED2">
                <a:alpha val="100000"/>
              </a:srgbClr>
            </a:outerShdw>
          </a:effectLst>
        </p:spPr>
      </p:sp>
      <p:sp>
        <p:nvSpPr>
          <p:cNvPr id="11" name="Shape 8"/>
          <p:cNvSpPr/>
          <p:nvPr/>
        </p:nvSpPr>
        <p:spPr>
          <a:xfrm>
            <a:off x="7627620" y="3027283"/>
            <a:ext cx="609957" cy="609957"/>
          </a:xfrm>
          <a:prstGeom prst="roundRect">
            <a:avLst>
              <a:gd name="adj" fmla="val 14989722"/>
            </a:avLst>
          </a:prstGeom>
          <a:solidFill>
            <a:srgbClr val="E6DED2"/>
          </a:solidFill>
          <a:ln/>
        </p:spPr>
      </p:sp>
      <p:pic>
        <p:nvPicPr>
          <p:cNvPr id="12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5379" y="3160633"/>
            <a:ext cx="274439" cy="343138"/>
          </a:xfrm>
          <a:prstGeom prst="rect">
            <a:avLst/>
          </a:prstGeom>
        </p:spPr>
      </p:pic>
      <p:sp>
        <p:nvSpPr>
          <p:cNvPr id="13" name="Text 9"/>
          <p:cNvSpPr/>
          <p:nvPr/>
        </p:nvSpPr>
        <p:spPr>
          <a:xfrm>
            <a:off x="7627620" y="3840480"/>
            <a:ext cx="3171706" cy="317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AI/ML Anomaly Detection</a:t>
            </a:r>
            <a:endParaRPr lang="en-US" sz="2000" dirty="0"/>
          </a:p>
        </p:txBody>
      </p:sp>
      <p:sp>
        <p:nvSpPr>
          <p:cNvPr id="14" name="Text 10"/>
          <p:cNvSpPr/>
          <p:nvPr/>
        </p:nvSpPr>
        <p:spPr>
          <a:xfrm>
            <a:off x="7627620" y="4280059"/>
            <a:ext cx="6080284" cy="650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Real-time monitoring of reserve fluctuations and suspicious activities for proactive risk management.</a:t>
            </a:r>
            <a:endParaRPr lang="en-US" sz="1600" dirty="0"/>
          </a:p>
        </p:txBody>
      </p:sp>
      <p:sp>
        <p:nvSpPr>
          <p:cNvPr id="15" name="Shape 11"/>
          <p:cNvSpPr/>
          <p:nvPr/>
        </p:nvSpPr>
        <p:spPr>
          <a:xfrm>
            <a:off x="711637" y="5344716"/>
            <a:ext cx="6501884" cy="2325052"/>
          </a:xfrm>
          <a:prstGeom prst="roundRect">
            <a:avLst>
              <a:gd name="adj" fmla="val 3673"/>
            </a:avLst>
          </a:prstGeom>
          <a:solidFill>
            <a:srgbClr val="807C76"/>
          </a:solidFill>
          <a:ln w="7620">
            <a:solidFill>
              <a:srgbClr val="E6DED2"/>
            </a:solidFill>
            <a:prstDash val="solid"/>
          </a:ln>
          <a:effectLst>
            <a:outerShdw dist="19050" dir="2700000" algn="bl" rotWithShape="0">
              <a:srgbClr val="E6DED2">
                <a:alpha val="100000"/>
              </a:srgbClr>
            </a:outerShdw>
          </a:effectLst>
        </p:spPr>
      </p:sp>
      <p:sp>
        <p:nvSpPr>
          <p:cNvPr id="16" name="Shape 12"/>
          <p:cNvSpPr/>
          <p:nvPr/>
        </p:nvSpPr>
        <p:spPr>
          <a:xfrm>
            <a:off x="922496" y="5555575"/>
            <a:ext cx="609957" cy="609957"/>
          </a:xfrm>
          <a:prstGeom prst="roundRect">
            <a:avLst>
              <a:gd name="adj" fmla="val 14989722"/>
            </a:avLst>
          </a:prstGeom>
          <a:solidFill>
            <a:srgbClr val="E6DED2"/>
          </a:solidFill>
          <a:ln/>
        </p:spPr>
      </p:sp>
      <p:pic>
        <p:nvPicPr>
          <p:cNvPr id="1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255" y="5688925"/>
            <a:ext cx="274439" cy="343138"/>
          </a:xfrm>
          <a:prstGeom prst="rect">
            <a:avLst/>
          </a:prstGeom>
        </p:spPr>
      </p:pic>
      <p:sp>
        <p:nvSpPr>
          <p:cNvPr id="18" name="Text 13"/>
          <p:cNvSpPr/>
          <p:nvPr/>
        </p:nvSpPr>
        <p:spPr>
          <a:xfrm>
            <a:off x="922496" y="6368772"/>
            <a:ext cx="2541746" cy="317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Proof-of-Reserve</a:t>
            </a:r>
            <a:endParaRPr lang="en-US" sz="2000" dirty="0"/>
          </a:p>
        </p:txBody>
      </p:sp>
      <p:sp>
        <p:nvSpPr>
          <p:cNvPr id="19" name="Text 14"/>
          <p:cNvSpPr/>
          <p:nvPr/>
        </p:nvSpPr>
        <p:spPr>
          <a:xfrm>
            <a:off x="922496" y="6808351"/>
            <a:ext cx="6080165" cy="650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Publicly accessible dashboard showcasing real-time reserve composition and health.</a:t>
            </a:r>
            <a:endParaRPr lang="en-US" sz="1600" dirty="0"/>
          </a:p>
        </p:txBody>
      </p:sp>
      <p:sp>
        <p:nvSpPr>
          <p:cNvPr id="20" name="Shape 15"/>
          <p:cNvSpPr/>
          <p:nvPr/>
        </p:nvSpPr>
        <p:spPr>
          <a:xfrm>
            <a:off x="7416760" y="5344716"/>
            <a:ext cx="6502003" cy="2325052"/>
          </a:xfrm>
          <a:prstGeom prst="roundRect">
            <a:avLst>
              <a:gd name="adj" fmla="val 3673"/>
            </a:avLst>
          </a:prstGeom>
          <a:solidFill>
            <a:srgbClr val="807C76"/>
          </a:solidFill>
          <a:ln w="7620">
            <a:solidFill>
              <a:srgbClr val="E6DED2"/>
            </a:solidFill>
            <a:prstDash val="solid"/>
          </a:ln>
          <a:effectLst>
            <a:outerShdw dist="19050" dir="2700000" algn="bl" rotWithShape="0">
              <a:srgbClr val="E6DED2">
                <a:alpha val="100000"/>
              </a:srgbClr>
            </a:outerShdw>
          </a:effectLst>
        </p:spPr>
      </p:sp>
      <p:sp>
        <p:nvSpPr>
          <p:cNvPr id="21" name="Shape 16"/>
          <p:cNvSpPr/>
          <p:nvPr/>
        </p:nvSpPr>
        <p:spPr>
          <a:xfrm>
            <a:off x="7627620" y="5555575"/>
            <a:ext cx="609957" cy="609957"/>
          </a:xfrm>
          <a:prstGeom prst="roundRect">
            <a:avLst>
              <a:gd name="adj" fmla="val 14989722"/>
            </a:avLst>
          </a:prstGeom>
          <a:solidFill>
            <a:srgbClr val="E6DED2"/>
          </a:solidFill>
          <a:ln/>
        </p:spPr>
      </p:sp>
      <p:pic>
        <p:nvPicPr>
          <p:cNvPr id="2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5379" y="5688925"/>
            <a:ext cx="274439" cy="343138"/>
          </a:xfrm>
          <a:prstGeom prst="rect">
            <a:avLst/>
          </a:prstGeom>
        </p:spPr>
      </p:pic>
      <p:sp>
        <p:nvSpPr>
          <p:cNvPr id="23" name="Text 17"/>
          <p:cNvSpPr/>
          <p:nvPr/>
        </p:nvSpPr>
        <p:spPr>
          <a:xfrm>
            <a:off x="7627620" y="6368772"/>
            <a:ext cx="3110746" cy="317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Green Fund Contribution</a:t>
            </a:r>
            <a:endParaRPr lang="en-US" sz="2000" dirty="0"/>
          </a:p>
        </p:txBody>
      </p:sp>
      <p:sp>
        <p:nvSpPr>
          <p:cNvPr id="24" name="Text 18"/>
          <p:cNvSpPr/>
          <p:nvPr/>
        </p:nvSpPr>
        <p:spPr>
          <a:xfrm>
            <a:off x="7627620" y="6808351"/>
            <a:ext cx="6080284" cy="650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A 1% transaction fee is automatically allocated to support sustainable initiatives in India.</a:t>
            </a:r>
            <a:endParaRPr lang="en-US" sz="16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3D39DC-BED0-8C02-5508-58E0DA2EA7CD}"/>
              </a:ext>
            </a:extLst>
          </p:cNvPr>
          <p:cNvSpPr/>
          <p:nvPr/>
        </p:nvSpPr>
        <p:spPr>
          <a:xfrm>
            <a:off x="12793623" y="7767021"/>
            <a:ext cx="1750716" cy="462579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534625" y="343375"/>
            <a:ext cx="2082249" cy="3843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2000" dirty="0">
                <a:solidFill>
                  <a:srgbClr val="9C9283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Technical Approach</a:t>
            </a:r>
            <a:endParaRPr lang="en-US" sz="2000" dirty="0"/>
          </a:p>
        </p:txBody>
      </p:sp>
      <p:sp>
        <p:nvSpPr>
          <p:cNvPr id="3" name="Text 1"/>
          <p:cNvSpPr/>
          <p:nvPr/>
        </p:nvSpPr>
        <p:spPr>
          <a:xfrm>
            <a:off x="437078" y="663178"/>
            <a:ext cx="5265777" cy="5385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00"/>
              </a:lnSpc>
              <a:buNone/>
            </a:pPr>
            <a:r>
              <a:rPr lang="en-US" sz="3350" dirty="0">
                <a:solidFill>
                  <a:srgbClr val="FFFFFF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Architecture &amp; Workflow</a:t>
            </a:r>
            <a:endParaRPr lang="en-US" sz="33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54" y="208716"/>
            <a:ext cx="13756243" cy="781216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72311" y="6488131"/>
            <a:ext cx="3074473" cy="3843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350" dirty="0">
                <a:solidFill>
                  <a:srgbClr val="FFFFFF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User Frontend</a:t>
            </a:r>
            <a:endParaRPr lang="en-US" sz="1350" dirty="0"/>
          </a:p>
        </p:txBody>
      </p:sp>
      <p:sp>
        <p:nvSpPr>
          <p:cNvPr id="7" name="Text 3"/>
          <p:cNvSpPr/>
          <p:nvPr/>
        </p:nvSpPr>
        <p:spPr>
          <a:xfrm>
            <a:off x="762997" y="6971193"/>
            <a:ext cx="3293102" cy="6148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350"/>
              </a:lnSpc>
              <a:buNone/>
            </a:pPr>
            <a:r>
              <a:rPr lang="en-US" sz="1050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React.js + Web3.js initiates transactions</a:t>
            </a:r>
            <a:endParaRPr lang="en-US" sz="1050" dirty="0"/>
          </a:p>
        </p:txBody>
      </p:sp>
      <p:sp>
        <p:nvSpPr>
          <p:cNvPr id="9" name="Text 4"/>
          <p:cNvSpPr/>
          <p:nvPr/>
        </p:nvSpPr>
        <p:spPr>
          <a:xfrm>
            <a:off x="3236239" y="1630382"/>
            <a:ext cx="3074473" cy="3843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350" dirty="0">
                <a:solidFill>
                  <a:srgbClr val="FFFFFF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Smart Contract</a:t>
            </a:r>
            <a:endParaRPr lang="en-US" sz="1350" dirty="0"/>
          </a:p>
        </p:txBody>
      </p:sp>
      <p:sp>
        <p:nvSpPr>
          <p:cNvPr id="10" name="Text 5"/>
          <p:cNvSpPr/>
          <p:nvPr/>
        </p:nvSpPr>
        <p:spPr>
          <a:xfrm>
            <a:off x="3236239" y="2181543"/>
            <a:ext cx="3293102" cy="6148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350"/>
              </a:lnSpc>
              <a:buNone/>
            </a:pPr>
            <a:r>
              <a:rPr lang="en-US" sz="1050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Solidity on Polygon Testnet mints/burns</a:t>
            </a:r>
            <a:endParaRPr lang="en-US" sz="1050" dirty="0"/>
          </a:p>
        </p:txBody>
      </p:sp>
      <p:sp>
        <p:nvSpPr>
          <p:cNvPr id="12" name="Text 6"/>
          <p:cNvSpPr/>
          <p:nvPr/>
        </p:nvSpPr>
        <p:spPr>
          <a:xfrm>
            <a:off x="5654825" y="6437495"/>
            <a:ext cx="3074473" cy="3843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350" dirty="0">
                <a:solidFill>
                  <a:srgbClr val="FFFFFF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Backend Node</a:t>
            </a:r>
            <a:endParaRPr lang="en-US" sz="1350" dirty="0"/>
          </a:p>
        </p:txBody>
      </p:sp>
      <p:sp>
        <p:nvSpPr>
          <p:cNvPr id="13" name="Text 7"/>
          <p:cNvSpPr/>
          <p:nvPr/>
        </p:nvSpPr>
        <p:spPr>
          <a:xfrm>
            <a:off x="5545510" y="6942847"/>
            <a:ext cx="3293102" cy="6148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350"/>
              </a:lnSpc>
              <a:buNone/>
            </a:pPr>
            <a:r>
              <a:rPr lang="en-US" sz="1050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Node.js fetches Coin Gecko real-time prices</a:t>
            </a:r>
            <a:endParaRPr lang="en-US" sz="1050" dirty="0"/>
          </a:p>
        </p:txBody>
      </p:sp>
      <p:sp>
        <p:nvSpPr>
          <p:cNvPr id="15" name="Text 8"/>
          <p:cNvSpPr/>
          <p:nvPr/>
        </p:nvSpPr>
        <p:spPr>
          <a:xfrm>
            <a:off x="8128068" y="1577435"/>
            <a:ext cx="3074473" cy="3843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350" dirty="0">
                <a:solidFill>
                  <a:srgbClr val="FFFFFF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ML Analytics</a:t>
            </a:r>
            <a:endParaRPr lang="en-US" sz="1350" dirty="0"/>
          </a:p>
        </p:txBody>
      </p:sp>
      <p:sp>
        <p:nvSpPr>
          <p:cNvPr id="16" name="Text 9"/>
          <p:cNvSpPr/>
          <p:nvPr/>
        </p:nvSpPr>
        <p:spPr>
          <a:xfrm>
            <a:off x="8128068" y="2257426"/>
            <a:ext cx="3293101" cy="6148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350"/>
              </a:lnSpc>
              <a:buNone/>
            </a:pPr>
            <a:r>
              <a:rPr lang="en-US" sz="1050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Python performs anomaly detection</a:t>
            </a:r>
            <a:endParaRPr lang="en-US" sz="1050" dirty="0"/>
          </a:p>
        </p:txBody>
      </p:sp>
      <p:sp>
        <p:nvSpPr>
          <p:cNvPr id="18" name="Text 10"/>
          <p:cNvSpPr/>
          <p:nvPr/>
        </p:nvSpPr>
        <p:spPr>
          <a:xfrm>
            <a:off x="10573982" y="6401431"/>
            <a:ext cx="3074473" cy="3843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350" dirty="0">
                <a:solidFill>
                  <a:srgbClr val="FFFFFF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Reserve Dashboard</a:t>
            </a:r>
            <a:endParaRPr lang="en-US" sz="1350" dirty="0"/>
          </a:p>
        </p:txBody>
      </p:sp>
      <p:sp>
        <p:nvSpPr>
          <p:cNvPr id="19" name="Text 11"/>
          <p:cNvSpPr/>
          <p:nvPr/>
        </p:nvSpPr>
        <p:spPr>
          <a:xfrm>
            <a:off x="10464667" y="6889002"/>
            <a:ext cx="3293102" cy="6148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350"/>
              </a:lnSpc>
              <a:buNone/>
            </a:pPr>
            <a:r>
              <a:rPr lang="en-US" sz="1050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Proof-of-Reserve updates in real time</a:t>
            </a:r>
            <a:endParaRPr lang="en-US" sz="1050" dirty="0"/>
          </a:p>
        </p:txBody>
      </p:sp>
      <p:sp>
        <p:nvSpPr>
          <p:cNvPr id="20" name="Text 12"/>
          <p:cNvSpPr/>
          <p:nvPr/>
        </p:nvSpPr>
        <p:spPr>
          <a:xfrm>
            <a:off x="437078" y="9341644"/>
            <a:ext cx="13756243" cy="1997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550"/>
              </a:lnSpc>
              <a:buSzPct val="100000"/>
              <a:buChar char="•"/>
            </a:pPr>
            <a:r>
              <a:rPr lang="en-US" sz="950" b="1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Frontend:</a:t>
            </a:r>
            <a:r>
              <a:rPr lang="en-US" sz="950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 React.js, Web3.js for seamless user interaction.</a:t>
            </a:r>
            <a:endParaRPr lang="en-US" sz="950" dirty="0"/>
          </a:p>
        </p:txBody>
      </p:sp>
      <p:sp>
        <p:nvSpPr>
          <p:cNvPr id="21" name="Text 13"/>
          <p:cNvSpPr/>
          <p:nvPr/>
        </p:nvSpPr>
        <p:spPr>
          <a:xfrm>
            <a:off x="437078" y="9585127"/>
            <a:ext cx="13756243" cy="1997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550"/>
              </a:lnSpc>
              <a:buSzPct val="100000"/>
              <a:buChar char="•"/>
            </a:pPr>
            <a:r>
              <a:rPr lang="en-US" sz="950" b="1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Smart Contract:</a:t>
            </a:r>
            <a:r>
              <a:rPr lang="en-US" sz="950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 Solidity on Polygon Testnet for efficiency and low fees.</a:t>
            </a:r>
            <a:endParaRPr lang="en-US" sz="950" dirty="0"/>
          </a:p>
        </p:txBody>
      </p:sp>
      <p:sp>
        <p:nvSpPr>
          <p:cNvPr id="22" name="Text 14"/>
          <p:cNvSpPr/>
          <p:nvPr/>
        </p:nvSpPr>
        <p:spPr>
          <a:xfrm>
            <a:off x="437078" y="9828609"/>
            <a:ext cx="13756243" cy="1997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550"/>
              </a:lnSpc>
              <a:buSzPct val="100000"/>
              <a:buChar char="•"/>
            </a:pPr>
            <a:r>
              <a:rPr lang="en-US" sz="950" b="1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Backend:</a:t>
            </a:r>
            <a:r>
              <a:rPr lang="en-US" sz="950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 Node.js, integrating with CoinGecko API for market data.</a:t>
            </a:r>
            <a:endParaRPr lang="en-US" sz="950" dirty="0"/>
          </a:p>
        </p:txBody>
      </p:sp>
      <p:sp>
        <p:nvSpPr>
          <p:cNvPr id="23" name="Text 15"/>
          <p:cNvSpPr/>
          <p:nvPr/>
        </p:nvSpPr>
        <p:spPr>
          <a:xfrm>
            <a:off x="437078" y="10072092"/>
            <a:ext cx="13756243" cy="1997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550"/>
              </a:lnSpc>
              <a:buSzPct val="100000"/>
              <a:buChar char="•"/>
            </a:pPr>
            <a:r>
              <a:rPr lang="en-US" sz="950" b="1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Analytics:</a:t>
            </a:r>
            <a:r>
              <a:rPr lang="en-US" sz="950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 Python for AI/ML models (e.g., scikit-learn, TensorFlow) to detect anomalies.</a:t>
            </a:r>
            <a:endParaRPr lang="en-US" sz="95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5657C5-74B2-A58C-C99A-27B09F616495}"/>
              </a:ext>
            </a:extLst>
          </p:cNvPr>
          <p:cNvSpPr/>
          <p:nvPr/>
        </p:nvSpPr>
        <p:spPr>
          <a:xfrm>
            <a:off x="12793623" y="7680960"/>
            <a:ext cx="1750716" cy="462579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97523" y="12995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9C9283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Demo / Prototype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793790" y="1880711"/>
            <a:ext cx="7825502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7700"/>
              </a:lnSpc>
              <a:buNone/>
            </a:pPr>
            <a:r>
              <a:rPr lang="en-US" sz="6150" dirty="0">
                <a:solidFill>
                  <a:srgbClr val="FFFFFF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Live in Action</a:t>
            </a:r>
            <a:endParaRPr lang="en-US" sz="6150" dirty="0"/>
          </a:p>
        </p:txBody>
      </p:sp>
      <p:sp>
        <p:nvSpPr>
          <p:cNvPr id="4" name="Text 2"/>
          <p:cNvSpPr/>
          <p:nvPr/>
        </p:nvSpPr>
        <p:spPr>
          <a:xfrm>
            <a:off x="793790" y="342590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400704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342590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99521" y="400704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418892"/>
            <a:ext cx="337244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93790" y="6000036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5418892"/>
            <a:ext cx="296775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7599521" y="6000036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7C72D7-CD1B-C692-704E-479D793A6F29}"/>
              </a:ext>
            </a:extLst>
          </p:cNvPr>
          <p:cNvSpPr/>
          <p:nvPr/>
        </p:nvSpPr>
        <p:spPr>
          <a:xfrm>
            <a:off x="12793623" y="7680960"/>
            <a:ext cx="1750716" cy="462579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918240" y="614601"/>
            <a:ext cx="2793921" cy="3492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150" dirty="0">
                <a:solidFill>
                  <a:srgbClr val="9C9283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Impact &amp; Use Cases</a:t>
            </a:r>
            <a:endParaRPr lang="en-US" sz="2150" dirty="0"/>
          </a:p>
        </p:txBody>
      </p:sp>
      <p:sp>
        <p:nvSpPr>
          <p:cNvPr id="3" name="Text 1"/>
          <p:cNvSpPr/>
          <p:nvPr/>
        </p:nvSpPr>
        <p:spPr>
          <a:xfrm>
            <a:off x="782241" y="1187291"/>
            <a:ext cx="9079944" cy="963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7550"/>
              </a:lnSpc>
              <a:buNone/>
            </a:pPr>
            <a:r>
              <a:rPr lang="en-US" sz="6050" dirty="0">
                <a:solidFill>
                  <a:srgbClr val="FFFFFF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Real-World Applications</a:t>
            </a:r>
            <a:endParaRPr lang="en-US" sz="6050" dirty="0"/>
          </a:p>
        </p:txBody>
      </p:sp>
      <p:sp>
        <p:nvSpPr>
          <p:cNvPr id="4" name="Text 2"/>
          <p:cNvSpPr/>
          <p:nvPr/>
        </p:nvSpPr>
        <p:spPr>
          <a:xfrm>
            <a:off x="782241" y="2486382"/>
            <a:ext cx="13065919" cy="3575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IndiCoin benefits diverse stakeholders and offers versatile applications: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41" y="3095268"/>
            <a:ext cx="558760" cy="55876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782241" y="3933349"/>
            <a:ext cx="2793921" cy="3492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FFFFFF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Indian Diaspora</a:t>
            </a:r>
            <a:endParaRPr lang="en-US" sz="2150" dirty="0"/>
          </a:p>
        </p:txBody>
      </p:sp>
      <p:sp>
        <p:nvSpPr>
          <p:cNvPr id="7" name="Text 4"/>
          <p:cNvSpPr/>
          <p:nvPr/>
        </p:nvSpPr>
        <p:spPr>
          <a:xfrm>
            <a:off x="782241" y="4416623"/>
            <a:ext cx="6393299" cy="715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Low-cost, fast remittances to India, avoiding traditional banking fees and delays.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4860" y="3095268"/>
            <a:ext cx="558760" cy="55876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454860" y="3933349"/>
            <a:ext cx="2793921" cy="3492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FFFFFF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Cross-Border Trade</a:t>
            </a:r>
            <a:endParaRPr lang="en-US" sz="2150" dirty="0"/>
          </a:p>
        </p:txBody>
      </p:sp>
      <p:sp>
        <p:nvSpPr>
          <p:cNvPr id="10" name="Text 6"/>
          <p:cNvSpPr/>
          <p:nvPr/>
        </p:nvSpPr>
        <p:spPr>
          <a:xfrm>
            <a:off x="7454860" y="4416623"/>
            <a:ext cx="6393299" cy="715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Facilitates seamless international transactions for businesses dealing with INR.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241" y="5578673"/>
            <a:ext cx="558760" cy="55876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82241" y="6416754"/>
            <a:ext cx="2793921" cy="3492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FFFFFF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DeFi Ecosystem</a:t>
            </a:r>
            <a:endParaRPr lang="en-US" sz="2150" dirty="0"/>
          </a:p>
        </p:txBody>
      </p:sp>
      <p:sp>
        <p:nvSpPr>
          <p:cNvPr id="13" name="Text 8"/>
          <p:cNvSpPr/>
          <p:nvPr/>
        </p:nvSpPr>
        <p:spPr>
          <a:xfrm>
            <a:off x="782241" y="6900029"/>
            <a:ext cx="6393299" cy="715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Provides a reliable INR-pegged asset for lending, borrowing, and staking on DeFi platforms.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4860" y="5578673"/>
            <a:ext cx="558760" cy="558760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7454860" y="6416754"/>
            <a:ext cx="2793921" cy="3492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FFFFFF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Green Investments</a:t>
            </a:r>
            <a:endParaRPr lang="en-US" sz="2150" dirty="0"/>
          </a:p>
        </p:txBody>
      </p:sp>
      <p:sp>
        <p:nvSpPr>
          <p:cNvPr id="16" name="Text 10"/>
          <p:cNvSpPr/>
          <p:nvPr/>
        </p:nvSpPr>
        <p:spPr>
          <a:xfrm>
            <a:off x="7454860" y="6900029"/>
            <a:ext cx="6393299" cy="715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Directly supports environmental projects, aligning finance with sustainable development goals.</a:t>
            </a:r>
            <a:endParaRPr lang="en-US" sz="175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CD8AA3-5051-240E-28FF-7DDE857BFF62}"/>
              </a:ext>
            </a:extLst>
          </p:cNvPr>
          <p:cNvSpPr/>
          <p:nvPr/>
        </p:nvSpPr>
        <p:spPr>
          <a:xfrm>
            <a:off x="12793623" y="7680960"/>
            <a:ext cx="1750716" cy="462579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87559" y="451009"/>
            <a:ext cx="2255163" cy="2561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1600" dirty="0">
                <a:solidFill>
                  <a:srgbClr val="9C9283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Challenges &amp; Solutions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573643" y="870942"/>
            <a:ext cx="5697855" cy="7067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Overcoming Hurdles</a:t>
            </a:r>
            <a:endParaRPr lang="en-US" sz="44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43" y="1823442"/>
            <a:ext cx="6741557" cy="655558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37473" y="2642830"/>
            <a:ext cx="2048708" cy="2561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solidFill>
                  <a:srgbClr val="FFFFFF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AI/ML Integration</a:t>
            </a:r>
            <a:endParaRPr lang="en-US" sz="1600" dirty="0"/>
          </a:p>
        </p:txBody>
      </p:sp>
      <p:sp>
        <p:nvSpPr>
          <p:cNvPr id="6" name="Text 3"/>
          <p:cNvSpPr/>
          <p:nvPr/>
        </p:nvSpPr>
        <p:spPr>
          <a:xfrm>
            <a:off x="737473" y="2997160"/>
            <a:ext cx="6413897" cy="5245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250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Integrating complex AI models for real-time anomaly detection with blockchain data.</a:t>
            </a:r>
            <a:endParaRPr lang="en-US" sz="12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1823442"/>
            <a:ext cx="6741557" cy="655558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7479030" y="2642830"/>
            <a:ext cx="2048708" cy="2561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solidFill>
                  <a:srgbClr val="FFFFFF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Solution</a:t>
            </a:r>
            <a:endParaRPr lang="en-US" sz="1600" dirty="0"/>
          </a:p>
        </p:txBody>
      </p:sp>
      <p:sp>
        <p:nvSpPr>
          <p:cNvPr id="9" name="Text 5"/>
          <p:cNvSpPr/>
          <p:nvPr/>
        </p:nvSpPr>
        <p:spPr>
          <a:xfrm>
            <a:off x="7479030" y="2997160"/>
            <a:ext cx="6413897" cy="5245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250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Developed a dedicated Python backend with optimized APIs for efficient data processing and model inference.</a:t>
            </a:r>
            <a:endParaRPr lang="en-US" sz="12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643" y="3869888"/>
            <a:ext cx="6741557" cy="655558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737473" y="4689277"/>
            <a:ext cx="2048708" cy="2561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solidFill>
                  <a:srgbClr val="FFFFFF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Reserve Simulation</a:t>
            </a:r>
            <a:endParaRPr lang="en-US" sz="1600" dirty="0"/>
          </a:p>
        </p:txBody>
      </p:sp>
      <p:sp>
        <p:nvSpPr>
          <p:cNvPr id="12" name="Text 7"/>
          <p:cNvSpPr/>
          <p:nvPr/>
        </p:nvSpPr>
        <p:spPr>
          <a:xfrm>
            <a:off x="737473" y="5043607"/>
            <a:ext cx="6413897" cy="5245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250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Accurately simulating reserve fluctuations and real-time BTC/ETH price impact for stability.</a:t>
            </a:r>
            <a:endParaRPr lang="en-US" sz="125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5200" y="3869888"/>
            <a:ext cx="6741557" cy="655558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7479030" y="4689277"/>
            <a:ext cx="2048708" cy="2561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solidFill>
                  <a:srgbClr val="FFFFFF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Solution</a:t>
            </a:r>
            <a:endParaRPr lang="en-US" sz="1600" dirty="0"/>
          </a:p>
        </p:txBody>
      </p:sp>
      <p:sp>
        <p:nvSpPr>
          <p:cNvPr id="15" name="Text 9"/>
          <p:cNvSpPr/>
          <p:nvPr/>
        </p:nvSpPr>
        <p:spPr>
          <a:xfrm>
            <a:off x="7479030" y="5043607"/>
            <a:ext cx="6413897" cy="5245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250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Utilized historical market data and robust financial modeling techniques to build a dynamic simulation engine.</a:t>
            </a:r>
            <a:endParaRPr lang="en-US" sz="1250" dirty="0"/>
          </a:p>
        </p:txBody>
      </p:sp>
      <p:pic>
        <p:nvPicPr>
          <p:cNvPr id="1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643" y="5916335"/>
            <a:ext cx="6741557" cy="655558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737473" y="6735723"/>
            <a:ext cx="2048708" cy="2561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solidFill>
                  <a:srgbClr val="FFFFFF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Hackathon Scope</a:t>
            </a:r>
            <a:endParaRPr lang="en-US" sz="1600" dirty="0"/>
          </a:p>
        </p:txBody>
      </p:sp>
      <p:sp>
        <p:nvSpPr>
          <p:cNvPr id="18" name="Text 11"/>
          <p:cNvSpPr/>
          <p:nvPr/>
        </p:nvSpPr>
        <p:spPr>
          <a:xfrm>
            <a:off x="737473" y="7090053"/>
            <a:ext cx="6413897" cy="2622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250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Ensuring core functionalities were achievable within the hackathon timeframe.</a:t>
            </a:r>
            <a:endParaRPr lang="en-US" sz="1250" dirty="0"/>
          </a:p>
        </p:txBody>
      </p:sp>
      <p:pic>
        <p:nvPicPr>
          <p:cNvPr id="19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15200" y="5916335"/>
            <a:ext cx="6741557" cy="655558"/>
          </a:xfrm>
          <a:prstGeom prst="rect">
            <a:avLst/>
          </a:prstGeom>
        </p:spPr>
      </p:pic>
      <p:sp>
        <p:nvSpPr>
          <p:cNvPr id="20" name="Text 12"/>
          <p:cNvSpPr/>
          <p:nvPr/>
        </p:nvSpPr>
        <p:spPr>
          <a:xfrm>
            <a:off x="7479030" y="6735723"/>
            <a:ext cx="2048708" cy="2561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solidFill>
                  <a:srgbClr val="FFFFFF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Solution</a:t>
            </a:r>
            <a:endParaRPr lang="en-US" sz="1600" dirty="0"/>
          </a:p>
        </p:txBody>
      </p:sp>
      <p:sp>
        <p:nvSpPr>
          <p:cNvPr id="21" name="Text 13"/>
          <p:cNvSpPr/>
          <p:nvPr/>
        </p:nvSpPr>
        <p:spPr>
          <a:xfrm>
            <a:off x="7479030" y="7090053"/>
            <a:ext cx="6413897" cy="5245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250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Focused on a minimum viable product (MVP) demonstrating key features, with clear future development roadmap.</a:t>
            </a:r>
            <a:endParaRPr lang="en-US" sz="12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22A883-3559-3BC8-A2C2-8F395713B0BE}"/>
              </a:ext>
            </a:extLst>
          </p:cNvPr>
          <p:cNvSpPr/>
          <p:nvPr/>
        </p:nvSpPr>
        <p:spPr>
          <a:xfrm>
            <a:off x="12793623" y="7680960"/>
            <a:ext cx="1750716" cy="462579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475553" y="577096"/>
            <a:ext cx="2192893" cy="2740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1700" dirty="0">
                <a:solidFill>
                  <a:srgbClr val="9C9283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Future Scope</a:t>
            </a:r>
            <a:endParaRPr lang="en-US" sz="1700" dirty="0"/>
          </a:p>
        </p:txBody>
      </p:sp>
      <p:sp>
        <p:nvSpPr>
          <p:cNvPr id="4" name="Text 1"/>
          <p:cNvSpPr/>
          <p:nvPr/>
        </p:nvSpPr>
        <p:spPr>
          <a:xfrm>
            <a:off x="614005" y="1026557"/>
            <a:ext cx="7397710" cy="7564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950"/>
              </a:lnSpc>
              <a:buNone/>
            </a:pPr>
            <a:r>
              <a:rPr lang="en-US" sz="4750" dirty="0">
                <a:solidFill>
                  <a:srgbClr val="FFFFFF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Scaling IndiCoin's Impact</a:t>
            </a:r>
            <a:endParaRPr lang="en-US" sz="47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05" y="2046089"/>
            <a:ext cx="175379" cy="219194"/>
          </a:xfrm>
          <a:prstGeom prst="rect">
            <a:avLst/>
          </a:prstGeom>
        </p:spPr>
      </p:pic>
      <p:sp>
        <p:nvSpPr>
          <p:cNvPr id="6" name="Shape 2"/>
          <p:cNvSpPr/>
          <p:nvPr/>
        </p:nvSpPr>
        <p:spPr>
          <a:xfrm>
            <a:off x="614005" y="2321243"/>
            <a:ext cx="7915989" cy="2286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7" name="Text 3"/>
          <p:cNvSpPr/>
          <p:nvPr/>
        </p:nvSpPr>
        <p:spPr>
          <a:xfrm>
            <a:off x="614005" y="2454593"/>
            <a:ext cx="3160157" cy="2740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FFFFFF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RBI Integration &amp; Compliance</a:t>
            </a:r>
            <a:endParaRPr lang="en-US" sz="1700" dirty="0"/>
          </a:p>
        </p:txBody>
      </p:sp>
      <p:sp>
        <p:nvSpPr>
          <p:cNvPr id="8" name="Text 4"/>
          <p:cNvSpPr/>
          <p:nvPr/>
        </p:nvSpPr>
        <p:spPr>
          <a:xfrm>
            <a:off x="614005" y="2833926"/>
            <a:ext cx="7915989" cy="5610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Working with regulators for official recognition and integration with India's financial infrastructure.</a:t>
            </a:r>
            <a:endParaRPr lang="en-US" sz="13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005" y="3701891"/>
            <a:ext cx="175379" cy="219194"/>
          </a:xfrm>
          <a:prstGeom prst="rect">
            <a:avLst/>
          </a:prstGeom>
        </p:spPr>
      </p:pic>
      <p:sp>
        <p:nvSpPr>
          <p:cNvPr id="10" name="Shape 5"/>
          <p:cNvSpPr/>
          <p:nvPr/>
        </p:nvSpPr>
        <p:spPr>
          <a:xfrm>
            <a:off x="614005" y="3977045"/>
            <a:ext cx="7915989" cy="2286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11" name="Text 6"/>
          <p:cNvSpPr/>
          <p:nvPr/>
        </p:nvSpPr>
        <p:spPr>
          <a:xfrm>
            <a:off x="614005" y="4110395"/>
            <a:ext cx="3195042" cy="2740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FFFFFF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Expanded Green Partnerships</a:t>
            </a:r>
            <a:endParaRPr lang="en-US" sz="1700" dirty="0"/>
          </a:p>
        </p:txBody>
      </p:sp>
      <p:sp>
        <p:nvSpPr>
          <p:cNvPr id="12" name="Text 7"/>
          <p:cNvSpPr/>
          <p:nvPr/>
        </p:nvSpPr>
        <p:spPr>
          <a:xfrm>
            <a:off x="614005" y="4489728"/>
            <a:ext cx="7915989" cy="2805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Collaborating with more NGOs and environmental projects to maximize sustainable impact.</a:t>
            </a:r>
            <a:endParaRPr lang="en-US" sz="135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005" y="5077182"/>
            <a:ext cx="175379" cy="219194"/>
          </a:xfrm>
          <a:prstGeom prst="rect">
            <a:avLst/>
          </a:prstGeom>
        </p:spPr>
      </p:pic>
      <p:sp>
        <p:nvSpPr>
          <p:cNvPr id="14" name="Shape 8"/>
          <p:cNvSpPr/>
          <p:nvPr/>
        </p:nvSpPr>
        <p:spPr>
          <a:xfrm>
            <a:off x="614005" y="5352336"/>
            <a:ext cx="7915989" cy="2286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15" name="Text 9"/>
          <p:cNvSpPr/>
          <p:nvPr/>
        </p:nvSpPr>
        <p:spPr>
          <a:xfrm>
            <a:off x="614005" y="5485686"/>
            <a:ext cx="3018830" cy="2740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FFFFFF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Cross-Chain Interoperability</a:t>
            </a:r>
            <a:endParaRPr lang="en-US" sz="1700" dirty="0"/>
          </a:p>
        </p:txBody>
      </p:sp>
      <p:sp>
        <p:nvSpPr>
          <p:cNvPr id="16" name="Text 10"/>
          <p:cNvSpPr/>
          <p:nvPr/>
        </p:nvSpPr>
        <p:spPr>
          <a:xfrm>
            <a:off x="614005" y="5865019"/>
            <a:ext cx="7915989" cy="2805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Enabling IndiCoin to be used seamlessly across multiple blockchain networks.</a:t>
            </a:r>
            <a:endParaRPr lang="en-US" sz="1350" dirty="0"/>
          </a:p>
        </p:txBody>
      </p:sp>
      <p:pic>
        <p:nvPicPr>
          <p:cNvPr id="17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005" y="6452473"/>
            <a:ext cx="175379" cy="219194"/>
          </a:xfrm>
          <a:prstGeom prst="rect">
            <a:avLst/>
          </a:prstGeom>
        </p:spPr>
      </p:pic>
      <p:sp>
        <p:nvSpPr>
          <p:cNvPr id="18" name="Shape 11"/>
          <p:cNvSpPr/>
          <p:nvPr/>
        </p:nvSpPr>
        <p:spPr>
          <a:xfrm>
            <a:off x="614005" y="6727627"/>
            <a:ext cx="7915989" cy="2286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19" name="Text 12"/>
          <p:cNvSpPr/>
          <p:nvPr/>
        </p:nvSpPr>
        <p:spPr>
          <a:xfrm>
            <a:off x="614005" y="6860977"/>
            <a:ext cx="2577584" cy="2740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FFFFFF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Advanced AI/ML Models</a:t>
            </a:r>
            <a:endParaRPr lang="en-US" sz="1700" dirty="0"/>
          </a:p>
        </p:txBody>
      </p:sp>
      <p:sp>
        <p:nvSpPr>
          <p:cNvPr id="20" name="Text 13"/>
          <p:cNvSpPr/>
          <p:nvPr/>
        </p:nvSpPr>
        <p:spPr>
          <a:xfrm>
            <a:off x="614005" y="7240310"/>
            <a:ext cx="7915989" cy="2805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Implementing predictive analytics for reserve optimization and early warning systems.</a:t>
            </a:r>
            <a:endParaRPr lang="en-US" sz="13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265646" y="1025247"/>
            <a:ext cx="2612708" cy="3264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050" dirty="0">
                <a:solidFill>
                  <a:srgbClr val="9C9283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Conclusion</a:t>
            </a:r>
            <a:endParaRPr lang="en-US" sz="2050" dirty="0"/>
          </a:p>
        </p:txBody>
      </p:sp>
      <p:sp>
        <p:nvSpPr>
          <p:cNvPr id="4" name="Text 1"/>
          <p:cNvSpPr/>
          <p:nvPr/>
        </p:nvSpPr>
        <p:spPr>
          <a:xfrm>
            <a:off x="731520" y="1560671"/>
            <a:ext cx="7680960" cy="18028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7050"/>
              </a:lnSpc>
              <a:buNone/>
            </a:pPr>
            <a:r>
              <a:rPr lang="en-US" sz="5650" dirty="0">
                <a:solidFill>
                  <a:srgbClr val="FFFFFF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Trust, Transparency, Scalability</a:t>
            </a:r>
            <a:endParaRPr lang="en-US" sz="5650" dirty="0"/>
          </a:p>
        </p:txBody>
      </p:sp>
      <p:sp>
        <p:nvSpPr>
          <p:cNvPr id="5" name="Text 2"/>
          <p:cNvSpPr/>
          <p:nvPr/>
        </p:nvSpPr>
        <p:spPr>
          <a:xfrm>
            <a:off x="731520" y="3677007"/>
            <a:ext cx="7680960" cy="6688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b="1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Trust:</a:t>
            </a:r>
            <a:r>
              <a:rPr lang="en-US" sz="1600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 IndiCoin provides a stable, verifiable INR-backed digital asset, fostering confidence in crypto.</a:t>
            </a:r>
            <a:endParaRPr lang="en-US" sz="1600" dirty="0"/>
          </a:p>
        </p:txBody>
      </p:sp>
      <p:sp>
        <p:nvSpPr>
          <p:cNvPr id="6" name="Text 3"/>
          <p:cNvSpPr/>
          <p:nvPr/>
        </p:nvSpPr>
        <p:spPr>
          <a:xfrm>
            <a:off x="731520" y="4419005"/>
            <a:ext cx="7680960" cy="6688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b="1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Transparency:</a:t>
            </a:r>
            <a:r>
              <a:rPr lang="en-US" sz="1600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 Our AI-powered reserve management and public dashboard ensure unprecedented clarity.</a:t>
            </a: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731520" y="5161002"/>
            <a:ext cx="7680960" cy="6688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b="1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Scalability:</a:t>
            </a:r>
            <a:r>
              <a:rPr lang="en-US" sz="1600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 Built on Polygon, IndiCoin is ready for mass adoption in India's rapidly growing digital economy.</a:t>
            </a:r>
            <a:endParaRPr lang="en-US" sz="1600" dirty="0"/>
          </a:p>
        </p:txBody>
      </p:sp>
      <p:sp>
        <p:nvSpPr>
          <p:cNvPr id="8" name="Text 5"/>
          <p:cNvSpPr/>
          <p:nvPr/>
        </p:nvSpPr>
        <p:spPr>
          <a:xfrm>
            <a:off x="1045012" y="6300192"/>
            <a:ext cx="7367468" cy="6688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"IndiCoin is not just a token; it's a bridge to India's sustainable financial future."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731520" y="6065044"/>
            <a:ext cx="22860" cy="1139190"/>
          </a:xfrm>
          <a:prstGeom prst="rect">
            <a:avLst/>
          </a:prstGeom>
          <a:solidFill>
            <a:srgbClr val="9C9283"/>
          </a:solidFill>
          <a:ln/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711</Words>
  <Application>Microsoft Office PowerPoint</Application>
  <PresentationFormat>Custom</PresentationFormat>
  <Paragraphs>106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Noto Serif</vt:lpstr>
      <vt:lpstr>Noto Serif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Janaki Pillai Raghav</dc:creator>
  <cp:lastModifiedBy>Janaki Pillai Raghav</cp:lastModifiedBy>
  <cp:revision>2</cp:revision>
  <dcterms:created xsi:type="dcterms:W3CDTF">2025-08-24T04:49:18Z</dcterms:created>
  <dcterms:modified xsi:type="dcterms:W3CDTF">2025-08-24T05:33:51Z</dcterms:modified>
</cp:coreProperties>
</file>