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0" r:id="rId1"/>
  </p:sldMasterIdLst>
  <p:notesMasterIdLst>
    <p:notesMasterId r:id="rId7"/>
  </p:notesMasterIdLst>
  <p:sldIdLst>
    <p:sldId id="256" r:id="rId2"/>
    <p:sldId id="258" r:id="rId3"/>
    <p:sldId id="260" r:id="rId4"/>
    <p:sldId id="262" r:id="rId5"/>
    <p:sldId id="263" r:id="rId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78f2ff96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78f2ff96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e78f2ff9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e78f2ff9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78f2ff96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78f2ff96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78f2ff9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78f2ff9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B61BEF0D-F0BB-DE4B-95CE-6DB70DBA9567}" type="datetimeFigureOut">
              <a:rPr lang="en-US" smtClean="0"/>
              <a:pPr/>
              <a:t>7/3/2024</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2436473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351055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477708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939554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70143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7/3/2024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587963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7/3/2024</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6715611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B61BEF0D-F0BB-DE4B-95CE-6DB70DBA9567}" type="datetimeFigureOut">
              <a:rPr lang="en-US" smtClean="0"/>
              <a:pPr/>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1538598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B61BEF0D-F0BB-DE4B-95CE-6DB70DBA9567}" type="datetimeFigureOut">
              <a:rPr lang="en-US" smtClean="0"/>
              <a:pPr/>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5493356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187569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882675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4738856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7364332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444638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4709212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8357152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5298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1677181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1413816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B61BEF0D-F0BB-DE4B-95CE-6DB70DBA9567}" type="datetimeFigureOut">
              <a:rPr lang="en-US" smtClean="0"/>
              <a:pPr/>
              <a:t>7/3/2024</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9122329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aryantokas8@gmai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zero.webappsecurity.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grpSp>
        <p:nvGrpSpPr>
          <p:cNvPr id="125" name="Group 124">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16" name="Rectangle 115">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7" name="Oval 116">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8" name="Oval 117">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7" name="Oval 126">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0" name="Oval 119">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1" name="Oval 120">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2"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23"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24"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26" name="Rectangle 125">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28" name="Rectangle 12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3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2355364" y="1369559"/>
            <a:ext cx="2474555"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34" name="Freeform: Shape 13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878973" y="-105650"/>
            <a:ext cx="4540253"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13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55" name="Google Shape;55;p13"/>
          <p:cNvSpPr txBox="1">
            <a:spLocks/>
          </p:cNvSpPr>
          <p:nvPr/>
        </p:nvSpPr>
        <p:spPr>
          <a:xfrm>
            <a:off x="3967557" y="328134"/>
            <a:ext cx="4126961" cy="4465744"/>
          </a:xfrm>
          <a:prstGeom prst="rect">
            <a:avLst/>
          </a:prstGeom>
        </p:spPr>
        <p:txBody>
          <a:bodyPr spcFirstLastPara="1" vert="horz" lIns="91440" tIns="45720" rIns="91440" bIns="45720" rtlCol="0" anchor="ctr" anchorCtr="0">
            <a:normAutofit/>
          </a:bodyPr>
          <a:lstStyle/>
          <a:p>
            <a:pPr>
              <a:spcBef>
                <a:spcPts val="1000"/>
              </a:spcBef>
              <a:buClr>
                <a:schemeClr val="accent1"/>
              </a:buClr>
              <a:buSzPct val="80000"/>
              <a:buFont typeface="Wingdings 3" charset="2"/>
              <a:buChar char=""/>
            </a:pPr>
            <a:r>
              <a:rPr lang="en-US" sz="1500">
                <a:solidFill>
                  <a:schemeClr val="tx1">
                    <a:lumMod val="75000"/>
                    <a:lumOff val="25000"/>
                  </a:schemeClr>
                </a:solidFill>
              </a:rPr>
              <a:t>Internship Studio Internship Project Submisison</a:t>
            </a:r>
          </a:p>
        </p:txBody>
      </p:sp>
      <p:sp>
        <p:nvSpPr>
          <p:cNvPr id="56" name="Google Shape;56;p13"/>
          <p:cNvSpPr txBox="1"/>
          <p:nvPr/>
        </p:nvSpPr>
        <p:spPr>
          <a:xfrm>
            <a:off x="4829908" y="2818393"/>
            <a:ext cx="4149969" cy="1103092"/>
          </a:xfrm>
          <a:prstGeom prst="rect">
            <a:avLst/>
          </a:prstGeom>
          <a:noFill/>
          <a:ln>
            <a:noFill/>
          </a:ln>
        </p:spPr>
        <p:txBody>
          <a:bodyPr spcFirstLastPara="1" wrap="square" lIns="91425" tIns="91425" rIns="91425" bIns="91425" anchor="t" anchorCtr="0">
            <a:spAutoFit/>
          </a:bodyPr>
          <a:lstStyle/>
          <a:p>
            <a:pPr defTabSz="402336">
              <a:spcAft>
                <a:spcPts val="600"/>
              </a:spcAft>
            </a:pPr>
            <a:r>
              <a:rPr lang="pt-BR" sz="1584" kern="1200">
                <a:solidFill>
                  <a:srgbClr val="979797"/>
                </a:solidFill>
                <a:latin typeface="+mn-lt"/>
                <a:ea typeface="+mn-ea"/>
                <a:cs typeface="+mn-cs"/>
              </a:rPr>
              <a:t>Name : Aryan Tokas</a:t>
            </a:r>
            <a:br>
              <a:rPr lang="pt-BR" sz="1584" kern="1200">
                <a:solidFill>
                  <a:srgbClr val="979797"/>
                </a:solidFill>
                <a:latin typeface="+mn-lt"/>
                <a:ea typeface="+mn-ea"/>
                <a:cs typeface="+mn-cs"/>
              </a:rPr>
            </a:br>
            <a:r>
              <a:rPr lang="pt-BR" sz="1584" kern="1200">
                <a:solidFill>
                  <a:srgbClr val="979797"/>
                </a:solidFill>
                <a:latin typeface="+mn-lt"/>
                <a:ea typeface="+mn-ea"/>
                <a:cs typeface="+mn-cs"/>
                <a:hlinkClick r:id="rId4"/>
              </a:rPr>
              <a:t>aryantokas8@gmail.com</a:t>
            </a:r>
            <a:endParaRPr lang="pt-BR" sz="1584" kern="1200">
              <a:solidFill>
                <a:srgbClr val="979797"/>
              </a:solidFill>
              <a:latin typeface="+mn-lt"/>
              <a:ea typeface="+mn-ea"/>
              <a:cs typeface="+mn-cs"/>
            </a:endParaRPr>
          </a:p>
          <a:p>
            <a:pPr defTabSz="402336">
              <a:spcAft>
                <a:spcPts val="600"/>
              </a:spcAft>
            </a:pPr>
            <a:r>
              <a:rPr lang="pt-BR" sz="1584">
                <a:solidFill>
                  <a:srgbClr val="979797"/>
                </a:solidFill>
              </a:rPr>
              <a:t>+91 8800871609</a:t>
            </a:r>
            <a:endParaRPr lang="pt-B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8" name="Google Shape;78;p1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9" name="Google Shape;79;p1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
        <p:cNvGrpSpPr/>
        <p:nvPr/>
      </p:nvGrpSpPr>
      <p:grpSpPr>
        <a:xfrm>
          <a:off x="0" y="0"/>
          <a:ext cx="0" cy="0"/>
          <a:chOff x="0" y="0"/>
          <a:chExt cx="0" cy="0"/>
        </a:xfrm>
      </p:grpSpPr>
      <p:grpSp>
        <p:nvGrpSpPr>
          <p:cNvPr id="94" name="Group 93">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95" name="Rectangle 94">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6" name="Oval 95">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7" name="Oval 96">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8" name="Oval 97">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9" name="Oval 98">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0" name="Oval 99">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1"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02"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03"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05" name="Rectangle 104">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07" name="Rectangle 106">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11"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2355364" y="1369559"/>
            <a:ext cx="2474555"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13" name="Freeform: Shape 112">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878973" y="-105650"/>
            <a:ext cx="4540253"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115"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89" name="Google Shape;89;p19"/>
          <p:cNvSpPr txBox="1"/>
          <p:nvPr/>
        </p:nvSpPr>
        <p:spPr>
          <a:xfrm>
            <a:off x="3967557" y="328134"/>
            <a:ext cx="4126961" cy="4465744"/>
          </a:xfrm>
          <a:prstGeom prst="rect">
            <a:avLst/>
          </a:prstGeom>
        </p:spPr>
        <p:txBody>
          <a:bodyPr spcFirstLastPara="1" vert="horz" lIns="91440" tIns="45720" rIns="91440" bIns="45720" rtlCol="0" anchor="ctr" anchorCtr="0">
            <a:normAutofit lnSpcReduction="10000"/>
          </a:bodyPr>
          <a:lstStyle/>
          <a:p>
            <a:pPr marL="0" lvl="0" indent="0">
              <a:lnSpc>
                <a:spcPct val="90000"/>
              </a:lnSpc>
              <a:spcBef>
                <a:spcPts val="1000"/>
              </a:spcBef>
              <a:buClr>
                <a:schemeClr val="accent1"/>
              </a:buClr>
              <a:buSzPct val="80000"/>
              <a:buFont typeface="Wingdings 3" charset="2"/>
              <a:buChar char=""/>
            </a:pPr>
            <a:r>
              <a:rPr lang="en-US" sz="2000" b="1" u="sng" dirty="0">
                <a:solidFill>
                  <a:schemeClr val="tx1">
                    <a:lumMod val="75000"/>
                    <a:lumOff val="25000"/>
                  </a:schemeClr>
                </a:solidFill>
              </a:rPr>
              <a:t>REPORT</a:t>
            </a:r>
          </a:p>
          <a:p>
            <a:pPr marL="0" lvl="0" indent="0">
              <a:lnSpc>
                <a:spcPct val="90000"/>
              </a:lnSpc>
              <a:spcBef>
                <a:spcPts val="1000"/>
              </a:spcBef>
              <a:buClr>
                <a:schemeClr val="accent1"/>
              </a:buClr>
              <a:buSzPct val="80000"/>
              <a:buFont typeface="Wingdings 3" charset="2"/>
              <a:buChar char=""/>
            </a:pPr>
            <a:r>
              <a:rPr lang="en-US" sz="1050" dirty="0">
                <a:solidFill>
                  <a:schemeClr val="tx1">
                    <a:lumMod val="75000"/>
                    <a:lumOff val="25000"/>
                  </a:schemeClr>
                </a:solidFill>
              </a:rPr>
              <a:t>Cross-Site Scripting Vulnerability Found</a:t>
            </a:r>
          </a:p>
          <a:p>
            <a:pPr marL="0" lvl="0" indent="0">
              <a:lnSpc>
                <a:spcPct val="90000"/>
              </a:lnSpc>
              <a:spcBef>
                <a:spcPts val="1000"/>
              </a:spcBef>
              <a:buClr>
                <a:schemeClr val="accent1"/>
              </a:buClr>
              <a:buSzPct val="80000"/>
              <a:buFont typeface="Wingdings 3" charset="2"/>
              <a:buChar char=""/>
            </a:pPr>
            <a:endParaRPr lang="en-US" sz="800" dirty="0">
              <a:solidFill>
                <a:schemeClr val="tx1">
                  <a:lumMod val="75000"/>
                  <a:lumOff val="25000"/>
                </a:schemeClr>
              </a:solidFill>
            </a:endParaRPr>
          </a:p>
          <a:p>
            <a:pPr marL="0" lvl="0" indent="0">
              <a:lnSpc>
                <a:spcPct val="90000"/>
              </a:lnSpc>
              <a:spcBef>
                <a:spcPts val="1000"/>
              </a:spcBef>
              <a:buClr>
                <a:schemeClr val="accent1"/>
              </a:buClr>
              <a:buSzPct val="80000"/>
              <a:buFont typeface="Wingdings 3" charset="2"/>
              <a:buChar char=""/>
            </a:pPr>
            <a:r>
              <a:rPr lang="en-US" sz="800" dirty="0">
                <a:solidFill>
                  <a:schemeClr val="tx1">
                    <a:lumMod val="75000"/>
                    <a:lumOff val="25000"/>
                  </a:schemeClr>
                </a:solidFill>
              </a:rPr>
              <a:t>Site Name: Zero Bank’s Website</a:t>
            </a:r>
          </a:p>
          <a:p>
            <a:pPr marL="0" lvl="0" indent="0">
              <a:lnSpc>
                <a:spcPct val="90000"/>
              </a:lnSpc>
              <a:spcBef>
                <a:spcPts val="1000"/>
              </a:spcBef>
              <a:buClr>
                <a:schemeClr val="accent1"/>
              </a:buClr>
              <a:buSzPct val="80000"/>
              <a:buFont typeface="Wingdings 3" charset="2"/>
              <a:buChar char=""/>
            </a:pPr>
            <a:r>
              <a:rPr lang="en-US" sz="800" dirty="0">
                <a:solidFill>
                  <a:schemeClr val="tx1">
                    <a:lumMod val="75000"/>
                    <a:lumOff val="25000"/>
                  </a:schemeClr>
                </a:solidFill>
              </a:rPr>
              <a:t>URL : </a:t>
            </a:r>
            <a:r>
              <a:rPr lang="en-US" sz="800" u="sng" dirty="0">
                <a:solidFill>
                  <a:schemeClr val="tx1">
                    <a:lumMod val="75000"/>
                    <a:lumOff val="25000"/>
                  </a:schemeClr>
                </a:solidFill>
                <a:hlinkClick r:id="rId4"/>
              </a:rPr>
              <a:t>http://zero.webappsecurity.com/</a:t>
            </a:r>
            <a:endParaRPr lang="en-US" sz="800" dirty="0">
              <a:solidFill>
                <a:schemeClr val="tx1">
                  <a:lumMod val="75000"/>
                  <a:lumOff val="25000"/>
                </a:schemeClr>
              </a:solidFill>
            </a:endParaRPr>
          </a:p>
          <a:p>
            <a:pPr marL="0" lvl="0" indent="0">
              <a:lnSpc>
                <a:spcPct val="90000"/>
              </a:lnSpc>
              <a:spcBef>
                <a:spcPts val="1000"/>
              </a:spcBef>
              <a:buClr>
                <a:schemeClr val="accent1"/>
              </a:buClr>
              <a:buSzPct val="80000"/>
              <a:buFont typeface="Wingdings 3" charset="2"/>
              <a:buChar char=""/>
            </a:pPr>
            <a:endParaRPr lang="en-US" sz="800" dirty="0">
              <a:solidFill>
                <a:schemeClr val="tx1">
                  <a:lumMod val="75000"/>
                  <a:lumOff val="25000"/>
                </a:schemeClr>
              </a:solidFill>
            </a:endParaRPr>
          </a:p>
          <a:p>
            <a:pPr marL="0" lvl="0" indent="0">
              <a:lnSpc>
                <a:spcPct val="90000"/>
              </a:lnSpc>
              <a:spcBef>
                <a:spcPts val="1000"/>
              </a:spcBef>
              <a:buClr>
                <a:schemeClr val="accent1"/>
              </a:buClr>
              <a:buSzPct val="80000"/>
              <a:buFont typeface="Wingdings 3" charset="2"/>
              <a:buChar char=""/>
            </a:pPr>
            <a:r>
              <a:rPr lang="en-US" sz="800" dirty="0">
                <a:solidFill>
                  <a:schemeClr val="tx1">
                    <a:lumMod val="75000"/>
                    <a:lumOff val="25000"/>
                  </a:schemeClr>
                </a:solidFill>
              </a:rPr>
              <a:t>Details : In the given site, there was found to be a XSS remote file inclusion attack vulnerability. This would allow a person to make changes to the site using dynamic scripts, which is severe and can lead to the malicious party gaining the ability to make changes to the site, and even procure cookies and steal user data</a:t>
            </a:r>
          </a:p>
          <a:p>
            <a:pPr marL="0" lvl="0" indent="0">
              <a:lnSpc>
                <a:spcPct val="90000"/>
              </a:lnSpc>
              <a:spcBef>
                <a:spcPts val="1000"/>
              </a:spcBef>
              <a:buClr>
                <a:schemeClr val="accent1"/>
              </a:buClr>
              <a:buSzPct val="80000"/>
              <a:buFont typeface="Wingdings 3" charset="2"/>
              <a:buChar char=""/>
            </a:pPr>
            <a:endParaRPr lang="en-US" sz="800" dirty="0">
              <a:solidFill>
                <a:schemeClr val="tx1">
                  <a:lumMod val="75000"/>
                  <a:lumOff val="25000"/>
                </a:schemeClr>
              </a:solidFill>
            </a:endParaRPr>
          </a:p>
          <a:p>
            <a:pPr marL="0" lvl="0" indent="0">
              <a:lnSpc>
                <a:spcPct val="90000"/>
              </a:lnSpc>
              <a:spcBef>
                <a:spcPts val="1000"/>
              </a:spcBef>
              <a:buClr>
                <a:schemeClr val="accent1"/>
              </a:buClr>
              <a:buSzPct val="80000"/>
              <a:buFont typeface="Wingdings 3" charset="2"/>
              <a:buChar char=""/>
            </a:pPr>
            <a:r>
              <a:rPr lang="en-US" sz="800" dirty="0">
                <a:solidFill>
                  <a:schemeClr val="tx1">
                    <a:lumMod val="75000"/>
                    <a:lumOff val="25000"/>
                  </a:schemeClr>
                </a:solidFill>
              </a:rPr>
              <a:t>Impact: An attacker may:</a:t>
            </a:r>
          </a:p>
          <a:p>
            <a:pPr marL="457200" lvl="0" indent="-317500">
              <a:lnSpc>
                <a:spcPct val="90000"/>
              </a:lnSpc>
              <a:spcBef>
                <a:spcPts val="1000"/>
              </a:spcBef>
              <a:buClr>
                <a:schemeClr val="accent1"/>
              </a:buClr>
              <a:buSzPct val="80000"/>
              <a:buFont typeface="Wingdings 3" charset="2"/>
              <a:buChar char=""/>
            </a:pPr>
            <a:r>
              <a:rPr lang="en-US" sz="800" dirty="0">
                <a:solidFill>
                  <a:schemeClr val="tx1">
                    <a:lumMod val="75000"/>
                    <a:lumOff val="25000"/>
                  </a:schemeClr>
                </a:solidFill>
              </a:rPr>
              <a:t>Steal session details </a:t>
            </a:r>
          </a:p>
          <a:p>
            <a:pPr marL="457200" lvl="0" indent="-317500">
              <a:lnSpc>
                <a:spcPct val="90000"/>
              </a:lnSpc>
              <a:spcBef>
                <a:spcPts val="1000"/>
              </a:spcBef>
              <a:buClr>
                <a:schemeClr val="accent1"/>
              </a:buClr>
              <a:buSzPct val="80000"/>
              <a:buFont typeface="Wingdings 3" charset="2"/>
              <a:buChar char=""/>
            </a:pPr>
            <a:r>
              <a:rPr lang="en-US" sz="800" dirty="0">
                <a:solidFill>
                  <a:schemeClr val="tx1">
                    <a:lumMod val="75000"/>
                    <a:lumOff val="25000"/>
                  </a:schemeClr>
                </a:solidFill>
              </a:rPr>
              <a:t>Change website’s appearance </a:t>
            </a:r>
          </a:p>
          <a:p>
            <a:pPr marL="457200" lvl="0" indent="-317500">
              <a:lnSpc>
                <a:spcPct val="90000"/>
              </a:lnSpc>
              <a:spcBef>
                <a:spcPts val="1000"/>
              </a:spcBef>
              <a:buClr>
                <a:schemeClr val="accent1"/>
              </a:buClr>
              <a:buSzPct val="80000"/>
              <a:buFont typeface="Wingdings 3" charset="2"/>
              <a:buChar char=""/>
            </a:pPr>
            <a:r>
              <a:rPr lang="en-US" sz="800" dirty="0">
                <a:solidFill>
                  <a:schemeClr val="tx1">
                    <a:lumMod val="75000"/>
                    <a:lumOff val="25000"/>
                  </a:schemeClr>
                </a:solidFill>
              </a:rPr>
              <a:t>Intercept data flowing from user to the server</a:t>
            </a:r>
          </a:p>
          <a:p>
            <a:pPr marL="0" lvl="0" indent="0">
              <a:lnSpc>
                <a:spcPct val="90000"/>
              </a:lnSpc>
              <a:spcBef>
                <a:spcPts val="1000"/>
              </a:spcBef>
              <a:buClr>
                <a:schemeClr val="accent1"/>
              </a:buClr>
              <a:buSzPct val="80000"/>
              <a:buFont typeface="Wingdings 3" charset="2"/>
              <a:buChar char=""/>
            </a:pPr>
            <a:r>
              <a:rPr lang="en-US" sz="800" dirty="0">
                <a:solidFill>
                  <a:schemeClr val="tx1">
                    <a:lumMod val="75000"/>
                    <a:lumOff val="25000"/>
                  </a:schemeClr>
                </a:solidFill>
              </a:rPr>
              <a:t>Solution: </a:t>
            </a:r>
          </a:p>
          <a:p>
            <a:pPr marL="457200" lvl="0" indent="-304800">
              <a:lnSpc>
                <a:spcPct val="90000"/>
              </a:lnSpc>
              <a:spcBef>
                <a:spcPts val="1000"/>
              </a:spcBef>
              <a:buClr>
                <a:schemeClr val="accent1"/>
              </a:buClr>
              <a:buSzPct val="80000"/>
              <a:buFont typeface="Wingdings 3" charset="2"/>
              <a:buChar char=""/>
            </a:pPr>
            <a:r>
              <a:rPr lang="en-US" sz="800" dirty="0">
                <a:solidFill>
                  <a:schemeClr val="tx1">
                    <a:lumMod val="75000"/>
                    <a:lumOff val="25000"/>
                  </a:schemeClr>
                </a:solidFill>
                <a:highlight>
                  <a:srgbClr val="FFFFFF"/>
                </a:highlight>
              </a:rPr>
              <a:t>Arrival data </a:t>
            </a:r>
            <a:r>
              <a:rPr lang="en-US" sz="800" dirty="0" err="1">
                <a:solidFill>
                  <a:schemeClr val="tx1">
                    <a:lumMod val="75000"/>
                    <a:lumOff val="25000"/>
                  </a:schemeClr>
                </a:solidFill>
                <a:highlight>
                  <a:srgbClr val="FFFFFF"/>
                </a:highlight>
              </a:rPr>
              <a:t>filering</a:t>
            </a:r>
            <a:r>
              <a:rPr lang="en-US" sz="800" dirty="0">
                <a:solidFill>
                  <a:schemeClr val="tx1">
                    <a:lumMod val="75000"/>
                    <a:lumOff val="25000"/>
                  </a:schemeClr>
                </a:solidFill>
                <a:highlight>
                  <a:srgbClr val="FFFFFF"/>
                </a:highlight>
              </a:rPr>
              <a:t>: As soon as data arrives, only appropriate data must be accepted and malicious or spam data </a:t>
            </a:r>
            <a:r>
              <a:rPr lang="en-US" sz="800" dirty="0" err="1">
                <a:solidFill>
                  <a:schemeClr val="tx1">
                    <a:lumMod val="75000"/>
                    <a:lumOff val="25000"/>
                  </a:schemeClr>
                </a:solidFill>
                <a:highlight>
                  <a:srgbClr val="FFFFFF"/>
                </a:highlight>
              </a:rPr>
              <a:t>mus</a:t>
            </a:r>
            <a:r>
              <a:rPr lang="en-US" sz="800" dirty="0">
                <a:solidFill>
                  <a:schemeClr val="tx1">
                    <a:lumMod val="75000"/>
                    <a:lumOff val="25000"/>
                  </a:schemeClr>
                </a:solidFill>
                <a:highlight>
                  <a:srgbClr val="FFFFFF"/>
                </a:highlight>
              </a:rPr>
              <a:t> be filtered out</a:t>
            </a:r>
          </a:p>
          <a:p>
            <a:pPr marL="457200" lvl="0" indent="-304800">
              <a:lnSpc>
                <a:spcPct val="90000"/>
              </a:lnSpc>
              <a:spcBef>
                <a:spcPts val="1000"/>
              </a:spcBef>
              <a:buClr>
                <a:schemeClr val="accent1"/>
              </a:buClr>
              <a:buSzPct val="80000"/>
              <a:buFont typeface="Wingdings 3" charset="2"/>
              <a:buChar char=""/>
            </a:pPr>
            <a:r>
              <a:rPr lang="en-US" sz="800" dirty="0">
                <a:solidFill>
                  <a:schemeClr val="tx1">
                    <a:lumMod val="75000"/>
                    <a:lumOff val="25000"/>
                  </a:schemeClr>
                </a:solidFill>
                <a:highlight>
                  <a:srgbClr val="FFFFFF"/>
                </a:highlight>
              </a:rPr>
              <a:t>Data encoding If data is encoded at the time of output, it can be kept safe from attacks and helps in defending against XSS attacks ensuring that only authorized parties can access JS data </a:t>
            </a:r>
            <a:endParaRPr lang="en-US" sz="800" dirty="0">
              <a:solidFill>
                <a:schemeClr val="tx1">
                  <a:lumMod val="75000"/>
                  <a:lumOff val="2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Shape 93"/>
        <p:cNvGrpSpPr/>
        <p:nvPr/>
      </p:nvGrpSpPr>
      <p:grpSpPr>
        <a:xfrm>
          <a:off x="0" y="0"/>
          <a:ext cx="0" cy="0"/>
          <a:chOff x="0" y="0"/>
          <a:chExt cx="0" cy="0"/>
        </a:xfrm>
      </p:grpSpPr>
      <p:grpSp>
        <p:nvGrpSpPr>
          <p:cNvPr id="124" name="Group 123">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25" name="Rectangle 124">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6"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28" name="Rectangle 127">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30" name="Group 12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useBgFill="1">
          <p:nvSpPr>
            <p:cNvPr id="131" name="Rectangle 13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3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94" name="Google Shape;94;p20"/>
          <p:cNvSpPr txBox="1">
            <a:spLocks noGrp="1"/>
          </p:cNvSpPr>
          <p:nvPr>
            <p:ph type="title"/>
          </p:nvPr>
        </p:nvSpPr>
        <p:spPr>
          <a:xfrm>
            <a:off x="3508815" y="1027607"/>
            <a:ext cx="4793452" cy="3118084"/>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5000">
                <a:solidFill>
                  <a:schemeClr val="tx1"/>
                </a:solidFill>
              </a:rPr>
              <a:t>Thank You</a:t>
            </a:r>
          </a:p>
        </p:txBody>
      </p:sp>
      <p:cxnSp>
        <p:nvCxnSpPr>
          <p:cNvPr id="134" name="Straight Connector 13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7515" y="1448239"/>
            <a:ext cx="0" cy="24003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TM02900722[[fn=Ion Boardroom]]</Template>
  <TotalTime>14</TotalTime>
  <Words>186</Words>
  <Application>Microsoft Office PowerPoint</Application>
  <PresentationFormat>On-screen Show (16:9)</PresentationFormat>
  <Paragraphs>19</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2</dc:title>
  <dc:creator>PIYUSH KUMAR</dc:creator>
  <cp:lastModifiedBy>ARYAN TOKAS</cp:lastModifiedBy>
  <cp:revision>2</cp:revision>
  <dcterms:modified xsi:type="dcterms:W3CDTF">2024-07-03T14:03:21Z</dcterms:modified>
</cp:coreProperties>
</file>