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sldIdLst>
    <p:sldId id="284" r:id="rId5"/>
    <p:sldId id="286" r:id="rId6"/>
    <p:sldId id="287" r:id="rId7"/>
    <p:sldId id="261" r:id="rId8"/>
    <p:sldId id="262" r:id="rId9"/>
    <p:sldId id="305" r:id="rId10"/>
    <p:sldId id="290" r:id="rId11"/>
    <p:sldId id="306" r:id="rId12"/>
    <p:sldId id="310" r:id="rId13"/>
    <p:sldId id="311" r:id="rId14"/>
    <p:sldId id="292" r:id="rId15"/>
    <p:sldId id="297" r:id="rId16"/>
    <p:sldId id="298" r:id="rId17"/>
    <p:sldId id="299" r:id="rId18"/>
    <p:sldId id="300" r:id="rId19"/>
    <p:sldId id="304" r:id="rId20"/>
    <p:sldId id="293" r:id="rId21"/>
    <p:sldId id="294" r:id="rId22"/>
    <p:sldId id="307" r:id="rId23"/>
    <p:sldId id="308" r:id="rId24"/>
    <p:sldId id="309" r:id="rId25"/>
    <p:sldId id="29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4653"/>
    <a:srgbClr val="E6E6E6"/>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99" autoAdjust="0"/>
  </p:normalViewPr>
  <p:slideViewPr>
    <p:cSldViewPr snapToGrid="0" snapToObjects="1" showGuides="1">
      <p:cViewPr>
        <p:scale>
          <a:sx n="66" d="100"/>
          <a:sy n="66" d="100"/>
        </p:scale>
        <p:origin x="600" y="379"/>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5/3/2024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allpaperflare.com/search?wallpaper=1980"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hyperlink" Target="https://www.pxfuel.com/en/free-photo-xvfve" TargetMode="External"/><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ithub.com/Dhruvil05Patel/" TargetMode="External"/><Relationship Id="rId7" Type="http://schemas.openxmlformats.org/officeDocument/2006/relationships/image" Target="../media/image4.png"/><Relationship Id="rId2" Type="http://schemas.openxmlformats.org/officeDocument/2006/relationships/hyperlink" Target="https://github.com/aaryashah1010/"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github.com/siddharthvala" TargetMode="External"/><Relationship Id="rId4" Type="http://schemas.openxmlformats.org/officeDocument/2006/relationships/hyperlink" Target="https://github.com/KavySanghani/" TargetMode="External"/><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hyperlink" Target="https://pxhere.com/en/photo/1565823" TargetMode="External"/><Relationship Id="rId2" Type="http://schemas.openxmlformats.org/officeDocument/2006/relationships/image" Target="../media/image13.jp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hyperlink" Target="https://drive.google.com/drive/folders/1CKnElqimL7GwvlqUrkSH64TINK6NqAEb?usp=drive_link" TargetMode="External"/><Relationship Id="rId2" Type="http://schemas.openxmlformats.org/officeDocument/2006/relationships/hyperlink" Target="https://drive.google.com/file/d/1jC8VLBon8yQCW5VcLCzifAnvrgrOo4nJ/view?usp=drive_link" TargetMode="Externa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hyperlink" Target="https://www.pxfuel.com/en/free-photo-xvfve" TargetMode="External"/><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s://www.pxfuel.com/en/free-photo-xvfve" TargetMode="External"/><Relationship Id="rId2" Type="http://schemas.openxmlformats.org/officeDocument/2006/relationships/image" Target="../media/image7.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US" dirty="0"/>
              <a:t>Capstone Project : P7</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dirty="0"/>
              <a:t>Team Coders</a:t>
            </a:r>
          </a:p>
          <a:p>
            <a:endParaRPr lang="en-US" dirty="0"/>
          </a:p>
        </p:txBody>
      </p:sp>
      <p:pic>
        <p:nvPicPr>
          <p:cNvPr id="37" name="Picture Placeholder 36">
            <a:extLst>
              <a:ext uri="{FF2B5EF4-FFF2-40B4-BE49-F238E27FC236}">
                <a16:creationId xmlns:a16="http://schemas.microsoft.com/office/drawing/2014/main" id="{A19A6DDD-C216-2AAD-4F19-4A7B5929202A}"/>
              </a:ext>
            </a:extLst>
          </p:cNvPr>
          <p:cNvPicPr>
            <a:picLocks noGrp="1" noChangeAspect="1"/>
          </p:cNvPicPr>
          <p:nvPr>
            <p:ph type="pic" sz="quarter" idx="10"/>
          </p:nvPr>
        </p:nvPicPr>
        <p:blipFill>
          <a:blip r:embed="rId2">
            <a:extLst>
              <a:ext uri="{837473B0-CC2E-450A-ABE3-18F120FF3D39}">
                <a1611:picAttrSrcUrl xmlns:a1611="http://schemas.microsoft.com/office/drawing/2016/11/main" r:id="rId3"/>
              </a:ext>
            </a:extLst>
          </a:blip>
          <a:srcRect l="28091" r="28091"/>
          <a:stretch/>
        </p:blipFill>
        <p:spPr>
          <a:blipFill>
            <a:blip r:embed="rId4"/>
            <a:stretch>
              <a:fillRect/>
            </a:stretch>
          </a:blipFill>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785149" y="843930"/>
            <a:ext cx="6611074" cy="1054593"/>
          </a:xfrm>
        </p:spPr>
        <p:txBody>
          <a:bodyPr/>
          <a:lstStyle/>
          <a:p>
            <a:r>
              <a:rPr lang="en-US" sz="4000" dirty="0"/>
              <a:t>Data Structure Chosen</a:t>
            </a:r>
            <a:br>
              <a:rPr lang="en-US" sz="4000" dirty="0">
                <a:sym typeface="DM Sans Medium"/>
              </a:rPr>
            </a:br>
            <a:endParaRPr lang="en-US" sz="4000"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601884" y="1898523"/>
            <a:ext cx="6921660" cy="3060954"/>
          </a:xfrm>
        </p:spPr>
        <p:txBody>
          <a:bodyPr/>
          <a:lstStyle/>
          <a:p>
            <a:pPr marL="397764" indent="-342900">
              <a:buFont typeface="+mj-lt"/>
              <a:buAutoNum type="arabicPeriod"/>
            </a:pPr>
            <a:r>
              <a:rPr lang="en-IN" dirty="0" err="1"/>
              <a:t>Vectors:Dynamic</a:t>
            </a:r>
            <a:r>
              <a:rPr lang="en-IN" dirty="0"/>
              <a:t> Resizing: Vectors are used to store dynamic lists of data, such as inmate details, daily sleep records, music channels per dorm, and inmates assigned to dorms. Vectors provide dynamic resizing, meaning they can automatically resize themselves to accommodate more elements as </a:t>
            </a:r>
            <a:r>
              <a:rPr lang="en-IN" dirty="0" err="1"/>
              <a:t>needed.Efficient</a:t>
            </a:r>
            <a:r>
              <a:rPr lang="en-IN" dirty="0"/>
              <a:t> Iteration: Vectors offer efficient iteration over elements using iterators or indices. This makes it easy to traverse and manipulate sequences of data, such as iterating over all inmates or their daily sleep </a:t>
            </a:r>
            <a:r>
              <a:rPr lang="en-IN" dirty="0" err="1"/>
              <a:t>records.Random</a:t>
            </a:r>
            <a:r>
              <a:rPr lang="en-IN" dirty="0"/>
              <a:t> Access: Vectors support random access, allowing direct access to elements based on their indices. This enables efficient lookup and modification of specific elements, which is useful when updating an inmate's sleep schedule or accessing elements at specific </a:t>
            </a:r>
            <a:r>
              <a:rPr lang="en-IN" dirty="0" err="1"/>
              <a:t>positions.Contiguous</a:t>
            </a:r>
            <a:r>
              <a:rPr lang="en-IN" dirty="0"/>
              <a:t> Memory Allocation: Vectors store elements in contiguous memory locations, which provides cache locality and enhances performance, especially for iterative operations or when accessing consecutive elements.</a:t>
            </a:r>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10</a:t>
            </a:fld>
            <a:endParaRPr lang="en-US" dirty="0"/>
          </a:p>
        </p:txBody>
      </p:sp>
      <p:pic>
        <p:nvPicPr>
          <p:cNvPr id="6" name="Picture Placeholder 5">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rotWithShape="1">
          <a:blip r:embed="rId2">
            <a:extLst>
              <a:ext uri="{837473B0-CC2E-450A-ABE3-18F120FF3D39}">
                <a1611:picAttrSrcUrl xmlns:a1611="http://schemas.microsoft.com/office/drawing/2016/11/main" r:id="rId3"/>
              </a:ext>
            </a:extLst>
          </a:blip>
          <a:srcRect l="16001" r="46113"/>
          <a:stretch/>
        </p:blipFill>
        <p:spPr>
          <a:xfrm>
            <a:off x="8296656" y="0"/>
            <a:ext cx="3895344" cy="6858000"/>
          </a:xfrm>
        </p:spPr>
      </p:pic>
    </p:spTree>
    <p:extLst>
      <p:ext uri="{BB962C8B-B14F-4D97-AF65-F5344CB8AC3E}">
        <p14:creationId xmlns:p14="http://schemas.microsoft.com/office/powerpoint/2010/main" val="1900518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p:txBody>
          <a:bodyPr/>
          <a:lstStyle/>
          <a:p>
            <a:r>
              <a:rPr lang="en-US" dirty="0"/>
              <a:t>Time Complexity</a:t>
            </a:r>
          </a:p>
        </p:txBody>
      </p:sp>
      <p:sp>
        <p:nvSpPr>
          <p:cNvPr id="13" name="Text Placeholder 12">
            <a:extLst>
              <a:ext uri="{FF2B5EF4-FFF2-40B4-BE49-F238E27FC236}">
                <a16:creationId xmlns:a16="http://schemas.microsoft.com/office/drawing/2014/main" id="{986D0EB4-87A1-9926-18A9-F1A65DC20A57}"/>
              </a:ext>
            </a:extLst>
          </p:cNvPr>
          <p:cNvSpPr>
            <a:spLocks noGrp="1"/>
          </p:cNvSpPr>
          <p:nvPr>
            <p:ph type="body" idx="1"/>
          </p:nvPr>
        </p:nvSpPr>
        <p:spPr/>
        <p:txBody>
          <a:bodyPr/>
          <a:lstStyle/>
          <a:p>
            <a:r>
              <a:rPr lang="en-US" dirty="0" err="1"/>
              <a:t>ReadInmateFile</a:t>
            </a:r>
            <a:endParaRPr lang="en-US" dirty="0"/>
          </a:p>
        </p:txBody>
      </p:sp>
      <p:sp>
        <p:nvSpPr>
          <p:cNvPr id="20" name="Content Placeholder 19">
            <a:extLst>
              <a:ext uri="{FF2B5EF4-FFF2-40B4-BE49-F238E27FC236}">
                <a16:creationId xmlns:a16="http://schemas.microsoft.com/office/drawing/2014/main" id="{77B26A88-F289-88EA-E384-570C7CF8B589}"/>
              </a:ext>
            </a:extLst>
          </p:cNvPr>
          <p:cNvSpPr>
            <a:spLocks noGrp="1"/>
          </p:cNvSpPr>
          <p:nvPr>
            <p:ph sz="half" idx="2"/>
          </p:nvPr>
        </p:nvSpPr>
        <p:spPr/>
        <p:txBody>
          <a:bodyPr/>
          <a:lstStyle/>
          <a:p>
            <a:r>
              <a:rPr lang="en-IN" dirty="0"/>
              <a:t>It involves iterating the lines through the file and if there are ’n’ number</a:t>
            </a:r>
          </a:p>
          <a:p>
            <a:r>
              <a:rPr lang="en-IN" dirty="0"/>
              <a:t>of lines in the file then its time complexity will be </a:t>
            </a:r>
            <a:r>
              <a:rPr lang="en-IN" b="1" i="1" dirty="0"/>
              <a:t>O(n)</a:t>
            </a:r>
            <a:endParaRPr lang="en-US" b="1" i="1" dirty="0"/>
          </a:p>
        </p:txBody>
      </p:sp>
      <p:sp>
        <p:nvSpPr>
          <p:cNvPr id="15" name="Text Placeholder 14">
            <a:extLst>
              <a:ext uri="{FF2B5EF4-FFF2-40B4-BE49-F238E27FC236}">
                <a16:creationId xmlns:a16="http://schemas.microsoft.com/office/drawing/2014/main" id="{E309F894-D6ED-3B69-812A-EDD9C07D6D35}"/>
              </a:ext>
            </a:extLst>
          </p:cNvPr>
          <p:cNvSpPr>
            <a:spLocks noGrp="1"/>
          </p:cNvSpPr>
          <p:nvPr>
            <p:ph type="body" sz="quarter" idx="3"/>
          </p:nvPr>
        </p:nvSpPr>
        <p:spPr/>
        <p:txBody>
          <a:bodyPr/>
          <a:lstStyle/>
          <a:p>
            <a:r>
              <a:rPr lang="en-US" dirty="0" err="1"/>
              <a:t>readDormFile</a:t>
            </a:r>
            <a:endParaRPr lang="en-US" dirty="0"/>
          </a:p>
        </p:txBody>
      </p:sp>
      <p:sp>
        <p:nvSpPr>
          <p:cNvPr id="21" name="Content Placeholder 20">
            <a:extLst>
              <a:ext uri="{FF2B5EF4-FFF2-40B4-BE49-F238E27FC236}">
                <a16:creationId xmlns:a16="http://schemas.microsoft.com/office/drawing/2014/main" id="{4A6AD7D6-3293-B4C1-4263-E02BE31B4FF8}"/>
              </a:ext>
            </a:extLst>
          </p:cNvPr>
          <p:cNvSpPr>
            <a:spLocks noGrp="1"/>
          </p:cNvSpPr>
          <p:nvPr>
            <p:ph sz="half" idx="13"/>
          </p:nvPr>
        </p:nvSpPr>
        <p:spPr/>
        <p:txBody>
          <a:bodyPr/>
          <a:lstStyle/>
          <a:p>
            <a:r>
              <a:rPr lang="en-IN" dirty="0"/>
              <a:t>Similar to inmate file if we have ’n’ number of lines then time complexity</a:t>
            </a:r>
          </a:p>
          <a:p>
            <a:pPr indent="0">
              <a:buNone/>
            </a:pPr>
            <a:r>
              <a:rPr lang="en-IN" dirty="0"/>
              <a:t>   will be </a:t>
            </a:r>
            <a:r>
              <a:rPr lang="en-IN" b="1" i="1" dirty="0"/>
              <a:t>O(n)</a:t>
            </a:r>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11</a:t>
            </a:fld>
            <a:endParaRPr lang="en-US" dirty="0"/>
          </a:p>
        </p:txBody>
      </p:sp>
      <p:sp>
        <p:nvSpPr>
          <p:cNvPr id="28" name="Footer Placeholder 27">
            <a:extLst>
              <a:ext uri="{FF2B5EF4-FFF2-40B4-BE49-F238E27FC236}">
                <a16:creationId xmlns:a16="http://schemas.microsoft.com/office/drawing/2014/main" id="{36FE9B74-96B4-4C88-49C9-E2D42BDCD20D}"/>
              </a:ext>
            </a:extLst>
          </p:cNvPr>
          <p:cNvSpPr>
            <a:spLocks noGrp="1"/>
          </p:cNvSpPr>
          <p:nvPr>
            <p:ph type="ftr" sz="quarter" idx="11"/>
          </p:nvPr>
        </p:nvSpPr>
        <p:spPr>
          <a:xfrm>
            <a:off x="5364480" y="6400904"/>
            <a:ext cx="1463040" cy="246888"/>
          </a:xfrm>
        </p:spPr>
        <p:txBody>
          <a:bodyPr/>
          <a:lstStyle/>
          <a:p>
            <a:r>
              <a:rPr lang="en-US" dirty="0"/>
              <a:t>Time Complexity</a:t>
            </a:r>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en-US" dirty="0"/>
              <a:t>2024</a:t>
            </a:r>
          </a:p>
        </p:txBody>
      </p:sp>
    </p:spTree>
    <p:extLst>
      <p:ext uri="{BB962C8B-B14F-4D97-AF65-F5344CB8AC3E}">
        <p14:creationId xmlns:p14="http://schemas.microsoft.com/office/powerpoint/2010/main" val="1646725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p:txBody>
          <a:bodyPr/>
          <a:lstStyle/>
          <a:p>
            <a:r>
              <a:rPr lang="en-US" dirty="0"/>
              <a:t>Time Complexity</a:t>
            </a:r>
          </a:p>
        </p:txBody>
      </p:sp>
      <p:sp>
        <p:nvSpPr>
          <p:cNvPr id="13" name="Text Placeholder 12">
            <a:extLst>
              <a:ext uri="{FF2B5EF4-FFF2-40B4-BE49-F238E27FC236}">
                <a16:creationId xmlns:a16="http://schemas.microsoft.com/office/drawing/2014/main" id="{986D0EB4-87A1-9926-18A9-F1A65DC20A57}"/>
              </a:ext>
            </a:extLst>
          </p:cNvPr>
          <p:cNvSpPr>
            <a:spLocks noGrp="1"/>
          </p:cNvSpPr>
          <p:nvPr>
            <p:ph type="body" idx="1"/>
          </p:nvPr>
        </p:nvSpPr>
        <p:spPr/>
        <p:txBody>
          <a:bodyPr/>
          <a:lstStyle/>
          <a:p>
            <a:r>
              <a:rPr lang="en-US" dirty="0" err="1"/>
              <a:t>writeInmateFile</a:t>
            </a:r>
            <a:endParaRPr lang="en-US" dirty="0"/>
          </a:p>
        </p:txBody>
      </p:sp>
      <p:sp>
        <p:nvSpPr>
          <p:cNvPr id="20" name="Content Placeholder 19">
            <a:extLst>
              <a:ext uri="{FF2B5EF4-FFF2-40B4-BE49-F238E27FC236}">
                <a16:creationId xmlns:a16="http://schemas.microsoft.com/office/drawing/2014/main" id="{77B26A88-F289-88EA-E384-570C7CF8B589}"/>
              </a:ext>
            </a:extLst>
          </p:cNvPr>
          <p:cNvSpPr>
            <a:spLocks noGrp="1"/>
          </p:cNvSpPr>
          <p:nvPr>
            <p:ph sz="half" idx="2"/>
          </p:nvPr>
        </p:nvSpPr>
        <p:spPr/>
        <p:txBody>
          <a:bodyPr/>
          <a:lstStyle/>
          <a:p>
            <a:r>
              <a:rPr lang="en-IN" dirty="0"/>
              <a:t>It involves writing into the file thus appending data into the file now if</a:t>
            </a:r>
          </a:p>
          <a:p>
            <a:pPr indent="0">
              <a:buNone/>
            </a:pPr>
            <a:r>
              <a:rPr lang="en-IN" dirty="0"/>
              <a:t>   here we add ’n’ number of lines then the time complexity will be </a:t>
            </a:r>
            <a:r>
              <a:rPr lang="en-IN" b="1" i="1" dirty="0"/>
              <a:t>O(n)</a:t>
            </a:r>
          </a:p>
        </p:txBody>
      </p:sp>
      <p:sp>
        <p:nvSpPr>
          <p:cNvPr id="15" name="Text Placeholder 14">
            <a:extLst>
              <a:ext uri="{FF2B5EF4-FFF2-40B4-BE49-F238E27FC236}">
                <a16:creationId xmlns:a16="http://schemas.microsoft.com/office/drawing/2014/main" id="{E309F894-D6ED-3B69-812A-EDD9C07D6D35}"/>
              </a:ext>
            </a:extLst>
          </p:cNvPr>
          <p:cNvSpPr>
            <a:spLocks noGrp="1"/>
          </p:cNvSpPr>
          <p:nvPr>
            <p:ph type="body" sz="quarter" idx="3"/>
          </p:nvPr>
        </p:nvSpPr>
        <p:spPr/>
        <p:txBody>
          <a:bodyPr/>
          <a:lstStyle/>
          <a:p>
            <a:r>
              <a:rPr lang="en-US" dirty="0" err="1"/>
              <a:t>writeDormFile</a:t>
            </a:r>
            <a:endParaRPr lang="en-US" dirty="0"/>
          </a:p>
        </p:txBody>
      </p:sp>
      <p:sp>
        <p:nvSpPr>
          <p:cNvPr id="21" name="Content Placeholder 20">
            <a:extLst>
              <a:ext uri="{FF2B5EF4-FFF2-40B4-BE49-F238E27FC236}">
                <a16:creationId xmlns:a16="http://schemas.microsoft.com/office/drawing/2014/main" id="{4A6AD7D6-3293-B4C1-4263-E02BE31B4FF8}"/>
              </a:ext>
            </a:extLst>
          </p:cNvPr>
          <p:cNvSpPr>
            <a:spLocks noGrp="1"/>
          </p:cNvSpPr>
          <p:nvPr>
            <p:ph sz="half" idx="13"/>
          </p:nvPr>
        </p:nvSpPr>
        <p:spPr/>
        <p:txBody>
          <a:bodyPr/>
          <a:lstStyle/>
          <a:p>
            <a:r>
              <a:rPr lang="en-IN" dirty="0"/>
              <a:t>This approach is also same as above hence if there is ’n’ lines to append</a:t>
            </a:r>
          </a:p>
          <a:p>
            <a:pPr indent="0">
              <a:buNone/>
            </a:pPr>
            <a:r>
              <a:rPr lang="en-IN" dirty="0"/>
              <a:t>   then time complexity will be </a:t>
            </a:r>
            <a:r>
              <a:rPr lang="en-IN" b="1" i="1" dirty="0"/>
              <a:t>O(n)</a:t>
            </a:r>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12</a:t>
            </a:fld>
            <a:endParaRPr lang="en-US" dirty="0"/>
          </a:p>
        </p:txBody>
      </p:sp>
      <p:sp>
        <p:nvSpPr>
          <p:cNvPr id="28" name="Footer Placeholder 27">
            <a:extLst>
              <a:ext uri="{FF2B5EF4-FFF2-40B4-BE49-F238E27FC236}">
                <a16:creationId xmlns:a16="http://schemas.microsoft.com/office/drawing/2014/main" id="{36FE9B74-96B4-4C88-49C9-E2D42BDCD20D}"/>
              </a:ext>
            </a:extLst>
          </p:cNvPr>
          <p:cNvSpPr>
            <a:spLocks noGrp="1"/>
          </p:cNvSpPr>
          <p:nvPr>
            <p:ph type="ftr" sz="quarter" idx="11"/>
          </p:nvPr>
        </p:nvSpPr>
        <p:spPr/>
        <p:txBody>
          <a:bodyPr/>
          <a:lstStyle/>
          <a:p>
            <a:r>
              <a:rPr lang="en-US" dirty="0"/>
              <a:t>Time Complexity</a:t>
            </a:r>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en-US" dirty="0"/>
              <a:t>2024</a:t>
            </a:r>
          </a:p>
        </p:txBody>
      </p:sp>
    </p:spTree>
    <p:extLst>
      <p:ext uri="{BB962C8B-B14F-4D97-AF65-F5344CB8AC3E}">
        <p14:creationId xmlns:p14="http://schemas.microsoft.com/office/powerpoint/2010/main" val="3160735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p:txBody>
          <a:bodyPr/>
          <a:lstStyle/>
          <a:p>
            <a:r>
              <a:rPr lang="en-US" dirty="0"/>
              <a:t>Time Complexity</a:t>
            </a:r>
          </a:p>
        </p:txBody>
      </p:sp>
      <p:sp>
        <p:nvSpPr>
          <p:cNvPr id="13" name="Text Placeholder 12">
            <a:extLst>
              <a:ext uri="{FF2B5EF4-FFF2-40B4-BE49-F238E27FC236}">
                <a16:creationId xmlns:a16="http://schemas.microsoft.com/office/drawing/2014/main" id="{986D0EB4-87A1-9926-18A9-F1A65DC20A57}"/>
              </a:ext>
            </a:extLst>
          </p:cNvPr>
          <p:cNvSpPr>
            <a:spLocks noGrp="1"/>
          </p:cNvSpPr>
          <p:nvPr>
            <p:ph type="body" idx="1"/>
          </p:nvPr>
        </p:nvSpPr>
        <p:spPr>
          <a:xfrm>
            <a:off x="892795" y="1920138"/>
            <a:ext cx="10268712" cy="1505315"/>
          </a:xfrm>
        </p:spPr>
        <p:txBody>
          <a:bodyPr/>
          <a:lstStyle/>
          <a:p>
            <a:r>
              <a:rPr lang="en-US" dirty="0" err="1"/>
              <a:t>displayInmates</a:t>
            </a:r>
            <a:endParaRPr lang="en-US" dirty="0"/>
          </a:p>
        </p:txBody>
      </p:sp>
      <p:sp>
        <p:nvSpPr>
          <p:cNvPr id="20" name="Content Placeholder 19">
            <a:extLst>
              <a:ext uri="{FF2B5EF4-FFF2-40B4-BE49-F238E27FC236}">
                <a16:creationId xmlns:a16="http://schemas.microsoft.com/office/drawing/2014/main" id="{77B26A88-F289-88EA-E384-570C7CF8B589}"/>
              </a:ext>
            </a:extLst>
          </p:cNvPr>
          <p:cNvSpPr>
            <a:spLocks noGrp="1"/>
          </p:cNvSpPr>
          <p:nvPr>
            <p:ph sz="half" idx="2"/>
          </p:nvPr>
        </p:nvSpPr>
        <p:spPr/>
        <p:txBody>
          <a:bodyPr/>
          <a:lstStyle/>
          <a:p>
            <a:r>
              <a:rPr lang="en-IN" dirty="0"/>
              <a:t>Here there is 1 for loop which iterates over the number on inmates and there is     another nested loop in it that is loop 2 which iterates over the daily sleeping time    hence if we consider that there are ’n’ number of inmates and there are ’k’ sleeping   times then time complexity will be </a:t>
            </a:r>
            <a:r>
              <a:rPr lang="en-IN" b="1" i="1" dirty="0"/>
              <a:t>O(n*k) </a:t>
            </a:r>
            <a:r>
              <a:rPr lang="en-IN" dirty="0"/>
              <a:t>but in our example, we have fixed the days as 7 </a:t>
            </a:r>
            <a:r>
              <a:rPr lang="en-IN" dirty="0" err="1"/>
              <a:t>ie</a:t>
            </a:r>
            <a:r>
              <a:rPr lang="en-IN" dirty="0"/>
              <a:t> we cannot exceed more than 7 so time complexity is </a:t>
            </a:r>
            <a:r>
              <a:rPr lang="en-IN" b="1" i="1" dirty="0"/>
              <a:t>O(n)</a:t>
            </a:r>
            <a:endParaRPr lang="en-US" b="1" i="1" dirty="0"/>
          </a:p>
        </p:txBody>
      </p:sp>
      <p:sp>
        <p:nvSpPr>
          <p:cNvPr id="15" name="Text Placeholder 14">
            <a:extLst>
              <a:ext uri="{FF2B5EF4-FFF2-40B4-BE49-F238E27FC236}">
                <a16:creationId xmlns:a16="http://schemas.microsoft.com/office/drawing/2014/main" id="{E309F894-D6ED-3B69-812A-EDD9C07D6D35}"/>
              </a:ext>
            </a:extLst>
          </p:cNvPr>
          <p:cNvSpPr>
            <a:spLocks noGrp="1"/>
          </p:cNvSpPr>
          <p:nvPr>
            <p:ph type="body" sz="quarter" idx="3"/>
          </p:nvPr>
        </p:nvSpPr>
        <p:spPr/>
        <p:txBody>
          <a:bodyPr/>
          <a:lstStyle/>
          <a:p>
            <a:r>
              <a:rPr lang="en-US" dirty="0" err="1"/>
              <a:t>displayDormitories</a:t>
            </a:r>
            <a:endParaRPr lang="en-US" dirty="0"/>
          </a:p>
        </p:txBody>
      </p:sp>
      <p:sp>
        <p:nvSpPr>
          <p:cNvPr id="21" name="Content Placeholder 20">
            <a:extLst>
              <a:ext uri="{FF2B5EF4-FFF2-40B4-BE49-F238E27FC236}">
                <a16:creationId xmlns:a16="http://schemas.microsoft.com/office/drawing/2014/main" id="{4A6AD7D6-3293-B4C1-4263-E02BE31B4FF8}"/>
              </a:ext>
            </a:extLst>
          </p:cNvPr>
          <p:cNvSpPr>
            <a:spLocks noGrp="1"/>
          </p:cNvSpPr>
          <p:nvPr>
            <p:ph sz="half" idx="13"/>
          </p:nvPr>
        </p:nvSpPr>
        <p:spPr/>
        <p:txBody>
          <a:bodyPr/>
          <a:lstStyle/>
          <a:p>
            <a:r>
              <a:rPr lang="en-IN" dirty="0"/>
              <a:t>Similar to inmate file if we have ’n’ number of lines then time complexity</a:t>
            </a:r>
          </a:p>
          <a:p>
            <a:pPr indent="0">
              <a:buNone/>
            </a:pPr>
            <a:r>
              <a:rPr lang="en-IN" dirty="0"/>
              <a:t>   will be </a:t>
            </a:r>
            <a:r>
              <a:rPr lang="en-IN" b="1" i="1" dirty="0"/>
              <a:t>O(n)</a:t>
            </a:r>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13</a:t>
            </a:fld>
            <a:endParaRPr lang="en-US" dirty="0"/>
          </a:p>
        </p:txBody>
      </p:sp>
      <p:sp>
        <p:nvSpPr>
          <p:cNvPr id="28" name="Footer Placeholder 27">
            <a:extLst>
              <a:ext uri="{FF2B5EF4-FFF2-40B4-BE49-F238E27FC236}">
                <a16:creationId xmlns:a16="http://schemas.microsoft.com/office/drawing/2014/main" id="{36FE9B74-96B4-4C88-49C9-E2D42BDCD20D}"/>
              </a:ext>
            </a:extLst>
          </p:cNvPr>
          <p:cNvSpPr>
            <a:spLocks noGrp="1"/>
          </p:cNvSpPr>
          <p:nvPr>
            <p:ph type="ftr" sz="quarter" idx="11"/>
          </p:nvPr>
        </p:nvSpPr>
        <p:spPr/>
        <p:txBody>
          <a:bodyPr/>
          <a:lstStyle/>
          <a:p>
            <a:r>
              <a:rPr lang="en-US" dirty="0"/>
              <a:t>Time Complexity</a:t>
            </a:r>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en-US" dirty="0"/>
              <a:t>2024</a:t>
            </a:r>
          </a:p>
        </p:txBody>
      </p:sp>
    </p:spTree>
    <p:extLst>
      <p:ext uri="{BB962C8B-B14F-4D97-AF65-F5344CB8AC3E}">
        <p14:creationId xmlns:p14="http://schemas.microsoft.com/office/powerpoint/2010/main" val="190340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p:txBody>
          <a:bodyPr/>
          <a:lstStyle/>
          <a:p>
            <a:r>
              <a:rPr lang="en-US" dirty="0"/>
              <a:t>Time Complexity</a:t>
            </a:r>
          </a:p>
        </p:txBody>
      </p:sp>
      <p:sp>
        <p:nvSpPr>
          <p:cNvPr id="13" name="Text Placeholder 12">
            <a:extLst>
              <a:ext uri="{FF2B5EF4-FFF2-40B4-BE49-F238E27FC236}">
                <a16:creationId xmlns:a16="http://schemas.microsoft.com/office/drawing/2014/main" id="{986D0EB4-87A1-9926-18A9-F1A65DC20A57}"/>
              </a:ext>
            </a:extLst>
          </p:cNvPr>
          <p:cNvSpPr>
            <a:spLocks noGrp="1"/>
          </p:cNvSpPr>
          <p:nvPr>
            <p:ph type="body" idx="1"/>
          </p:nvPr>
        </p:nvSpPr>
        <p:spPr>
          <a:xfrm>
            <a:off x="892795" y="1920319"/>
            <a:ext cx="10268712" cy="1505315"/>
          </a:xfrm>
        </p:spPr>
        <p:txBody>
          <a:bodyPr/>
          <a:lstStyle/>
          <a:p>
            <a:r>
              <a:rPr lang="en-US" sz="1800" dirty="0" err="1"/>
              <a:t>distributeInmatesToDorms</a:t>
            </a:r>
            <a:endParaRPr lang="en-US" sz="1800" dirty="0"/>
          </a:p>
        </p:txBody>
      </p:sp>
      <p:sp>
        <p:nvSpPr>
          <p:cNvPr id="20" name="Content Placeholder 19">
            <a:extLst>
              <a:ext uri="{FF2B5EF4-FFF2-40B4-BE49-F238E27FC236}">
                <a16:creationId xmlns:a16="http://schemas.microsoft.com/office/drawing/2014/main" id="{77B26A88-F289-88EA-E384-570C7CF8B589}"/>
              </a:ext>
            </a:extLst>
          </p:cNvPr>
          <p:cNvSpPr>
            <a:spLocks noGrp="1"/>
          </p:cNvSpPr>
          <p:nvPr>
            <p:ph sz="half" idx="2"/>
          </p:nvPr>
        </p:nvSpPr>
        <p:spPr/>
        <p:txBody>
          <a:bodyPr/>
          <a:lstStyle/>
          <a:p>
            <a:r>
              <a:rPr lang="en-IN" dirty="0"/>
              <a:t> Here we have considered hash map so average time complexity of inserting data              will be O(1) but now if we consider ’n’ as the number of inmates and ’m’ as the number of dorms then the time complexity will be </a:t>
            </a:r>
            <a:r>
              <a:rPr lang="en-IN" b="1" i="1" dirty="0"/>
              <a:t>O(n*m)</a:t>
            </a:r>
          </a:p>
          <a:p>
            <a:r>
              <a:rPr lang="en-IN" dirty="0"/>
              <a:t>For fetching a particular dorm it will be </a:t>
            </a:r>
            <a:r>
              <a:rPr lang="en-IN" b="1" i="1" dirty="0"/>
              <a:t>O(1)</a:t>
            </a:r>
            <a:endParaRPr lang="en-US" b="1" i="1" dirty="0"/>
          </a:p>
        </p:txBody>
      </p:sp>
      <p:sp>
        <p:nvSpPr>
          <p:cNvPr id="15" name="Text Placeholder 14">
            <a:extLst>
              <a:ext uri="{FF2B5EF4-FFF2-40B4-BE49-F238E27FC236}">
                <a16:creationId xmlns:a16="http://schemas.microsoft.com/office/drawing/2014/main" id="{E309F894-D6ED-3B69-812A-EDD9C07D6D35}"/>
              </a:ext>
            </a:extLst>
          </p:cNvPr>
          <p:cNvSpPr>
            <a:spLocks noGrp="1"/>
          </p:cNvSpPr>
          <p:nvPr>
            <p:ph type="body" sz="quarter" idx="3"/>
          </p:nvPr>
        </p:nvSpPr>
        <p:spPr/>
        <p:txBody>
          <a:bodyPr/>
          <a:lstStyle/>
          <a:p>
            <a:r>
              <a:rPr lang="en-US" dirty="0" err="1"/>
              <a:t>sleepMusicRoutine</a:t>
            </a:r>
            <a:endParaRPr lang="en-US" dirty="0"/>
          </a:p>
        </p:txBody>
      </p:sp>
      <p:sp>
        <p:nvSpPr>
          <p:cNvPr id="21" name="Content Placeholder 20">
            <a:extLst>
              <a:ext uri="{FF2B5EF4-FFF2-40B4-BE49-F238E27FC236}">
                <a16:creationId xmlns:a16="http://schemas.microsoft.com/office/drawing/2014/main" id="{4A6AD7D6-3293-B4C1-4263-E02BE31B4FF8}"/>
              </a:ext>
            </a:extLst>
          </p:cNvPr>
          <p:cNvSpPr>
            <a:spLocks noGrp="1"/>
          </p:cNvSpPr>
          <p:nvPr>
            <p:ph sz="half" idx="13"/>
          </p:nvPr>
        </p:nvSpPr>
        <p:spPr>
          <a:xfrm>
            <a:off x="4645152" y="3887263"/>
            <a:ext cx="6765798" cy="1640630"/>
          </a:xfrm>
        </p:spPr>
        <p:txBody>
          <a:bodyPr/>
          <a:lstStyle/>
          <a:p>
            <a:r>
              <a:rPr lang="en-IN" dirty="0"/>
              <a:t> </a:t>
            </a:r>
            <a:r>
              <a:rPr lang="en-IN" sz="1400" dirty="0"/>
              <a:t>Assume there are ’n’ number of dorms so if we traverse each then it will give time complexity as    </a:t>
            </a:r>
            <a:r>
              <a:rPr lang="en-IN" sz="1400" b="1" i="1" dirty="0"/>
              <a:t>O(n)</a:t>
            </a:r>
          </a:p>
          <a:p>
            <a:r>
              <a:rPr lang="en-IN" sz="1400" dirty="0" err="1"/>
              <a:t>w_day</a:t>
            </a:r>
            <a:r>
              <a:rPr lang="en-IN" sz="1400" dirty="0"/>
              <a:t> is fixed for 7 days in the while loop so it will give constant time:- O(1)</a:t>
            </a:r>
          </a:p>
          <a:p>
            <a:r>
              <a:rPr lang="en-IN" sz="1400" dirty="0"/>
              <a:t>Consider there are ’m’ inmates, now on sorting ’m’ inmates through sort() function it give time complexity as</a:t>
            </a:r>
            <a:r>
              <a:rPr lang="en-IN" sz="1400" b="1" dirty="0"/>
              <a:t> </a:t>
            </a:r>
            <a:r>
              <a:rPr lang="en-IN" sz="1400" b="1" i="1" dirty="0"/>
              <a:t>O(</a:t>
            </a:r>
            <a:r>
              <a:rPr lang="en-IN" sz="1400" b="1" i="1" dirty="0" err="1"/>
              <a:t>mlogm</a:t>
            </a:r>
            <a:r>
              <a:rPr lang="en-IN" sz="1400" b="1" i="1" dirty="0"/>
              <a:t>).</a:t>
            </a:r>
          </a:p>
          <a:p>
            <a:r>
              <a:rPr lang="en-IN" sz="1400" dirty="0"/>
              <a:t>Now again on calling the music channels for ’m’ inmates we have O(m)</a:t>
            </a:r>
          </a:p>
          <a:p>
            <a:pPr indent="0">
              <a:buNone/>
            </a:pPr>
            <a:r>
              <a:rPr lang="en-IN" sz="1400" dirty="0"/>
              <a:t>Thus for this function time complexity is </a:t>
            </a:r>
            <a:r>
              <a:rPr lang="en-IN" sz="1400" b="1" i="1" dirty="0"/>
              <a:t>O(n*(</a:t>
            </a:r>
            <a:r>
              <a:rPr lang="en-IN" sz="1400" b="1" i="1" dirty="0" err="1"/>
              <a:t>mlogm+m</a:t>
            </a:r>
            <a:r>
              <a:rPr lang="en-IN" sz="1400" b="1" i="1" dirty="0"/>
              <a:t>)).</a:t>
            </a:r>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14</a:t>
            </a:fld>
            <a:endParaRPr lang="en-US" dirty="0"/>
          </a:p>
        </p:txBody>
      </p:sp>
      <p:sp>
        <p:nvSpPr>
          <p:cNvPr id="28" name="Footer Placeholder 27">
            <a:extLst>
              <a:ext uri="{FF2B5EF4-FFF2-40B4-BE49-F238E27FC236}">
                <a16:creationId xmlns:a16="http://schemas.microsoft.com/office/drawing/2014/main" id="{36FE9B74-96B4-4C88-49C9-E2D42BDCD20D}"/>
              </a:ext>
            </a:extLst>
          </p:cNvPr>
          <p:cNvSpPr>
            <a:spLocks noGrp="1"/>
          </p:cNvSpPr>
          <p:nvPr>
            <p:ph type="ftr" sz="quarter" idx="11"/>
          </p:nvPr>
        </p:nvSpPr>
        <p:spPr/>
        <p:txBody>
          <a:bodyPr/>
          <a:lstStyle/>
          <a:p>
            <a:r>
              <a:rPr lang="en-US" dirty="0"/>
              <a:t>Time Complexity</a:t>
            </a:r>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en-US" dirty="0"/>
              <a:t>2024</a:t>
            </a:r>
          </a:p>
        </p:txBody>
      </p:sp>
    </p:spTree>
    <p:extLst>
      <p:ext uri="{BB962C8B-B14F-4D97-AF65-F5344CB8AC3E}">
        <p14:creationId xmlns:p14="http://schemas.microsoft.com/office/powerpoint/2010/main" val="326835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p:txBody>
          <a:bodyPr/>
          <a:lstStyle/>
          <a:p>
            <a:r>
              <a:rPr lang="en-US" dirty="0"/>
              <a:t>Time Complexity</a:t>
            </a:r>
          </a:p>
        </p:txBody>
      </p:sp>
      <p:sp>
        <p:nvSpPr>
          <p:cNvPr id="13" name="Text Placeholder 12">
            <a:extLst>
              <a:ext uri="{FF2B5EF4-FFF2-40B4-BE49-F238E27FC236}">
                <a16:creationId xmlns:a16="http://schemas.microsoft.com/office/drawing/2014/main" id="{986D0EB4-87A1-9926-18A9-F1A65DC20A57}"/>
              </a:ext>
            </a:extLst>
          </p:cNvPr>
          <p:cNvSpPr>
            <a:spLocks noGrp="1"/>
          </p:cNvSpPr>
          <p:nvPr>
            <p:ph type="body" idx="1"/>
          </p:nvPr>
        </p:nvSpPr>
        <p:spPr/>
        <p:txBody>
          <a:bodyPr/>
          <a:lstStyle/>
          <a:p>
            <a:r>
              <a:rPr lang="en-US" dirty="0" err="1"/>
              <a:t>music_playing</a:t>
            </a:r>
            <a:endParaRPr lang="en-US" dirty="0"/>
          </a:p>
        </p:txBody>
      </p:sp>
      <p:sp>
        <p:nvSpPr>
          <p:cNvPr id="20" name="Content Placeholder 19">
            <a:extLst>
              <a:ext uri="{FF2B5EF4-FFF2-40B4-BE49-F238E27FC236}">
                <a16:creationId xmlns:a16="http://schemas.microsoft.com/office/drawing/2014/main" id="{77B26A88-F289-88EA-E384-570C7CF8B589}"/>
              </a:ext>
            </a:extLst>
          </p:cNvPr>
          <p:cNvSpPr>
            <a:spLocks noGrp="1"/>
          </p:cNvSpPr>
          <p:nvPr>
            <p:ph sz="half" idx="2"/>
          </p:nvPr>
        </p:nvSpPr>
        <p:spPr/>
        <p:txBody>
          <a:bodyPr/>
          <a:lstStyle/>
          <a:p>
            <a:r>
              <a:rPr lang="en-IN" dirty="0"/>
              <a:t>It involves extraction of data into hour minute colon and </a:t>
            </a:r>
            <a:r>
              <a:rPr lang="en-IN" dirty="0" err="1"/>
              <a:t>am_pm</a:t>
            </a:r>
            <a:r>
              <a:rPr lang="en-IN" dirty="0"/>
              <a:t> this is done in constant time </a:t>
            </a:r>
            <a:r>
              <a:rPr lang="en-IN" b="1" i="1" dirty="0"/>
              <a:t>O(1)</a:t>
            </a:r>
          </a:p>
          <a:p>
            <a:r>
              <a:rPr lang="en-IN" dirty="0"/>
              <a:t>Also it calculates the sleeping end time in constant time</a:t>
            </a:r>
            <a:r>
              <a:rPr lang="en-IN" b="1" i="1" dirty="0"/>
              <a:t> O(1)</a:t>
            </a:r>
          </a:p>
          <a:p>
            <a:r>
              <a:rPr lang="en-IN" dirty="0"/>
              <a:t>It prints in </a:t>
            </a:r>
            <a:r>
              <a:rPr lang="en-IN" b="1" i="1" dirty="0"/>
              <a:t>O(1)</a:t>
            </a:r>
          </a:p>
          <a:p>
            <a:r>
              <a:rPr lang="en-IN" dirty="0"/>
              <a:t>Thus overall time complexity is</a:t>
            </a:r>
            <a:r>
              <a:rPr lang="en-IN" i="1" dirty="0"/>
              <a:t> </a:t>
            </a:r>
            <a:r>
              <a:rPr lang="en-IN" b="1" i="1" dirty="0"/>
              <a:t>O(1)</a:t>
            </a:r>
          </a:p>
        </p:txBody>
      </p:sp>
      <p:sp>
        <p:nvSpPr>
          <p:cNvPr id="15" name="Text Placeholder 14">
            <a:extLst>
              <a:ext uri="{FF2B5EF4-FFF2-40B4-BE49-F238E27FC236}">
                <a16:creationId xmlns:a16="http://schemas.microsoft.com/office/drawing/2014/main" id="{E309F894-D6ED-3B69-812A-EDD9C07D6D35}"/>
              </a:ext>
            </a:extLst>
          </p:cNvPr>
          <p:cNvSpPr>
            <a:spLocks noGrp="1"/>
          </p:cNvSpPr>
          <p:nvPr>
            <p:ph type="body" sz="quarter" idx="3"/>
          </p:nvPr>
        </p:nvSpPr>
        <p:spPr/>
        <p:txBody>
          <a:bodyPr/>
          <a:lstStyle/>
          <a:p>
            <a:r>
              <a:rPr lang="en-US" dirty="0"/>
              <a:t>Update Function</a:t>
            </a:r>
          </a:p>
        </p:txBody>
      </p:sp>
      <p:sp>
        <p:nvSpPr>
          <p:cNvPr id="21" name="Content Placeholder 20">
            <a:extLst>
              <a:ext uri="{FF2B5EF4-FFF2-40B4-BE49-F238E27FC236}">
                <a16:creationId xmlns:a16="http://schemas.microsoft.com/office/drawing/2014/main" id="{4A6AD7D6-3293-B4C1-4263-E02BE31B4FF8}"/>
              </a:ext>
            </a:extLst>
          </p:cNvPr>
          <p:cNvSpPr>
            <a:spLocks noGrp="1"/>
          </p:cNvSpPr>
          <p:nvPr>
            <p:ph sz="half" idx="13"/>
          </p:nvPr>
        </p:nvSpPr>
        <p:spPr/>
        <p:txBody>
          <a:bodyPr/>
          <a:lstStyle/>
          <a:p>
            <a:r>
              <a:rPr lang="en-IN" dirty="0"/>
              <a:t>Here also let there are ’n’ inmates if it iterates over ’n’ items then its time complexity is </a:t>
            </a:r>
            <a:r>
              <a:rPr lang="en-IN" b="1" i="1" dirty="0"/>
              <a:t>O(n)</a:t>
            </a:r>
          </a:p>
          <a:p>
            <a:r>
              <a:rPr lang="en-IN" dirty="0"/>
              <a:t>Another loop will be for a constant 7 days so if it is of ’k’ days then its time complexity is </a:t>
            </a:r>
            <a:r>
              <a:rPr lang="en-IN" b="1" i="1" dirty="0"/>
              <a:t>O(k)</a:t>
            </a:r>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15</a:t>
            </a:fld>
            <a:endParaRPr lang="en-US" dirty="0"/>
          </a:p>
        </p:txBody>
      </p:sp>
      <p:sp>
        <p:nvSpPr>
          <p:cNvPr id="28" name="Footer Placeholder 27">
            <a:extLst>
              <a:ext uri="{FF2B5EF4-FFF2-40B4-BE49-F238E27FC236}">
                <a16:creationId xmlns:a16="http://schemas.microsoft.com/office/drawing/2014/main" id="{36FE9B74-96B4-4C88-49C9-E2D42BDCD20D}"/>
              </a:ext>
            </a:extLst>
          </p:cNvPr>
          <p:cNvSpPr>
            <a:spLocks noGrp="1"/>
          </p:cNvSpPr>
          <p:nvPr>
            <p:ph type="ftr" sz="quarter" idx="11"/>
          </p:nvPr>
        </p:nvSpPr>
        <p:spPr/>
        <p:txBody>
          <a:bodyPr/>
          <a:lstStyle/>
          <a:p>
            <a:r>
              <a:rPr lang="en-US" dirty="0"/>
              <a:t>Presentation title</a:t>
            </a:r>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3031205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p:txBody>
          <a:bodyPr/>
          <a:lstStyle/>
          <a:p>
            <a:r>
              <a:rPr lang="en-US" dirty="0"/>
              <a:t>Final Time Complexity</a:t>
            </a:r>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16</a:t>
            </a:fld>
            <a:endParaRPr lang="en-US" dirty="0"/>
          </a:p>
        </p:txBody>
      </p:sp>
      <p:sp>
        <p:nvSpPr>
          <p:cNvPr id="28" name="Footer Placeholder 27">
            <a:extLst>
              <a:ext uri="{FF2B5EF4-FFF2-40B4-BE49-F238E27FC236}">
                <a16:creationId xmlns:a16="http://schemas.microsoft.com/office/drawing/2014/main" id="{36FE9B74-96B4-4C88-49C9-E2D42BDCD20D}"/>
              </a:ext>
            </a:extLst>
          </p:cNvPr>
          <p:cNvSpPr>
            <a:spLocks noGrp="1"/>
          </p:cNvSpPr>
          <p:nvPr>
            <p:ph type="ftr" sz="quarter" idx="11"/>
          </p:nvPr>
        </p:nvSpPr>
        <p:spPr/>
        <p:txBody>
          <a:bodyPr/>
          <a:lstStyle/>
          <a:p>
            <a:r>
              <a:rPr lang="en-US" dirty="0"/>
              <a:t>Presentation title</a:t>
            </a:r>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en-US" dirty="0"/>
              <a:t>20XX</a:t>
            </a:r>
          </a:p>
        </p:txBody>
      </p:sp>
      <p:sp>
        <p:nvSpPr>
          <p:cNvPr id="6" name="Content Placeholder 5">
            <a:extLst>
              <a:ext uri="{FF2B5EF4-FFF2-40B4-BE49-F238E27FC236}">
                <a16:creationId xmlns:a16="http://schemas.microsoft.com/office/drawing/2014/main" id="{C1C4AA7F-5BF1-B2B4-80F4-265FA26B2597}"/>
              </a:ext>
            </a:extLst>
          </p:cNvPr>
          <p:cNvSpPr>
            <a:spLocks noGrp="1"/>
          </p:cNvSpPr>
          <p:nvPr>
            <p:ph sz="half" idx="2"/>
          </p:nvPr>
        </p:nvSpPr>
        <p:spPr>
          <a:xfrm>
            <a:off x="7067549" y="2007885"/>
            <a:ext cx="3886201" cy="1910410"/>
          </a:xfrm>
        </p:spPr>
        <p:txBody>
          <a:bodyPr/>
          <a:lstStyle/>
          <a:p>
            <a:r>
              <a:rPr lang="en-IN" dirty="0"/>
              <a:t>Hence the total time complexity is O(</a:t>
            </a:r>
            <a:r>
              <a:rPr lang="en-IN" dirty="0" err="1"/>
              <a:t>n+k</a:t>
            </a:r>
            <a:r>
              <a:rPr lang="en-IN" dirty="0"/>
              <a:t>)</a:t>
            </a:r>
          </a:p>
        </p:txBody>
      </p:sp>
      <p:sp>
        <p:nvSpPr>
          <p:cNvPr id="8" name="Text Placeholder 7">
            <a:extLst>
              <a:ext uri="{FF2B5EF4-FFF2-40B4-BE49-F238E27FC236}">
                <a16:creationId xmlns:a16="http://schemas.microsoft.com/office/drawing/2014/main" id="{367BDFF7-B9DB-B01D-CE7D-4BA29F827FC3}"/>
              </a:ext>
            </a:extLst>
          </p:cNvPr>
          <p:cNvSpPr>
            <a:spLocks noGrp="1"/>
          </p:cNvSpPr>
          <p:nvPr>
            <p:ph type="body" sz="quarter" idx="3"/>
          </p:nvPr>
        </p:nvSpPr>
        <p:spPr/>
        <p:txBody>
          <a:bodyPr/>
          <a:lstStyle/>
          <a:p>
            <a:endParaRPr lang="en-IN"/>
          </a:p>
        </p:txBody>
      </p:sp>
      <p:sp>
        <p:nvSpPr>
          <p:cNvPr id="10" name="Content Placeholder 9">
            <a:extLst>
              <a:ext uri="{FF2B5EF4-FFF2-40B4-BE49-F238E27FC236}">
                <a16:creationId xmlns:a16="http://schemas.microsoft.com/office/drawing/2014/main" id="{D37CDF8B-5BD1-E227-2702-B14A711C5B1B}"/>
              </a:ext>
            </a:extLst>
          </p:cNvPr>
          <p:cNvSpPr>
            <a:spLocks noGrp="1"/>
          </p:cNvSpPr>
          <p:nvPr>
            <p:ph sz="half" idx="13"/>
          </p:nvPr>
        </p:nvSpPr>
        <p:spPr/>
        <p:txBody>
          <a:bodyPr/>
          <a:lstStyle/>
          <a:p>
            <a:endParaRPr lang="en-IN" dirty="0"/>
          </a:p>
        </p:txBody>
      </p:sp>
      <p:sp>
        <p:nvSpPr>
          <p:cNvPr id="4" name="Text Placeholder 3">
            <a:extLst>
              <a:ext uri="{FF2B5EF4-FFF2-40B4-BE49-F238E27FC236}">
                <a16:creationId xmlns:a16="http://schemas.microsoft.com/office/drawing/2014/main" id="{2A514AEE-B828-9461-6BFE-7C98E1CFB949}"/>
              </a:ext>
            </a:extLst>
          </p:cNvPr>
          <p:cNvSpPr>
            <a:spLocks noGrp="1"/>
          </p:cNvSpPr>
          <p:nvPr>
            <p:ph type="body" idx="1"/>
          </p:nvPr>
        </p:nvSpPr>
        <p:spPr>
          <a:xfrm>
            <a:off x="892795" y="1920320"/>
            <a:ext cx="10268712" cy="3590853"/>
          </a:xfrm>
        </p:spPr>
        <p:txBody>
          <a:bodyPr/>
          <a:lstStyle/>
          <a:p>
            <a:r>
              <a:rPr lang="en-IN" dirty="0"/>
              <a:t>Hence the total time complexity is </a:t>
            </a:r>
            <a:r>
              <a:rPr lang="en-IN" b="1" i="1" dirty="0"/>
              <a:t>O(</a:t>
            </a:r>
            <a:r>
              <a:rPr lang="en-IN" b="1" i="1" dirty="0" err="1"/>
              <a:t>n+k</a:t>
            </a:r>
            <a:r>
              <a:rPr lang="en-IN" b="1" i="1" dirty="0"/>
              <a:t>)</a:t>
            </a:r>
          </a:p>
        </p:txBody>
      </p:sp>
      <p:sp>
        <p:nvSpPr>
          <p:cNvPr id="11" name="TextBox 10">
            <a:extLst>
              <a:ext uri="{FF2B5EF4-FFF2-40B4-BE49-F238E27FC236}">
                <a16:creationId xmlns:a16="http://schemas.microsoft.com/office/drawing/2014/main" id="{8C099C55-CFF5-F031-2BEF-BD21FB40720F}"/>
              </a:ext>
            </a:extLst>
          </p:cNvPr>
          <p:cNvSpPr txBox="1"/>
          <p:nvPr/>
        </p:nvSpPr>
        <p:spPr>
          <a:xfrm>
            <a:off x="6920110" y="3344138"/>
            <a:ext cx="4029075" cy="1323439"/>
          </a:xfrm>
          <a:prstGeom prst="rect">
            <a:avLst/>
          </a:prstGeom>
          <a:noFill/>
        </p:spPr>
        <p:txBody>
          <a:bodyPr wrap="square" rtlCol="0">
            <a:spAutoFit/>
          </a:bodyPr>
          <a:lstStyle/>
          <a:p>
            <a:r>
              <a:rPr lang="en-IN" sz="2000" dirty="0">
                <a:latin typeface="+mj-lt"/>
              </a:rPr>
              <a:t>Hence the total time complexity is </a:t>
            </a:r>
            <a:r>
              <a:rPr lang="en-IN" sz="2000" b="1" i="1" dirty="0">
                <a:latin typeface="+mj-lt"/>
              </a:rPr>
              <a:t>O(</a:t>
            </a:r>
            <a:r>
              <a:rPr lang="en-IN" sz="2000" b="1" i="1" dirty="0" err="1">
                <a:latin typeface="+mj-lt"/>
              </a:rPr>
              <a:t>n+k</a:t>
            </a:r>
            <a:r>
              <a:rPr lang="en-IN" sz="2000" b="1" i="1" dirty="0">
                <a:latin typeface="+mj-lt"/>
              </a:rPr>
              <a:t>)</a:t>
            </a:r>
          </a:p>
          <a:p>
            <a:pPr marL="342900" indent="-342900">
              <a:buFont typeface="Arial" panose="020B0604020202020204" pitchFamily="34" charset="0"/>
              <a:buChar char="•"/>
            </a:pPr>
            <a:r>
              <a:rPr lang="en-IN" sz="2000" dirty="0">
                <a:latin typeface="+mj-lt"/>
              </a:rPr>
              <a:t>Because of Extra vectors and  Unordered map</a:t>
            </a:r>
          </a:p>
        </p:txBody>
      </p:sp>
    </p:spTree>
    <p:extLst>
      <p:ext uri="{BB962C8B-B14F-4D97-AF65-F5344CB8AC3E}">
        <p14:creationId xmlns:p14="http://schemas.microsoft.com/office/powerpoint/2010/main" val="3125225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pPr algn="l"/>
            <a:r>
              <a:rPr lang="en-US" dirty="0"/>
              <a:t>More Functions:-​</a:t>
            </a:r>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p:txBody>
          <a:bodyPr/>
          <a:lstStyle/>
          <a:p>
            <a:pPr algn="ctr"/>
            <a:r>
              <a:rPr lang="en-US" sz="2800" b="1" dirty="0" err="1"/>
              <a:t>music_playing</a:t>
            </a:r>
            <a:r>
              <a:rPr lang="en-US" sz="2800" b="1" dirty="0"/>
              <a:t>()</a:t>
            </a:r>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p:txBody>
          <a:bodyPr/>
          <a:lstStyle/>
          <a:p>
            <a:br>
              <a:rPr lang="en-US" dirty="0"/>
            </a:br>
            <a:r>
              <a:rPr lang="en-US" dirty="0"/>
              <a:t>​</a:t>
            </a:r>
          </a:p>
          <a:p>
            <a:endParaRPr lang="en-US" dirty="0"/>
          </a:p>
        </p:txBody>
      </p:sp>
      <p:sp>
        <p:nvSpPr>
          <p:cNvPr id="4" name="Text Placeholder 3">
            <a:extLst>
              <a:ext uri="{FF2B5EF4-FFF2-40B4-BE49-F238E27FC236}">
                <a16:creationId xmlns:a16="http://schemas.microsoft.com/office/drawing/2014/main" id="{1E2CADAC-D2BA-2781-21DF-E36A2D898FA9}"/>
              </a:ext>
            </a:extLst>
          </p:cNvPr>
          <p:cNvSpPr>
            <a:spLocks noGrp="1"/>
          </p:cNvSpPr>
          <p:nvPr>
            <p:ph type="body" sz="quarter" idx="16"/>
          </p:nvPr>
        </p:nvSpPr>
        <p:spPr/>
        <p:txBody>
          <a:bodyPr/>
          <a:lstStyle/>
          <a:p>
            <a:pPr algn="ctr"/>
            <a:r>
              <a:rPr lang="en-US" b="1" dirty="0" err="1"/>
              <a:t>sleepMusicRoutine</a:t>
            </a:r>
            <a:r>
              <a:rPr lang="en-US" b="1" dirty="0"/>
              <a:t>()</a:t>
            </a:r>
          </a:p>
        </p:txBody>
      </p:sp>
      <p:sp>
        <p:nvSpPr>
          <p:cNvPr id="5" name="Text Placeholder 4">
            <a:extLst>
              <a:ext uri="{FF2B5EF4-FFF2-40B4-BE49-F238E27FC236}">
                <a16:creationId xmlns:a16="http://schemas.microsoft.com/office/drawing/2014/main" id="{8E688B1D-28C5-C399-CA01-21BE7C5F1E51}"/>
              </a:ext>
            </a:extLst>
          </p:cNvPr>
          <p:cNvSpPr>
            <a:spLocks noGrp="1"/>
          </p:cNvSpPr>
          <p:nvPr>
            <p:ph type="body" sz="quarter" idx="19"/>
          </p:nvPr>
        </p:nvSpPr>
        <p:spPr/>
        <p:txBody>
          <a:bodyPr/>
          <a:lstStyle/>
          <a:p>
            <a:pPr algn="ctr"/>
            <a:r>
              <a:rPr lang="en-US" sz="2400" b="1" dirty="0"/>
              <a:t>Update()</a:t>
            </a:r>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17</a:t>
            </a:fld>
            <a:endParaRPr lang="en-US" dirty="0"/>
          </a:p>
        </p:txBody>
      </p:sp>
      <p:sp>
        <p:nvSpPr>
          <p:cNvPr id="31" name="Footer Placeholder 30">
            <a:extLst>
              <a:ext uri="{FF2B5EF4-FFF2-40B4-BE49-F238E27FC236}">
                <a16:creationId xmlns:a16="http://schemas.microsoft.com/office/drawing/2014/main" id="{C2B4FE06-34C7-A80C-5DBE-4F5168C9EBDC}"/>
              </a:ext>
            </a:extLst>
          </p:cNvPr>
          <p:cNvSpPr>
            <a:spLocks noGrp="1"/>
          </p:cNvSpPr>
          <p:nvPr>
            <p:ph type="ftr" sz="quarter" idx="11"/>
          </p:nvPr>
        </p:nvSpPr>
        <p:spPr/>
        <p:txBody>
          <a:bodyPr/>
          <a:lstStyle/>
          <a:p>
            <a:r>
              <a:rPr lang="en-US" dirty="0"/>
              <a:t>Presentation title</a:t>
            </a:r>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3095245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5592990" y="1037003"/>
            <a:ext cx="4959821" cy="1162762"/>
          </a:xfrm>
        </p:spPr>
        <p:txBody>
          <a:bodyPr/>
          <a:lstStyle/>
          <a:p>
            <a:r>
              <a:rPr lang="en-US" sz="4800" b="1" dirty="0" err="1"/>
              <a:t>music_playing</a:t>
            </a:r>
            <a:r>
              <a:rPr lang="en-US" sz="4800" b="1" dirty="0"/>
              <a:t>()</a:t>
            </a:r>
            <a:br>
              <a:rPr lang="en-US" sz="4800" b="1" dirty="0"/>
            </a:br>
            <a:br>
              <a:rPr lang="en-US" sz="4800" dirty="0"/>
            </a:br>
            <a:endParaRPr lang="en-US" sz="4800" dirty="0"/>
          </a:p>
        </p:txBody>
      </p:sp>
      <p:pic>
        <p:nvPicPr>
          <p:cNvPr id="12" name="Picture Placeholder 11">
            <a:extLst>
              <a:ext uri="{FF2B5EF4-FFF2-40B4-BE49-F238E27FC236}">
                <a16:creationId xmlns:a16="http://schemas.microsoft.com/office/drawing/2014/main" id="{EDD0654D-0EEE-9D11-4D37-133C0B9A496D}"/>
              </a:ext>
            </a:extLst>
          </p:cNvPr>
          <p:cNvPicPr>
            <a:picLocks noGrp="1" noChangeAspect="1"/>
          </p:cNvPicPr>
          <p:nvPr>
            <p:ph type="pic" sz="quarter" idx="13"/>
          </p:nvPr>
        </p:nvPicPr>
        <p:blipFill>
          <a:blip r:embed="rId2"/>
          <a:srcRect l="18277" r="18277"/>
          <a:stretch/>
        </p:blipFill>
        <p:spPr/>
      </p:pic>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266481" y="1879092"/>
            <a:ext cx="5949387" cy="2130552"/>
          </a:xfrm>
        </p:spPr>
        <p:txBody>
          <a:bodyPr/>
          <a:lstStyle/>
          <a:p>
            <a:r>
              <a:rPr lang="en-IN" altLang="zh-CN" sz="1200" dirty="0">
                <a:latin typeface="+mj-lt"/>
              </a:rPr>
              <a:t>1] Print the activation message for music channels, including the inmate name, earphone Id</a:t>
            </a:r>
          </a:p>
          <a:p>
            <a:r>
              <a:rPr lang="en-IN" altLang="zh-CN" sz="1200" dirty="0">
                <a:latin typeface="+mj-lt"/>
              </a:rPr>
              <a:t>and sleeping time for that inmate.</a:t>
            </a:r>
          </a:p>
          <a:p>
            <a:r>
              <a:rPr lang="en-IN" altLang="zh-CN" sz="1200" dirty="0">
                <a:latin typeface="+mj-lt"/>
              </a:rPr>
              <a:t>2] Parse the sleeping time string to extract hour, minutes, colon(:), and the am/pm indicator.</a:t>
            </a:r>
          </a:p>
          <a:p>
            <a:r>
              <a:rPr lang="en-IN" altLang="zh-CN" sz="1200" dirty="0">
                <a:latin typeface="+mj-lt"/>
              </a:rPr>
              <a:t>3] Firstly check if the time is in PM, if it is PM and not 12 then add 12 to the hour of that</a:t>
            </a:r>
          </a:p>
          <a:p>
            <a:r>
              <a:rPr lang="en-IN" altLang="zh-CN" sz="1200" dirty="0">
                <a:latin typeface="+mj-lt"/>
              </a:rPr>
              <a:t>inmate.</a:t>
            </a:r>
          </a:p>
          <a:p>
            <a:r>
              <a:rPr lang="en-IN" altLang="zh-CN" sz="1200" dirty="0">
                <a:latin typeface="+mj-lt"/>
              </a:rPr>
              <a:t>4] Now calculate the deactivating hours(</a:t>
            </a:r>
            <a:r>
              <a:rPr lang="en-IN" altLang="zh-CN" sz="1200" dirty="0" err="1">
                <a:latin typeface="+mj-lt"/>
              </a:rPr>
              <a:t>end_hours</a:t>
            </a:r>
            <a:r>
              <a:rPr lang="en-IN" altLang="zh-CN" sz="1200" dirty="0">
                <a:latin typeface="+mj-lt"/>
              </a:rPr>
              <a:t>) and minutes of the inmate and check if</a:t>
            </a:r>
          </a:p>
          <a:p>
            <a:r>
              <a:rPr lang="en-IN" altLang="zh-CN" sz="1200" dirty="0">
                <a:latin typeface="+mj-lt"/>
              </a:rPr>
              <a:t>deactivating(</a:t>
            </a:r>
            <a:r>
              <a:rPr lang="en-IN" altLang="zh-CN" sz="1200" dirty="0" err="1">
                <a:latin typeface="+mj-lt"/>
              </a:rPr>
              <a:t>end_hour</a:t>
            </a:r>
            <a:r>
              <a:rPr lang="en-IN" altLang="zh-CN" sz="1200" dirty="0">
                <a:latin typeface="+mj-lt"/>
              </a:rPr>
              <a:t>) is greater then 12. If yes then subtract 24 from it.</a:t>
            </a:r>
          </a:p>
          <a:p>
            <a:r>
              <a:rPr lang="en-IN" altLang="zh-CN" sz="1200" dirty="0">
                <a:latin typeface="+mj-lt"/>
              </a:rPr>
              <a:t>5] Now check if the start time and end time is in midnight crossovers. Convert the </a:t>
            </a:r>
            <a:r>
              <a:rPr lang="en-IN" altLang="zh-CN" sz="1200" dirty="0" err="1">
                <a:latin typeface="+mj-lt"/>
              </a:rPr>
              <a:t>end_hour</a:t>
            </a:r>
            <a:endParaRPr lang="en-IN" altLang="zh-CN" sz="1200" dirty="0">
              <a:latin typeface="+mj-lt"/>
            </a:endParaRPr>
          </a:p>
          <a:p>
            <a:r>
              <a:rPr lang="en-IN" altLang="zh-CN" sz="1200" dirty="0">
                <a:latin typeface="+mj-lt"/>
              </a:rPr>
              <a:t>back into the 12 hour format and from that determine the AM/PM of the string.</a:t>
            </a:r>
          </a:p>
          <a:p>
            <a:r>
              <a:rPr lang="en-IN" altLang="zh-CN" sz="1200" dirty="0">
                <a:latin typeface="+mj-lt"/>
              </a:rPr>
              <a:t>6] Now print the deactivating message which contains the </a:t>
            </a:r>
            <a:r>
              <a:rPr lang="en-IN" altLang="zh-CN" sz="1200" dirty="0" err="1">
                <a:latin typeface="+mj-lt"/>
              </a:rPr>
              <a:t>ear_id</a:t>
            </a:r>
            <a:r>
              <a:rPr lang="en-IN" altLang="zh-CN" sz="1200" dirty="0">
                <a:latin typeface="+mj-lt"/>
              </a:rPr>
              <a:t> name and the sleeping</a:t>
            </a:r>
          </a:p>
          <a:p>
            <a:r>
              <a:rPr lang="en-IN" altLang="zh-CN" sz="1200" dirty="0">
                <a:latin typeface="+mj-lt"/>
              </a:rPr>
              <a:t>time.</a:t>
            </a:r>
          </a:p>
          <a:p>
            <a:r>
              <a:rPr lang="en-IN" altLang="zh-CN" sz="1200" dirty="0">
                <a:latin typeface="+mj-lt"/>
              </a:rPr>
              <a:t>7] Also we have set width and fill functions in order to get the last string character.</a:t>
            </a:r>
            <a:endParaRPr lang="en-US" sz="1200" dirty="0">
              <a:latin typeface="+mj-lt"/>
            </a:endParaRPr>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18</a:t>
            </a:fld>
            <a:endParaRPr lang="en-US" dirty="0"/>
          </a:p>
        </p:txBody>
      </p:sp>
    </p:spTree>
    <p:extLst>
      <p:ext uri="{BB962C8B-B14F-4D97-AF65-F5344CB8AC3E}">
        <p14:creationId xmlns:p14="http://schemas.microsoft.com/office/powerpoint/2010/main" val="591722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5592990" y="1037003"/>
            <a:ext cx="4959821" cy="1162762"/>
          </a:xfrm>
        </p:spPr>
        <p:txBody>
          <a:bodyPr/>
          <a:lstStyle/>
          <a:p>
            <a:r>
              <a:rPr lang="en-US" sz="3600" b="1" dirty="0" err="1"/>
              <a:t>sleepMusicRoutine</a:t>
            </a:r>
            <a:r>
              <a:rPr lang="en-US" sz="3600" b="1" dirty="0"/>
              <a:t>()</a:t>
            </a:r>
          </a:p>
        </p:txBody>
      </p:sp>
      <p:pic>
        <p:nvPicPr>
          <p:cNvPr id="12" name="Picture Placeholder 11">
            <a:extLst>
              <a:ext uri="{FF2B5EF4-FFF2-40B4-BE49-F238E27FC236}">
                <a16:creationId xmlns:a16="http://schemas.microsoft.com/office/drawing/2014/main" id="{EDD0654D-0EEE-9D11-4D37-133C0B9A496D}"/>
              </a:ext>
            </a:extLst>
          </p:cNvPr>
          <p:cNvPicPr>
            <a:picLocks noGrp="1" noChangeAspect="1"/>
          </p:cNvPicPr>
          <p:nvPr>
            <p:ph type="pic" sz="quarter" idx="13"/>
          </p:nvPr>
        </p:nvPicPr>
        <p:blipFill>
          <a:blip r:embed="rId2"/>
          <a:srcRect l="18277" r="18277"/>
          <a:stretch/>
        </p:blipFill>
        <p:spPr/>
      </p:pic>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266482" y="1879091"/>
            <a:ext cx="5995686" cy="3491561"/>
          </a:xfrm>
        </p:spPr>
        <p:txBody>
          <a:bodyPr/>
          <a:lstStyle/>
          <a:p>
            <a:pPr algn="l" rtl="0"/>
            <a:r>
              <a:rPr lang="en-IN" sz="1800" b="0" i="0" dirty="0">
                <a:solidFill>
                  <a:srgbClr val="495365"/>
                </a:solidFill>
                <a:effectLst/>
                <a:latin typeface="+mj-lt"/>
              </a:rPr>
              <a:t>The process involves iterating through an unordered map of dormitory data, which contains dorm names as keys and `</a:t>
            </a:r>
            <a:r>
              <a:rPr lang="en-IN" sz="1800" b="0" i="0" dirty="0" err="1">
                <a:solidFill>
                  <a:srgbClr val="495365"/>
                </a:solidFill>
                <a:effectLst/>
                <a:latin typeface="+mj-lt"/>
              </a:rPr>
              <a:t>Dorm_detail</a:t>
            </a:r>
            <a:r>
              <a:rPr lang="en-IN" sz="1800" b="0" i="0" dirty="0">
                <a:solidFill>
                  <a:srgbClr val="495365"/>
                </a:solidFill>
                <a:effectLst/>
                <a:latin typeface="+mj-lt"/>
              </a:rPr>
              <a:t>` objects as values. For each dorm, if it's empty, print a message. Otherwise, collect inmates into a vector (`</a:t>
            </a:r>
            <a:r>
              <a:rPr lang="en-IN" sz="1800" b="0" i="0" dirty="0" err="1">
                <a:solidFill>
                  <a:srgbClr val="495365"/>
                </a:solidFill>
                <a:effectLst/>
                <a:latin typeface="+mj-lt"/>
              </a:rPr>
              <a:t>sortedInmates</a:t>
            </a:r>
            <a:r>
              <a:rPr lang="en-IN" sz="1800" b="0" i="0" dirty="0">
                <a:solidFill>
                  <a:srgbClr val="495365"/>
                </a:solidFill>
                <a:effectLst/>
                <a:latin typeface="+mj-lt"/>
              </a:rPr>
              <a:t>`) and sort them using a lambda function based on their sleeping times for a specific day (`</a:t>
            </a:r>
            <a:r>
              <a:rPr lang="en-IN" sz="1800" b="0" i="0" dirty="0" err="1">
                <a:solidFill>
                  <a:srgbClr val="495365"/>
                </a:solidFill>
                <a:effectLst/>
                <a:latin typeface="+mj-lt"/>
              </a:rPr>
              <a:t>w_day</a:t>
            </a:r>
            <a:r>
              <a:rPr lang="en-IN" sz="1800" b="0" i="0" dirty="0">
                <a:solidFill>
                  <a:srgbClr val="495365"/>
                </a:solidFill>
                <a:effectLst/>
                <a:latin typeface="+mj-lt"/>
              </a:rPr>
              <a:t>`). The lambda function converts sleeping times to 24-hour format, handling AM/PM properly, and compares the times for sorting. It prioritizes PM over AM times, ensuring that inmates sleeping in the PM are given precedence over those sleeping in the AM.</a:t>
            </a:r>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19</a:t>
            </a:fld>
            <a:endParaRPr lang="en-US" dirty="0"/>
          </a:p>
        </p:txBody>
      </p:sp>
    </p:spTree>
    <p:extLst>
      <p:ext uri="{BB962C8B-B14F-4D97-AF65-F5344CB8AC3E}">
        <p14:creationId xmlns:p14="http://schemas.microsoft.com/office/powerpoint/2010/main" val="3342395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pPr algn="l"/>
            <a:r>
              <a:rPr lang="en-US" dirty="0"/>
              <a:t>Members</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endParaRPr lang="en-US" dirty="0"/>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hlinkClick r:id="rId2"/>
              </a:rPr>
              <a:t>Aarya Shah</a:t>
            </a:r>
          </a:p>
          <a:p>
            <a:r>
              <a:rPr lang="en-US" dirty="0">
                <a:hlinkClick r:id="rId2"/>
              </a:rPr>
              <a:t>(Leader)</a:t>
            </a:r>
            <a:endParaRPr lang="en-US" dirty="0"/>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dirty="0">
                <a:hlinkClick r:id="rId3"/>
              </a:rPr>
              <a:t>Dhruvil Patel</a:t>
            </a:r>
            <a:endParaRPr lang="en-US" dirty="0"/>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dirty="0">
                <a:hlinkClick r:id="rId4"/>
              </a:rPr>
              <a:t>Kavy </a:t>
            </a:r>
            <a:r>
              <a:rPr lang="en-US" dirty="0" err="1">
                <a:hlinkClick r:id="rId4"/>
              </a:rPr>
              <a:t>Sanghani</a:t>
            </a:r>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dirty="0">
                <a:hlinkClick r:id="rId5"/>
              </a:rPr>
              <a:t>Siddharthsinh</a:t>
            </a:r>
          </a:p>
          <a:p>
            <a:r>
              <a:rPr lang="en-US" dirty="0" err="1">
                <a:hlinkClick r:id="rId5"/>
              </a:rPr>
              <a:t>Vala</a:t>
            </a:r>
            <a:endParaRPr lang="en-US" dirty="0"/>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Members</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2024</a:t>
            </a:r>
          </a:p>
        </p:txBody>
      </p:sp>
      <p:sp>
        <p:nvSpPr>
          <p:cNvPr id="16" name="Oval 15">
            <a:extLst>
              <a:ext uri="{FF2B5EF4-FFF2-40B4-BE49-F238E27FC236}">
                <a16:creationId xmlns:a16="http://schemas.microsoft.com/office/drawing/2014/main" id="{45415668-C43A-A255-8D8A-9495459FA29B}"/>
              </a:ext>
            </a:extLst>
          </p:cNvPr>
          <p:cNvSpPr/>
          <p:nvPr/>
        </p:nvSpPr>
        <p:spPr>
          <a:xfrm>
            <a:off x="998734" y="2441448"/>
            <a:ext cx="1592955" cy="1622425"/>
          </a:xfrm>
          <a:prstGeom prst="ellipse">
            <a:avLst/>
          </a:prstGeom>
          <a:blipFill>
            <a:blip r:embed="rId6"/>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38D7275-1584-EF6B-FE9E-6586F9496E0D}"/>
              </a:ext>
            </a:extLst>
          </p:cNvPr>
          <p:cNvSpPr/>
          <p:nvPr/>
        </p:nvSpPr>
        <p:spPr>
          <a:xfrm>
            <a:off x="5345686" y="2441448"/>
            <a:ext cx="1592955" cy="1622425"/>
          </a:xfrm>
          <a:prstGeom prst="ellipse">
            <a:avLst/>
          </a:prstGeom>
          <a:blipFill>
            <a:blip r:embed="rId7"/>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 Placeholder 19">
            <a:extLst>
              <a:ext uri="{FF2B5EF4-FFF2-40B4-BE49-F238E27FC236}">
                <a16:creationId xmlns:a16="http://schemas.microsoft.com/office/drawing/2014/main" id="{011AC41E-8E56-0696-EDBD-4641174FB7EF}"/>
              </a:ext>
            </a:extLst>
          </p:cNvPr>
          <p:cNvSpPr>
            <a:spLocks noGrp="1"/>
          </p:cNvSpPr>
          <p:nvPr>
            <p:ph type="body" sz="quarter" idx="14"/>
          </p:nvPr>
        </p:nvSpPr>
        <p:spPr/>
        <p:txBody>
          <a:bodyPr/>
          <a:lstStyle/>
          <a:p>
            <a:endParaRPr lang="en-IN" dirty="0"/>
          </a:p>
        </p:txBody>
      </p:sp>
      <p:sp>
        <p:nvSpPr>
          <p:cNvPr id="17" name="Oval 16">
            <a:extLst>
              <a:ext uri="{FF2B5EF4-FFF2-40B4-BE49-F238E27FC236}">
                <a16:creationId xmlns:a16="http://schemas.microsoft.com/office/drawing/2014/main" id="{ACA9A8D9-F9AA-244E-E8BC-29C0BCDF8C9F}"/>
              </a:ext>
            </a:extLst>
          </p:cNvPr>
          <p:cNvSpPr/>
          <p:nvPr/>
        </p:nvSpPr>
        <p:spPr>
          <a:xfrm>
            <a:off x="3162998" y="2441448"/>
            <a:ext cx="1592955" cy="1622425"/>
          </a:xfrm>
          <a:prstGeom prst="ellipse">
            <a:avLst/>
          </a:prstGeom>
          <a:blipFill>
            <a:blip r:embed="rId8"/>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Oval 20">
            <a:extLst>
              <a:ext uri="{FF2B5EF4-FFF2-40B4-BE49-F238E27FC236}">
                <a16:creationId xmlns:a16="http://schemas.microsoft.com/office/drawing/2014/main" id="{617ADB3F-670D-06DB-1121-E6ADF2747174}"/>
              </a:ext>
            </a:extLst>
          </p:cNvPr>
          <p:cNvSpPr/>
          <p:nvPr/>
        </p:nvSpPr>
        <p:spPr>
          <a:xfrm>
            <a:off x="7457216" y="2441046"/>
            <a:ext cx="1592955" cy="1622425"/>
          </a:xfrm>
          <a:prstGeom prst="ellipse">
            <a:avLst/>
          </a:prstGeom>
          <a:blipFill>
            <a:blip r:embed="rId9"/>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 Placeholder 27">
            <a:extLst>
              <a:ext uri="{FF2B5EF4-FFF2-40B4-BE49-F238E27FC236}">
                <a16:creationId xmlns:a16="http://schemas.microsoft.com/office/drawing/2014/main" id="{30F7CC40-6176-B168-1F0A-82D583B8AFBE}"/>
              </a:ext>
            </a:extLst>
          </p:cNvPr>
          <p:cNvSpPr>
            <a:spLocks noGrp="1"/>
          </p:cNvSpPr>
          <p:nvPr>
            <p:ph type="body" sz="quarter" idx="22"/>
          </p:nvPr>
        </p:nvSpPr>
        <p:spPr/>
        <p:txBody>
          <a:bodyPr/>
          <a:lstStyle/>
          <a:p>
            <a:endParaRPr lang="en-IN"/>
          </a:p>
        </p:txBody>
      </p:sp>
      <p:sp>
        <p:nvSpPr>
          <p:cNvPr id="29" name="Rectangle 28">
            <a:extLst>
              <a:ext uri="{FF2B5EF4-FFF2-40B4-BE49-F238E27FC236}">
                <a16:creationId xmlns:a16="http://schemas.microsoft.com/office/drawing/2014/main" id="{A03319E0-312F-DCF0-A248-C03FA0265213}"/>
              </a:ext>
            </a:extLst>
          </p:cNvPr>
          <p:cNvSpPr/>
          <p:nvPr/>
        </p:nvSpPr>
        <p:spPr>
          <a:xfrm>
            <a:off x="9227530" y="1442301"/>
            <a:ext cx="2915886" cy="381785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81978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5592990" y="1037003"/>
            <a:ext cx="4959821" cy="1162762"/>
          </a:xfrm>
        </p:spPr>
        <p:txBody>
          <a:bodyPr/>
          <a:lstStyle/>
          <a:p>
            <a:r>
              <a:rPr lang="en-US" sz="3600" b="1" dirty="0"/>
              <a:t>Update()</a:t>
            </a:r>
          </a:p>
        </p:txBody>
      </p:sp>
      <p:pic>
        <p:nvPicPr>
          <p:cNvPr id="12" name="Picture Placeholder 11">
            <a:extLst>
              <a:ext uri="{FF2B5EF4-FFF2-40B4-BE49-F238E27FC236}">
                <a16:creationId xmlns:a16="http://schemas.microsoft.com/office/drawing/2014/main" id="{EDD0654D-0EEE-9D11-4D37-133C0B9A496D}"/>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31580" r="31580"/>
          <a:stretch/>
        </p:blipFill>
        <p:spPr/>
      </p:pic>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266482" y="1879091"/>
            <a:ext cx="5995686" cy="3491561"/>
          </a:xfrm>
        </p:spPr>
        <p:txBody>
          <a:bodyPr/>
          <a:lstStyle/>
          <a:p>
            <a:pPr algn="l"/>
            <a:r>
              <a:rPr lang="en-IN" b="0" i="0" u="none" strike="noStrike" baseline="0" dirty="0">
                <a:latin typeface="+mj-lt"/>
              </a:rPr>
              <a:t>1] Assign a Boolean variable as </a:t>
            </a:r>
            <a:r>
              <a:rPr lang="en-IN" b="0" i="0" u="none" strike="noStrike" baseline="0" dirty="0" err="1">
                <a:latin typeface="+mj-lt"/>
              </a:rPr>
              <a:t>validEarId</a:t>
            </a:r>
            <a:r>
              <a:rPr lang="en-IN" b="0" i="0" u="none" strike="noStrike" baseline="0" dirty="0">
                <a:latin typeface="+mj-lt"/>
              </a:rPr>
              <a:t> to false.</a:t>
            </a:r>
          </a:p>
          <a:p>
            <a:pPr algn="l"/>
            <a:r>
              <a:rPr lang="en-IN" b="0" i="0" u="none" strike="noStrike" baseline="0" dirty="0">
                <a:latin typeface="+mj-lt"/>
              </a:rPr>
              <a:t>2] Form a iterator named as inmate which iterated over the </a:t>
            </a:r>
            <a:r>
              <a:rPr lang="en-IN" b="0" i="0" u="none" strike="noStrike" baseline="0" dirty="0" err="1">
                <a:latin typeface="+mj-lt"/>
              </a:rPr>
              <a:t>inmateList</a:t>
            </a:r>
            <a:r>
              <a:rPr lang="en-IN" b="0" i="0" u="none" strike="noStrike" baseline="0" dirty="0">
                <a:latin typeface="+mj-lt"/>
              </a:rPr>
              <a:t> vector.</a:t>
            </a:r>
          </a:p>
          <a:p>
            <a:pPr algn="l"/>
            <a:r>
              <a:rPr lang="en-IN" b="0" i="0" u="none" strike="noStrike" baseline="0" dirty="0">
                <a:latin typeface="+mj-lt"/>
              </a:rPr>
              <a:t>- Now check if the ear ID of the current inmate matches the given "</a:t>
            </a:r>
            <a:r>
              <a:rPr lang="en-IN" b="0" i="0" u="none" strike="noStrike" baseline="0" dirty="0" err="1">
                <a:latin typeface="+mj-lt"/>
              </a:rPr>
              <a:t>earId</a:t>
            </a:r>
            <a:r>
              <a:rPr lang="en-IN" b="0" i="0" u="none" strike="noStrike" baseline="0" dirty="0">
                <a:latin typeface="+mj-lt"/>
              </a:rPr>
              <a:t>".</a:t>
            </a:r>
          </a:p>
          <a:p>
            <a:pPr algn="l"/>
            <a:r>
              <a:rPr lang="en-IN" b="0" i="0" u="none" strike="noStrike" baseline="0" dirty="0">
                <a:latin typeface="+mj-lt"/>
              </a:rPr>
              <a:t>- If it matches then set </a:t>
            </a:r>
            <a:r>
              <a:rPr lang="en-IN" b="0" i="0" u="none" strike="noStrike" baseline="0" dirty="0" err="1">
                <a:latin typeface="+mj-lt"/>
              </a:rPr>
              <a:t>validEarId</a:t>
            </a:r>
            <a:r>
              <a:rPr lang="en-IN" b="0" i="0" u="none" strike="noStrike" baseline="0" dirty="0">
                <a:latin typeface="+mj-lt"/>
              </a:rPr>
              <a:t> to true.</a:t>
            </a:r>
          </a:p>
          <a:p>
            <a:pPr algn="l"/>
            <a:r>
              <a:rPr lang="en-IN" b="0" i="0" u="none" strike="noStrike" baseline="0" dirty="0">
                <a:latin typeface="+mj-lt"/>
              </a:rPr>
              <a:t>13</a:t>
            </a:r>
          </a:p>
          <a:p>
            <a:pPr algn="l"/>
            <a:r>
              <a:rPr lang="en-IN" b="0" i="0" u="none" strike="noStrike" baseline="0" dirty="0">
                <a:latin typeface="+mj-lt"/>
              </a:rPr>
              <a:t>- Using while loop ask user to enter the day of change, the new sleep time for that day.</a:t>
            </a:r>
          </a:p>
          <a:p>
            <a:pPr algn="l"/>
            <a:r>
              <a:rPr lang="en-IN" b="0" i="0" u="none" strike="noStrike" baseline="0" dirty="0">
                <a:latin typeface="+mj-lt"/>
              </a:rPr>
              <a:t>- Print “New sleep time updated successfully”.</a:t>
            </a:r>
          </a:p>
          <a:p>
            <a:pPr algn="l"/>
            <a:r>
              <a:rPr lang="en-IN" b="0" i="0" u="none" strike="noStrike" baseline="0" dirty="0">
                <a:latin typeface="+mj-lt"/>
              </a:rPr>
              <a:t>- Then again ask user if he wants to change the data of another day, if yes then repeat the</a:t>
            </a:r>
          </a:p>
          <a:p>
            <a:pPr algn="l"/>
            <a:r>
              <a:rPr lang="en-IN" b="0" i="0" u="none" strike="noStrike" baseline="0" dirty="0">
                <a:latin typeface="+mj-lt"/>
              </a:rPr>
              <a:t>above detail otherwise break the loop.</a:t>
            </a:r>
          </a:p>
          <a:p>
            <a:pPr algn="l"/>
            <a:r>
              <a:rPr lang="en-IN" b="0" i="0" u="none" strike="noStrike" baseline="0" dirty="0">
                <a:latin typeface="+mj-lt"/>
              </a:rPr>
              <a:t>- Ask to see the changed time.</a:t>
            </a:r>
          </a:p>
          <a:p>
            <a:pPr algn="l"/>
            <a:r>
              <a:rPr lang="en-IN" b="0" i="0" u="none" strike="noStrike" baseline="0" dirty="0">
                <a:latin typeface="+mj-lt"/>
              </a:rPr>
              <a:t>- For invalid ear ID print “Please enter a valid ear id.”.</a:t>
            </a:r>
            <a:endParaRPr lang="en-IN" b="0" i="0" dirty="0">
              <a:solidFill>
                <a:srgbClr val="495365"/>
              </a:solidFill>
              <a:effectLst/>
              <a:latin typeface="+mj-lt"/>
            </a:endParaRPr>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20</a:t>
            </a:fld>
            <a:endParaRPr lang="en-US" dirty="0"/>
          </a:p>
        </p:txBody>
      </p:sp>
    </p:spTree>
    <p:extLst>
      <p:ext uri="{BB962C8B-B14F-4D97-AF65-F5344CB8AC3E}">
        <p14:creationId xmlns:p14="http://schemas.microsoft.com/office/powerpoint/2010/main" val="3172308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sz="3200" dirty="0">
                <a:hlinkClick r:id="rId2"/>
              </a:rPr>
              <a:t>Link For Video Explanation</a:t>
            </a:r>
            <a:endParaRPr lang="en-US" sz="3200" dirty="0"/>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a:xfrm>
            <a:off x="1527048" y="3611880"/>
            <a:ext cx="4636008" cy="1585153"/>
          </a:xfrm>
        </p:spPr>
        <p:txBody>
          <a:bodyPr/>
          <a:lstStyle/>
          <a:p>
            <a:r>
              <a:rPr lang="en-US" sz="3200" dirty="0">
                <a:hlinkClick r:id="rId3"/>
              </a:rPr>
              <a:t>Link For Report</a:t>
            </a:r>
            <a:endParaRPr lang="en-US" sz="3200" dirty="0"/>
          </a:p>
        </p:txBody>
      </p:sp>
      <p:pic>
        <p:nvPicPr>
          <p:cNvPr id="5" name="Picture Placeholder 4">
            <a:hlinkClick r:id="rId2"/>
            <a:extLst>
              <a:ext uri="{FF2B5EF4-FFF2-40B4-BE49-F238E27FC236}">
                <a16:creationId xmlns:a16="http://schemas.microsoft.com/office/drawing/2014/main" id="{4FCA774F-1720-D532-A136-35082090774E}"/>
              </a:ext>
            </a:extLst>
          </p:cNvPr>
          <p:cNvPicPr>
            <a:picLocks noGrp="1" noChangeAspect="1"/>
          </p:cNvPicPr>
          <p:nvPr>
            <p:ph type="pic" sz="quarter" idx="10"/>
          </p:nvPr>
        </p:nvPicPr>
        <p:blipFill>
          <a:blip r:embed="rId4"/>
          <a:srcRect l="2964" r="2964"/>
          <a:stretch>
            <a:fillRect/>
          </a:stretch>
        </p:blipFill>
        <p:spPr/>
      </p:pic>
    </p:spTree>
    <p:extLst>
      <p:ext uri="{BB962C8B-B14F-4D97-AF65-F5344CB8AC3E}">
        <p14:creationId xmlns:p14="http://schemas.microsoft.com/office/powerpoint/2010/main" val="3366694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endParaRPr lang="en-US" dirty="0"/>
          </a:p>
          <a:p>
            <a:endParaRPr lang="en-US" dirty="0"/>
          </a:p>
          <a:p>
            <a:endParaRPr lang="en-US" dirty="0"/>
          </a:p>
        </p:txBody>
      </p:sp>
      <p:pic>
        <p:nvPicPr>
          <p:cNvPr id="33" name="Picture Placeholder 32">
            <a:extLst>
              <a:ext uri="{FF2B5EF4-FFF2-40B4-BE49-F238E27FC236}">
                <a16:creationId xmlns:a16="http://schemas.microsoft.com/office/drawing/2014/main" id="{1D963291-0332-DAB6-6090-6778FC7899BD}"/>
              </a:ext>
            </a:extLst>
          </p:cNvPr>
          <p:cNvPicPr>
            <a:picLocks noGrp="1" noChangeAspect="1"/>
          </p:cNvPicPr>
          <p:nvPr>
            <p:ph type="pic" sz="quarter" idx="10"/>
          </p:nvPr>
        </p:nvPicPr>
        <p:blipFill>
          <a:blip r:embed="rId2"/>
          <a:srcRect l="2968" r="2968"/>
          <a:stretch/>
        </p:blipFill>
        <p:spPr/>
      </p:pic>
    </p:spTree>
    <p:extLst>
      <p:ext uri="{BB962C8B-B14F-4D97-AF65-F5344CB8AC3E}">
        <p14:creationId xmlns:p14="http://schemas.microsoft.com/office/powerpoint/2010/main" val="2397583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443228" y="1276350"/>
            <a:ext cx="5038344" cy="1709928"/>
          </a:xfrm>
        </p:spPr>
        <p:txBody>
          <a:bodyPr/>
          <a:lstStyle/>
          <a:p>
            <a:r>
              <a:rPr lang="en-US" dirty="0"/>
              <a:t>Problem</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443228" y="2131314"/>
            <a:ext cx="7325487" cy="3060954"/>
          </a:xfrm>
        </p:spPr>
        <p:txBody>
          <a:bodyPr/>
          <a:lstStyle/>
          <a:p>
            <a:r>
              <a:rPr lang="en-IN" dirty="0"/>
              <a:t>You are to build a Sleep Inducer. There are N inmates in total. Each has</a:t>
            </a:r>
          </a:p>
          <a:p>
            <a:r>
              <a:rPr lang="en-IN" dirty="0"/>
              <a:t>his/her own sleep time (randomly initialized). The Sleep Inducer is installed in</a:t>
            </a:r>
          </a:p>
          <a:p>
            <a:r>
              <a:rPr lang="en-IN" dirty="0"/>
              <a:t>a hostel with M sleeping dorms. It notes every inmate’s daily sleeping habits</a:t>
            </a:r>
          </a:p>
          <a:p>
            <a:r>
              <a:rPr lang="en-IN" dirty="0"/>
              <a:t>and starts sleep-inducing music at bedtime. It works for multiple inmates.</a:t>
            </a:r>
          </a:p>
          <a:p>
            <a:r>
              <a:rPr lang="en-IN" dirty="0"/>
              <a:t>However, the music should not continue beyond p minutes after going to bed</a:t>
            </a:r>
          </a:p>
          <a:p>
            <a:r>
              <a:rPr lang="en-IN" dirty="0"/>
              <a:t>(assuming it takes that much time for every inmate to fall off to sleep). The</a:t>
            </a:r>
          </a:p>
          <a:p>
            <a:r>
              <a:rPr lang="en-IN" dirty="0"/>
              <a:t>Sleep Inducer should be able to play for all of them without disturbing anyone</a:t>
            </a:r>
          </a:p>
          <a:p>
            <a:r>
              <a:rPr lang="en-IN" dirty="0"/>
              <a:t>(i.e., playing music while someone is asleep). Therefore, it has to assign the</a:t>
            </a:r>
          </a:p>
          <a:p>
            <a:r>
              <a:rPr lang="en-IN" dirty="0"/>
              <a:t>correct number of inmates for each dorm before starting to operate.</a:t>
            </a:r>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6" name="Picture Placeholder 5">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rotWithShape="1">
          <a:blip r:embed="rId2">
            <a:extLst>
              <a:ext uri="{837473B0-CC2E-450A-ABE3-18F120FF3D39}">
                <a1611:picAttrSrcUrl xmlns:a1611="http://schemas.microsoft.com/office/drawing/2016/11/main" r:id="rId3"/>
              </a:ext>
            </a:extLst>
          </a:blip>
          <a:srcRect l="16001" r="46113"/>
          <a:stretch/>
        </p:blipFill>
        <p:spPr>
          <a:xfrm>
            <a:off x="8296656" y="0"/>
            <a:ext cx="3895344" cy="6858000"/>
          </a:xfrm>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r>
              <a:rPr lang="en-US" dirty="0"/>
              <a:t>Algorithm</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4</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20XX</a:t>
            </a:r>
          </a:p>
        </p:txBody>
      </p:sp>
      <p:pic>
        <p:nvPicPr>
          <p:cNvPr id="9" name="Content Placeholder 8">
            <a:extLst>
              <a:ext uri="{FF2B5EF4-FFF2-40B4-BE49-F238E27FC236}">
                <a16:creationId xmlns:a16="http://schemas.microsoft.com/office/drawing/2014/main" id="{D95DD47C-533D-DFBD-DDC5-BB9B86D1C6B6}"/>
              </a:ext>
            </a:extLst>
          </p:cNvPr>
          <p:cNvPicPr>
            <a:picLocks noGrp="1" noChangeAspect="1"/>
          </p:cNvPicPr>
          <p:nvPr>
            <p:ph idx="1"/>
          </p:nvPr>
        </p:nvPicPr>
        <p:blipFill>
          <a:blip r:embed="rId2"/>
          <a:stretch>
            <a:fillRect/>
          </a:stretch>
        </p:blipFill>
        <p:spPr>
          <a:xfrm>
            <a:off x="1762938" y="1527048"/>
            <a:ext cx="8866207" cy="4818888"/>
          </a:xfrm>
        </p:spPr>
      </p:pic>
    </p:spTree>
    <p:extLst>
      <p:ext uri="{BB962C8B-B14F-4D97-AF65-F5344CB8AC3E}">
        <p14:creationId xmlns:p14="http://schemas.microsoft.com/office/powerpoint/2010/main" val="2831084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p:txBody>
          <a:bodyPr/>
          <a:lstStyle/>
          <a:p>
            <a:r>
              <a:rPr lang="en-US" dirty="0" err="1"/>
              <a:t>ReadInmateData</a:t>
            </a:r>
            <a:endParaRPr lang="en-US" dirty="0"/>
          </a:p>
        </p:txBody>
      </p:sp>
      <p:graphicFrame>
        <p:nvGraphicFramePr>
          <p:cNvPr id="14" name="Content Placeholder 13">
            <a:extLst>
              <a:ext uri="{FF2B5EF4-FFF2-40B4-BE49-F238E27FC236}">
                <a16:creationId xmlns:a16="http://schemas.microsoft.com/office/drawing/2014/main" id="{DA114D53-FAB3-91E5-14AB-5B375DA2617E}"/>
              </a:ext>
            </a:extLst>
          </p:cNvPr>
          <p:cNvGraphicFramePr>
            <a:graphicFrameLocks noGrp="1"/>
          </p:cNvGraphicFramePr>
          <p:nvPr>
            <p:ph idx="1"/>
            <p:extLst>
              <p:ext uri="{D42A27DB-BD31-4B8C-83A1-F6EECF244321}">
                <p14:modId xmlns:p14="http://schemas.microsoft.com/office/powerpoint/2010/main" val="2355785020"/>
              </p:ext>
            </p:extLst>
          </p:nvPr>
        </p:nvGraphicFramePr>
        <p:xfrm>
          <a:off x="838200" y="2063011"/>
          <a:ext cx="10982324" cy="3670440"/>
        </p:xfrm>
        <a:graphic>
          <a:graphicData uri="http://schemas.openxmlformats.org/drawingml/2006/table">
            <a:tbl>
              <a:tblPr firstRow="1" bandRow="1">
                <a:tableStyleId>{5C22544A-7EE6-4342-B048-85BDC9FD1C3A}</a:tableStyleId>
              </a:tblPr>
              <a:tblGrid>
                <a:gridCol w="667379">
                  <a:extLst>
                    <a:ext uri="{9D8B030D-6E8A-4147-A177-3AD203B41FA5}">
                      <a16:colId xmlns:a16="http://schemas.microsoft.com/office/drawing/2014/main" val="3307912261"/>
                    </a:ext>
                  </a:extLst>
                </a:gridCol>
                <a:gridCol w="1501604">
                  <a:extLst>
                    <a:ext uri="{9D8B030D-6E8A-4147-A177-3AD203B41FA5}">
                      <a16:colId xmlns:a16="http://schemas.microsoft.com/office/drawing/2014/main" val="205469312"/>
                    </a:ext>
                  </a:extLst>
                </a:gridCol>
                <a:gridCol w="1020698">
                  <a:extLst>
                    <a:ext uri="{9D8B030D-6E8A-4147-A177-3AD203B41FA5}">
                      <a16:colId xmlns:a16="http://schemas.microsoft.com/office/drawing/2014/main" val="2233447510"/>
                    </a:ext>
                  </a:extLst>
                </a:gridCol>
                <a:gridCol w="1001319">
                  <a:extLst>
                    <a:ext uri="{9D8B030D-6E8A-4147-A177-3AD203B41FA5}">
                      <a16:colId xmlns:a16="http://schemas.microsoft.com/office/drawing/2014/main" val="2618575971"/>
                    </a:ext>
                  </a:extLst>
                </a:gridCol>
                <a:gridCol w="962025">
                  <a:extLst>
                    <a:ext uri="{9D8B030D-6E8A-4147-A177-3AD203B41FA5}">
                      <a16:colId xmlns:a16="http://schemas.microsoft.com/office/drawing/2014/main" val="1458210185"/>
                    </a:ext>
                  </a:extLst>
                </a:gridCol>
                <a:gridCol w="990600">
                  <a:extLst>
                    <a:ext uri="{9D8B030D-6E8A-4147-A177-3AD203B41FA5}">
                      <a16:colId xmlns:a16="http://schemas.microsoft.com/office/drawing/2014/main" val="3133845316"/>
                    </a:ext>
                  </a:extLst>
                </a:gridCol>
                <a:gridCol w="1114425">
                  <a:extLst>
                    <a:ext uri="{9D8B030D-6E8A-4147-A177-3AD203B41FA5}">
                      <a16:colId xmlns:a16="http://schemas.microsoft.com/office/drawing/2014/main" val="2438481293"/>
                    </a:ext>
                  </a:extLst>
                </a:gridCol>
                <a:gridCol w="838200">
                  <a:extLst>
                    <a:ext uri="{9D8B030D-6E8A-4147-A177-3AD203B41FA5}">
                      <a16:colId xmlns:a16="http://schemas.microsoft.com/office/drawing/2014/main" val="956779501"/>
                    </a:ext>
                  </a:extLst>
                </a:gridCol>
                <a:gridCol w="1095375">
                  <a:extLst>
                    <a:ext uri="{9D8B030D-6E8A-4147-A177-3AD203B41FA5}">
                      <a16:colId xmlns:a16="http://schemas.microsoft.com/office/drawing/2014/main" val="30459384"/>
                    </a:ext>
                  </a:extLst>
                </a:gridCol>
                <a:gridCol w="923925">
                  <a:extLst>
                    <a:ext uri="{9D8B030D-6E8A-4147-A177-3AD203B41FA5}">
                      <a16:colId xmlns:a16="http://schemas.microsoft.com/office/drawing/2014/main" val="3753601629"/>
                    </a:ext>
                  </a:extLst>
                </a:gridCol>
                <a:gridCol w="866774">
                  <a:extLst>
                    <a:ext uri="{9D8B030D-6E8A-4147-A177-3AD203B41FA5}">
                      <a16:colId xmlns:a16="http://schemas.microsoft.com/office/drawing/2014/main" val="706485337"/>
                    </a:ext>
                  </a:extLst>
                </a:gridCol>
              </a:tblGrid>
              <a:tr h="734088">
                <a:tc>
                  <a:txBody>
                    <a:bodyPr/>
                    <a:lstStyle/>
                    <a:p>
                      <a:pPr algn="ctr"/>
                      <a:endParaRPr lang="en-US" sz="2000" b="0" i="0" dirty="0">
                        <a:ln>
                          <a:solidFill>
                            <a:srgbClr val="C95B3A"/>
                          </a:solidFill>
                        </a:ln>
                        <a:solidFill>
                          <a:schemeClr val="tx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i="0" dirty="0">
                          <a:solidFill>
                            <a:schemeClr val="tx1"/>
                          </a:solidFill>
                          <a:latin typeface="Univers Condensed Light" panose="020B0306020202040204" pitchFamily="34" charset="0"/>
                        </a:rPr>
                        <a:t>Name</a:t>
                      </a:r>
                      <a:endParaRPr lang="en-US" sz="2000" b="0" i="0" dirty="0">
                        <a:solidFill>
                          <a:schemeClr val="tx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i="0" dirty="0" err="1">
                          <a:solidFill>
                            <a:schemeClr val="tx1"/>
                          </a:solidFill>
                          <a:latin typeface="Univers Condensed Light" panose="020B0306020202040204" pitchFamily="34" charset="0"/>
                          <a:cs typeface="Posterama" panose="020B0504020200020000" pitchFamily="34" charset="0"/>
                        </a:rPr>
                        <a:t>Earpod</a:t>
                      </a:r>
                      <a:r>
                        <a:rPr lang="en-US" sz="2000" b="0" i="0" dirty="0">
                          <a:solidFill>
                            <a:schemeClr val="tx1"/>
                          </a:solidFill>
                          <a:latin typeface="Univers Condensed Light" panose="020B0306020202040204" pitchFamily="34" charset="0"/>
                          <a:cs typeface="Posterama" panose="020B0504020200020000" pitchFamily="34" charset="0"/>
                        </a:rPr>
                        <a:t> ID</a:t>
                      </a: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i="0" dirty="0">
                          <a:solidFill>
                            <a:schemeClr val="tx1"/>
                          </a:solidFill>
                          <a:latin typeface="Univers Condensed Light" panose="020B0306020202040204" pitchFamily="34" charset="0"/>
                        </a:rPr>
                        <a:t>Monday</a:t>
                      </a:r>
                      <a:endParaRPr lang="en-US" sz="2000" b="0" i="0" dirty="0">
                        <a:solidFill>
                          <a:schemeClr val="tx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i="0" dirty="0">
                          <a:solidFill>
                            <a:schemeClr val="tx1"/>
                          </a:solidFill>
                          <a:latin typeface="Univers Condensed Light" panose="020B0306020202040204" pitchFamily="34" charset="0"/>
                          <a:cs typeface="Posterama" panose="020B0504020200020000" pitchFamily="34" charset="0"/>
                        </a:rPr>
                        <a:t>Tuesday</a:t>
                      </a: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i="0" dirty="0">
                          <a:solidFill>
                            <a:schemeClr val="tx1"/>
                          </a:solidFill>
                          <a:latin typeface="Univers Condensed Light" panose="020B0306020202040204" pitchFamily="34" charset="0"/>
                          <a:cs typeface="Posterama" panose="020B0504020200020000" pitchFamily="34" charset="0"/>
                        </a:rPr>
                        <a:t>Wednesday</a:t>
                      </a: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i="0" dirty="0">
                          <a:solidFill>
                            <a:schemeClr val="tx1"/>
                          </a:solidFill>
                          <a:latin typeface="Univers Condensed Light" panose="020B0306020202040204" pitchFamily="34" charset="0"/>
                          <a:cs typeface="Posterama" panose="020B0504020200020000" pitchFamily="34" charset="0"/>
                        </a:rPr>
                        <a:t>Thursday</a:t>
                      </a: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i="0" dirty="0">
                          <a:solidFill>
                            <a:schemeClr val="tx1"/>
                          </a:solidFill>
                          <a:latin typeface="Univers Condensed Light" panose="020B0306020202040204" pitchFamily="34" charset="0"/>
                          <a:cs typeface="Posterama" panose="020B0504020200020000" pitchFamily="34" charset="0"/>
                        </a:rPr>
                        <a:t>Friday</a:t>
                      </a: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i="0" dirty="0">
                          <a:solidFill>
                            <a:schemeClr val="tx1"/>
                          </a:solidFill>
                          <a:latin typeface="Univers Condensed Light" panose="020B0306020202040204" pitchFamily="34" charset="0"/>
                          <a:cs typeface="Posterama" panose="020B0504020200020000" pitchFamily="34" charset="0"/>
                        </a:rPr>
                        <a:t>Saturday</a:t>
                      </a: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i="0" dirty="0">
                          <a:solidFill>
                            <a:schemeClr val="tx1"/>
                          </a:solidFill>
                          <a:latin typeface="Univers Condensed Light" panose="020B0306020202040204" pitchFamily="34" charset="0"/>
                          <a:cs typeface="Posterama" panose="020B0504020200020000" pitchFamily="34" charset="0"/>
                        </a:rPr>
                        <a:t>Sunday</a:t>
                      </a: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i="0" dirty="0">
                          <a:solidFill>
                            <a:schemeClr val="tx1"/>
                          </a:solidFill>
                          <a:latin typeface="Univers Condensed Light" panose="020B0306020202040204" pitchFamily="34" charset="0"/>
                        </a:rPr>
                        <a:t>Sleep Time</a:t>
                      </a:r>
                      <a:endParaRPr lang="en-US" sz="2000" b="0" i="0" dirty="0">
                        <a:solidFill>
                          <a:schemeClr val="tx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910302437"/>
                  </a:ext>
                </a:extLst>
              </a:tr>
              <a:tr h="734088">
                <a:tc>
                  <a:txBody>
                    <a:bodyPr/>
                    <a:lstStyle/>
                    <a:p>
                      <a:pPr algn="ctr"/>
                      <a:r>
                        <a:rPr lang="en-US" sz="2000" b="0" i="0" dirty="0">
                          <a:solidFill>
                            <a:schemeClr val="bg1"/>
                          </a:solidFill>
                          <a:latin typeface="Univers Condensed Light" panose="020B0306020202040204" pitchFamily="34" charset="0"/>
                        </a:rPr>
                        <a:t>1</a:t>
                      </a: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Siddharth</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12345</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r>
                        <a:rPr lang="de-DE" sz="2000" b="0" i="0" dirty="0">
                          <a:solidFill>
                            <a:schemeClr val="bg1"/>
                          </a:solidFill>
                          <a:latin typeface="Univers Condensed Light" panose="020B0306020202040204" pitchFamily="34" charset="0"/>
                          <a:cs typeface="Posterama" panose="020B0504020200020000" pitchFamily="34" charset="0"/>
                        </a:rPr>
                        <a:t>10:00 PM</a:t>
                      </a: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11:00 PM</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1:00 AM</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10.30 PM</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3:00 AM</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8:50 PM</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9:00 PM</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30</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454227287"/>
                  </a:ext>
                </a:extLst>
              </a:tr>
              <a:tr h="734088">
                <a:tc>
                  <a:txBody>
                    <a:bodyPr/>
                    <a:lstStyle/>
                    <a:p>
                      <a:pPr algn="ctr"/>
                      <a:r>
                        <a:rPr lang="en-US" sz="2000" b="0" i="0" dirty="0">
                          <a:solidFill>
                            <a:schemeClr val="bg1"/>
                          </a:solidFill>
                          <a:latin typeface="Univers Condensed Light" panose="020B0306020202040204" pitchFamily="34" charset="0"/>
                        </a:rPr>
                        <a:t>2</a:t>
                      </a: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Kavy</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54321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de-DE" sz="2000" b="0" i="0" dirty="0">
                          <a:solidFill>
                            <a:schemeClr val="bg1"/>
                          </a:solidFill>
                          <a:latin typeface="Univers Condensed Light" panose="020B0306020202040204" pitchFamily="34" charset="0"/>
                          <a:cs typeface="Posterama" panose="020B0504020200020000" pitchFamily="34" charset="0"/>
                        </a:rPr>
                        <a:t>3:00 AM</a:t>
                      </a: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de-DE" sz="2000" b="0" i="0" dirty="0">
                          <a:solidFill>
                            <a:schemeClr val="bg1"/>
                          </a:solidFill>
                          <a:latin typeface="Univers Condensed Light" panose="020B0306020202040204" pitchFamily="34" charset="0"/>
                          <a:cs typeface="Posterama" panose="020B0504020200020000" pitchFamily="34" charset="0"/>
                        </a:rPr>
                        <a:t>10:15 PM</a:t>
                      </a: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de-DE" sz="2000" b="0" i="0" dirty="0">
                          <a:solidFill>
                            <a:schemeClr val="bg1"/>
                          </a:solidFill>
                          <a:latin typeface="Univers Condensed Light" panose="020B0306020202040204" pitchFamily="34" charset="0"/>
                          <a:cs typeface="Posterama" panose="020B0504020200020000" pitchFamily="34" charset="0"/>
                        </a:rPr>
                        <a:t>9:00 PM</a:t>
                      </a: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de-DE" sz="2000" b="0" i="0" dirty="0">
                          <a:solidFill>
                            <a:schemeClr val="bg1"/>
                          </a:solidFill>
                          <a:latin typeface="Univers Condensed Light" panose="020B0306020202040204" pitchFamily="34" charset="0"/>
                          <a:cs typeface="Posterama" panose="020B0504020200020000" pitchFamily="34" charset="0"/>
                        </a:rPr>
                        <a:t>2:30 AM</a:t>
                      </a: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de-DE" sz="2000" b="0" i="0" dirty="0">
                          <a:solidFill>
                            <a:schemeClr val="bg1"/>
                          </a:solidFill>
                          <a:latin typeface="Univers Condensed Light" panose="020B0306020202040204" pitchFamily="34" charset="0"/>
                          <a:cs typeface="Posterama" panose="020B0504020200020000" pitchFamily="34" charset="0"/>
                        </a:rPr>
                        <a:t>11:30 PM</a:t>
                      </a: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de-DE" sz="2000" b="0" i="0" dirty="0">
                          <a:solidFill>
                            <a:schemeClr val="bg1"/>
                          </a:solidFill>
                          <a:latin typeface="Univers Condensed Light" panose="020B0306020202040204" pitchFamily="34" charset="0"/>
                          <a:cs typeface="Posterama" panose="020B0504020200020000" pitchFamily="34" charset="0"/>
                        </a:rPr>
                        <a:t>11:00 PM</a:t>
                      </a: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de-DE" sz="2000" b="0" i="0" dirty="0">
                          <a:solidFill>
                            <a:schemeClr val="bg1"/>
                          </a:solidFill>
                          <a:latin typeface="Univers Condensed Light" panose="020B0306020202040204" pitchFamily="34" charset="0"/>
                          <a:cs typeface="Posterama" panose="020B0504020200020000" pitchFamily="34" charset="0"/>
                        </a:rPr>
                        <a:t>11:45 PM</a:t>
                      </a: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15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21463532"/>
                  </a:ext>
                </a:extLst>
              </a:tr>
              <a:tr h="734088">
                <a:tc>
                  <a:txBody>
                    <a:bodyPr/>
                    <a:lstStyle/>
                    <a:p>
                      <a:pPr algn="ctr"/>
                      <a:r>
                        <a:rPr lang="en-US" sz="2000" b="0" i="0" dirty="0">
                          <a:solidFill>
                            <a:schemeClr val="bg1"/>
                          </a:solidFill>
                          <a:latin typeface="Univers Condensed Light" panose="020B0306020202040204" pitchFamily="34" charset="0"/>
                        </a:rPr>
                        <a:t>3</a:t>
                      </a: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Dhruvil</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98765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11:15 PM</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12:45 AM</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10:30 PM</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11:00 PM</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10:45 PM</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11:30 PM</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11:15 PM</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12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944132588"/>
                  </a:ext>
                </a:extLst>
              </a:tr>
              <a:tr h="734088">
                <a:tc>
                  <a:txBody>
                    <a:bodyPr/>
                    <a:lstStyle/>
                    <a:p>
                      <a:pPr algn="ctr"/>
                      <a:r>
                        <a:rPr lang="en-US" sz="2000" b="0" i="0" dirty="0">
                          <a:solidFill>
                            <a:schemeClr val="bg1"/>
                          </a:solidFill>
                          <a:latin typeface="Univers Condensed Light" panose="020B0306020202040204" pitchFamily="34" charset="0"/>
                        </a:rPr>
                        <a:t>4</a:t>
                      </a: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Aarya</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72345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11:00 PM</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10:30 PM</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10:45 PM</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11:15 PM</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10:00 PM</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11:30 PM</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11:45 PM</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20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696221205"/>
                  </a:ext>
                </a:extLst>
              </a:tr>
            </a:tbl>
          </a:graphicData>
        </a:graphic>
      </p:graphicFrame>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5</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20110234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anim calcmode="lin" valueType="num">
                                      <p:cBhvr>
                                        <p:cTn id="8" dur="2000" fill="hold"/>
                                        <p:tgtEl>
                                          <p:spTgt spid="14"/>
                                        </p:tgtEl>
                                        <p:attrNameLst>
                                          <p:attrName>ppt_w</p:attrName>
                                        </p:attrNameLst>
                                      </p:cBhvr>
                                      <p:tavLst>
                                        <p:tav tm="0" fmla="#ppt_w*sin(2.5*pi*$)">
                                          <p:val>
                                            <p:fltVal val="0"/>
                                          </p:val>
                                        </p:tav>
                                        <p:tav tm="100000">
                                          <p:val>
                                            <p:fltVal val="1"/>
                                          </p:val>
                                        </p:tav>
                                      </p:tavLst>
                                    </p:anim>
                                    <p:anim calcmode="lin" valueType="num">
                                      <p:cBhvr>
                                        <p:cTn id="9" dur="2000" fill="hold"/>
                                        <p:tgtEl>
                                          <p:spTgt spid="14"/>
                                        </p:tgtEl>
                                        <p:attrNameLst>
                                          <p:attrName>ppt_h</p:attrName>
                                        </p:attrNameLst>
                                      </p:cBhvr>
                                      <p:tavLst>
                                        <p:tav tm="0">
                                          <p:val>
                                            <p:strVal val="#ppt_h"/>
                                          </p:val>
                                        </p:tav>
                                        <p:tav tm="100000">
                                          <p:val>
                                            <p:strVal val="#ppt_h"/>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p:txBody>
          <a:bodyPr/>
          <a:lstStyle/>
          <a:p>
            <a:r>
              <a:rPr lang="en-US" dirty="0" err="1"/>
              <a:t>ReadDormData</a:t>
            </a:r>
            <a:endParaRPr lang="en-US" dirty="0"/>
          </a:p>
        </p:txBody>
      </p:sp>
      <p:graphicFrame>
        <p:nvGraphicFramePr>
          <p:cNvPr id="14" name="Content Placeholder 13">
            <a:extLst>
              <a:ext uri="{FF2B5EF4-FFF2-40B4-BE49-F238E27FC236}">
                <a16:creationId xmlns:a16="http://schemas.microsoft.com/office/drawing/2014/main" id="{DA114D53-FAB3-91E5-14AB-5B375DA2617E}"/>
              </a:ext>
            </a:extLst>
          </p:cNvPr>
          <p:cNvGraphicFramePr>
            <a:graphicFrameLocks noGrp="1"/>
          </p:cNvGraphicFramePr>
          <p:nvPr>
            <p:ph idx="1"/>
            <p:extLst>
              <p:ext uri="{D42A27DB-BD31-4B8C-83A1-F6EECF244321}">
                <p14:modId xmlns:p14="http://schemas.microsoft.com/office/powerpoint/2010/main" val="95732485"/>
              </p:ext>
            </p:extLst>
          </p:nvPr>
        </p:nvGraphicFramePr>
        <p:xfrm>
          <a:off x="880487" y="2063011"/>
          <a:ext cx="10431025" cy="2936352"/>
        </p:xfrm>
        <a:graphic>
          <a:graphicData uri="http://schemas.openxmlformats.org/drawingml/2006/table">
            <a:tbl>
              <a:tblPr firstRow="1" bandRow="1">
                <a:tableStyleId>{5C22544A-7EE6-4342-B048-85BDC9FD1C3A}</a:tableStyleId>
              </a:tblPr>
              <a:tblGrid>
                <a:gridCol w="1661047">
                  <a:extLst>
                    <a:ext uri="{9D8B030D-6E8A-4147-A177-3AD203B41FA5}">
                      <a16:colId xmlns:a16="http://schemas.microsoft.com/office/drawing/2014/main" val="3307912261"/>
                    </a:ext>
                  </a:extLst>
                </a:gridCol>
                <a:gridCol w="3737358">
                  <a:extLst>
                    <a:ext uri="{9D8B030D-6E8A-4147-A177-3AD203B41FA5}">
                      <a16:colId xmlns:a16="http://schemas.microsoft.com/office/drawing/2014/main" val="205469312"/>
                    </a:ext>
                  </a:extLst>
                </a:gridCol>
                <a:gridCol w="2540426">
                  <a:extLst>
                    <a:ext uri="{9D8B030D-6E8A-4147-A177-3AD203B41FA5}">
                      <a16:colId xmlns:a16="http://schemas.microsoft.com/office/drawing/2014/main" val="2233447510"/>
                    </a:ext>
                  </a:extLst>
                </a:gridCol>
                <a:gridCol w="2492194">
                  <a:extLst>
                    <a:ext uri="{9D8B030D-6E8A-4147-A177-3AD203B41FA5}">
                      <a16:colId xmlns:a16="http://schemas.microsoft.com/office/drawing/2014/main" val="2618575971"/>
                    </a:ext>
                  </a:extLst>
                </a:gridCol>
              </a:tblGrid>
              <a:tr h="734088">
                <a:tc>
                  <a:txBody>
                    <a:bodyPr/>
                    <a:lstStyle/>
                    <a:p>
                      <a:pPr algn="ctr"/>
                      <a:endParaRPr lang="en-US" sz="2000" b="0" i="0" dirty="0">
                        <a:ln>
                          <a:solidFill>
                            <a:srgbClr val="C95B3A"/>
                          </a:solidFill>
                        </a:ln>
                        <a:solidFill>
                          <a:schemeClr val="tx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i="0" dirty="0">
                          <a:solidFill>
                            <a:schemeClr val="tx1"/>
                          </a:solidFill>
                          <a:latin typeface="Univers Condensed Light" panose="020B0306020202040204" pitchFamily="34" charset="0"/>
                        </a:rPr>
                        <a:t>Dorm Name</a:t>
                      </a:r>
                      <a:endParaRPr lang="en-US" sz="2000" b="0" i="0" dirty="0">
                        <a:solidFill>
                          <a:schemeClr val="tx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i="0" dirty="0">
                          <a:solidFill>
                            <a:schemeClr val="tx1"/>
                          </a:solidFill>
                          <a:latin typeface="Univers Condensed Light" panose="020B0306020202040204" pitchFamily="34" charset="0"/>
                          <a:cs typeface="Posterama" panose="020B0504020200020000" pitchFamily="34" charset="0"/>
                        </a:rPr>
                        <a:t>No. Of Channels</a:t>
                      </a: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i="0" dirty="0" err="1">
                          <a:solidFill>
                            <a:schemeClr val="tx1"/>
                          </a:solidFill>
                          <a:latin typeface="Univers Condensed Light" panose="020B0306020202040204" pitchFamily="34" charset="0"/>
                        </a:rPr>
                        <a:t>Musics</a:t>
                      </a:r>
                      <a:r>
                        <a:rPr lang="en-US" sz="2000" b="0" i="0" dirty="0">
                          <a:solidFill>
                            <a:schemeClr val="tx1"/>
                          </a:solidFill>
                          <a:latin typeface="Univers Condensed Light" panose="020B0306020202040204" pitchFamily="34" charset="0"/>
                        </a:rPr>
                        <a:t> Per Channel</a:t>
                      </a:r>
                      <a:endParaRPr lang="en-US" sz="2000" b="0" i="0" dirty="0">
                        <a:solidFill>
                          <a:schemeClr val="tx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910302437"/>
                  </a:ext>
                </a:extLst>
              </a:tr>
              <a:tr h="734088">
                <a:tc>
                  <a:txBody>
                    <a:bodyPr/>
                    <a:lstStyle/>
                    <a:p>
                      <a:pPr algn="ctr"/>
                      <a:r>
                        <a:rPr lang="en-US" sz="2000" b="0" i="0" dirty="0">
                          <a:solidFill>
                            <a:schemeClr val="bg1"/>
                          </a:solidFill>
                          <a:latin typeface="Univers Condensed Light" panose="020B0306020202040204" pitchFamily="34" charset="0"/>
                        </a:rPr>
                        <a:t>1</a:t>
                      </a: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err="1">
                          <a:solidFill>
                            <a:schemeClr val="bg1"/>
                          </a:solidFill>
                          <a:latin typeface="Univers Condensed Light" panose="020B0306020202040204" pitchFamily="34" charset="0"/>
                          <a:cs typeface="Posterama" panose="020B0504020200020000" pitchFamily="34" charset="0"/>
                        </a:rPr>
                        <a:t>Dorm_x</a:t>
                      </a: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2</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r>
                        <a:rPr lang="de-DE" sz="2000" b="0" i="0" dirty="0">
                          <a:solidFill>
                            <a:schemeClr val="bg1"/>
                          </a:solidFill>
                          <a:latin typeface="Univers Condensed Light" panose="020B0306020202040204" pitchFamily="34" charset="0"/>
                          <a:cs typeface="Posterama" panose="020B0504020200020000" pitchFamily="34" charset="0"/>
                        </a:rPr>
                        <a:t>2</a:t>
                      </a: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454227287"/>
                  </a:ext>
                </a:extLst>
              </a:tr>
              <a:tr h="734088">
                <a:tc>
                  <a:txBody>
                    <a:bodyPr/>
                    <a:lstStyle/>
                    <a:p>
                      <a:pPr algn="ctr"/>
                      <a:r>
                        <a:rPr lang="en-US" sz="2000" b="0" i="0" dirty="0">
                          <a:solidFill>
                            <a:schemeClr val="bg1"/>
                          </a:solidFill>
                          <a:latin typeface="Univers Condensed Light" panose="020B0306020202040204" pitchFamily="34" charset="0"/>
                        </a:rPr>
                        <a:t>2</a:t>
                      </a: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err="1">
                          <a:solidFill>
                            <a:schemeClr val="bg1"/>
                          </a:solidFill>
                          <a:latin typeface="Univers Condensed Light" panose="020B0306020202040204" pitchFamily="34" charset="0"/>
                          <a:cs typeface="Posterama" panose="020B0504020200020000" pitchFamily="34" charset="0"/>
                        </a:rPr>
                        <a:t>Dorm_y</a:t>
                      </a: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de-DE" sz="2000" b="0" i="0" dirty="0">
                          <a:solidFill>
                            <a:schemeClr val="bg1"/>
                          </a:solidFill>
                          <a:latin typeface="Univers Condensed Light" panose="020B0306020202040204" pitchFamily="34" charset="0"/>
                          <a:cs typeface="Posterama" panose="020B0504020200020000" pitchFamily="34" charset="0"/>
                        </a:rPr>
                        <a:t>3</a:t>
                      </a: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21463532"/>
                  </a:ext>
                </a:extLst>
              </a:tr>
              <a:tr h="734088">
                <a:tc>
                  <a:txBody>
                    <a:bodyPr/>
                    <a:lstStyle/>
                    <a:p>
                      <a:pPr algn="ctr"/>
                      <a:r>
                        <a:rPr lang="en-US" sz="2000" b="0" i="0" dirty="0">
                          <a:solidFill>
                            <a:schemeClr val="bg1"/>
                          </a:solidFill>
                          <a:latin typeface="Univers Condensed Light" panose="020B0306020202040204" pitchFamily="34" charset="0"/>
                        </a:rPr>
                        <a:t>3</a:t>
                      </a: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err="1">
                          <a:solidFill>
                            <a:schemeClr val="bg1"/>
                          </a:solidFill>
                          <a:latin typeface="Univers Condensed Light" panose="020B0306020202040204" pitchFamily="34" charset="0"/>
                          <a:cs typeface="Posterama" panose="020B0504020200020000" pitchFamily="34" charset="0"/>
                        </a:rPr>
                        <a:t>Dorm_z</a:t>
                      </a: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944132588"/>
                  </a:ext>
                </a:extLst>
              </a:tr>
            </a:tbl>
          </a:graphicData>
        </a:graphic>
      </p:graphicFrame>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6</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7202011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anim calcmode="lin" valueType="num">
                                      <p:cBhvr>
                                        <p:cTn id="8" dur="2000" fill="hold"/>
                                        <p:tgtEl>
                                          <p:spTgt spid="14"/>
                                        </p:tgtEl>
                                        <p:attrNameLst>
                                          <p:attrName>ppt_w</p:attrName>
                                        </p:attrNameLst>
                                      </p:cBhvr>
                                      <p:tavLst>
                                        <p:tav tm="0" fmla="#ppt_w*sin(2.5*pi*$)">
                                          <p:val>
                                            <p:fltVal val="0"/>
                                          </p:val>
                                        </p:tav>
                                        <p:tav tm="100000">
                                          <p:val>
                                            <p:fltVal val="1"/>
                                          </p:val>
                                        </p:tav>
                                      </p:tavLst>
                                    </p:anim>
                                    <p:anim calcmode="lin" valueType="num">
                                      <p:cBhvr>
                                        <p:cTn id="9" dur="2000" fill="hold"/>
                                        <p:tgtEl>
                                          <p:spTgt spid="14"/>
                                        </p:tgtEl>
                                        <p:attrNameLst>
                                          <p:attrName>ppt_h</p:attrName>
                                        </p:attrNameLst>
                                      </p:cBhvr>
                                      <p:tavLst>
                                        <p:tav tm="0">
                                          <p:val>
                                            <p:strVal val="#ppt_h"/>
                                          </p:val>
                                        </p:tav>
                                        <p:tav tm="100000">
                                          <p:val>
                                            <p:strVal val="#ppt_h"/>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106CA24-9B30-F27E-4463-3512D30D85EA}"/>
              </a:ext>
            </a:extLst>
          </p:cNvPr>
          <p:cNvSpPr/>
          <p:nvPr/>
        </p:nvSpPr>
        <p:spPr>
          <a:xfrm>
            <a:off x="398585" y="1964393"/>
            <a:ext cx="11441723" cy="4050372"/>
          </a:xfrm>
          <a:prstGeom prst="rect">
            <a:avLst/>
          </a:prstGeom>
          <a:solidFill>
            <a:srgbClr val="264653"/>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3" name="Title 22">
            <a:extLst>
              <a:ext uri="{FF2B5EF4-FFF2-40B4-BE49-F238E27FC236}">
                <a16:creationId xmlns:a16="http://schemas.microsoft.com/office/drawing/2014/main" id="{B27FB49D-70BC-8BD7-DD62-C2868B0C2313}"/>
              </a:ext>
            </a:extLst>
          </p:cNvPr>
          <p:cNvSpPr>
            <a:spLocks noGrp="1"/>
          </p:cNvSpPr>
          <p:nvPr>
            <p:ph type="title"/>
          </p:nvPr>
        </p:nvSpPr>
        <p:spPr/>
        <p:txBody>
          <a:bodyPr/>
          <a:lstStyle/>
          <a:p>
            <a:r>
              <a:rPr lang="en-US" dirty="0" err="1"/>
              <a:t>DistributeInmatesToDorms</a:t>
            </a:r>
            <a:endParaRPr lang="en-US" dirty="0"/>
          </a:p>
        </p:txBody>
      </p:sp>
      <p:pic>
        <p:nvPicPr>
          <p:cNvPr id="22" name="Picture Placeholder 21" descr="Team member headshot">
            <a:extLst>
              <a:ext uri="{FF2B5EF4-FFF2-40B4-BE49-F238E27FC236}">
                <a16:creationId xmlns:a16="http://schemas.microsoft.com/office/drawing/2014/main" id="{8FAB5C75-9A85-EB45-88BB-F6986F9DADC5}"/>
              </a:ext>
            </a:extLst>
          </p:cNvPr>
          <p:cNvPicPr>
            <a:picLocks noGrp="1"/>
          </p:cNvPicPr>
          <p:nvPr>
            <p:ph type="pic" sz="quarter" idx="13"/>
          </p:nvPr>
        </p:nvPicPr>
        <p:blipFill rotWithShape="1">
          <a:blip r:embed="rId2"/>
          <a:srcRect l="484" r="484"/>
          <a:stretch/>
        </p:blipFill>
        <p:spPr>
          <a:xfrm>
            <a:off x="13969484" y="475488"/>
            <a:ext cx="2487168" cy="2103120"/>
          </a:xfrm>
        </p:spPr>
      </p:pic>
      <p:sp>
        <p:nvSpPr>
          <p:cNvPr id="5" name="Text Placeholder 4">
            <a:extLst>
              <a:ext uri="{FF2B5EF4-FFF2-40B4-BE49-F238E27FC236}">
                <a16:creationId xmlns:a16="http://schemas.microsoft.com/office/drawing/2014/main" id="{C8A5AB26-ED69-C202-1AFB-A4A19E16DC1E}"/>
              </a:ext>
            </a:extLst>
          </p:cNvPr>
          <p:cNvSpPr>
            <a:spLocks noGrp="1"/>
          </p:cNvSpPr>
          <p:nvPr>
            <p:ph type="body" sz="quarter" idx="15"/>
          </p:nvPr>
        </p:nvSpPr>
        <p:spPr>
          <a:xfrm>
            <a:off x="17226989" y="6858000"/>
            <a:ext cx="2514600" cy="338328"/>
          </a:xfrm>
        </p:spPr>
        <p:txBody>
          <a:bodyPr/>
          <a:lstStyle/>
          <a:p>
            <a:r>
              <a:rPr lang="en-US" dirty="0"/>
              <a:t>Presiden</a:t>
            </a:r>
            <a:r>
              <a:rPr lang="en-US" altLang="zh-CN" dirty="0"/>
              <a:t>t</a:t>
            </a:r>
            <a:endParaRPr lang="en-US" dirty="0"/>
          </a:p>
        </p:txBody>
      </p:sp>
      <p:sp>
        <p:nvSpPr>
          <p:cNvPr id="6" name="Text Placeholder 5">
            <a:extLst>
              <a:ext uri="{FF2B5EF4-FFF2-40B4-BE49-F238E27FC236}">
                <a16:creationId xmlns:a16="http://schemas.microsoft.com/office/drawing/2014/main" id="{90E7501D-AFD6-532D-4983-B700A3729010}"/>
              </a:ext>
            </a:extLst>
          </p:cNvPr>
          <p:cNvSpPr>
            <a:spLocks noGrp="1"/>
          </p:cNvSpPr>
          <p:nvPr>
            <p:ph type="body" sz="quarter" idx="16"/>
          </p:nvPr>
        </p:nvSpPr>
        <p:spPr>
          <a:xfrm>
            <a:off x="17221772" y="364193"/>
            <a:ext cx="2514600" cy="3200400"/>
          </a:xfrm>
        </p:spPr>
        <p:txBody>
          <a:bodyPr/>
          <a:lstStyle/>
          <a:p>
            <a:r>
              <a:rPr lang="en-US" dirty="0"/>
              <a:t>Mirjam Nilsson</a:t>
            </a:r>
          </a:p>
        </p:txBody>
      </p:sp>
      <p:pic>
        <p:nvPicPr>
          <p:cNvPr id="20" name="Picture Placeholder 19" descr="Team member headshot">
            <a:extLst>
              <a:ext uri="{FF2B5EF4-FFF2-40B4-BE49-F238E27FC236}">
                <a16:creationId xmlns:a16="http://schemas.microsoft.com/office/drawing/2014/main" id="{EC0F062A-37EA-357D-BB68-A7AA0DBCCBDD}"/>
              </a:ext>
            </a:extLst>
          </p:cNvPr>
          <p:cNvPicPr>
            <a:picLocks noGrp="1"/>
          </p:cNvPicPr>
          <p:nvPr>
            <p:ph type="pic" sz="quarter" idx="17"/>
          </p:nvPr>
        </p:nvPicPr>
        <p:blipFill rotWithShape="1">
          <a:blip r:embed="rId3"/>
          <a:srcRect l="604" r="604"/>
          <a:stretch/>
        </p:blipFill>
        <p:spPr>
          <a:xfrm>
            <a:off x="15100878" y="-2480954"/>
            <a:ext cx="2487168" cy="2103120"/>
          </a:xfrm>
        </p:spPr>
      </p:pic>
      <p:sp>
        <p:nvSpPr>
          <p:cNvPr id="9" name="Text Placeholder 8">
            <a:extLst>
              <a:ext uri="{FF2B5EF4-FFF2-40B4-BE49-F238E27FC236}">
                <a16:creationId xmlns:a16="http://schemas.microsoft.com/office/drawing/2014/main" id="{0FC79EE2-13B4-9938-BB00-D56D9EFAB1F1}"/>
              </a:ext>
            </a:extLst>
          </p:cNvPr>
          <p:cNvSpPr>
            <a:spLocks noGrp="1"/>
          </p:cNvSpPr>
          <p:nvPr>
            <p:ph type="body" sz="quarter" idx="19"/>
          </p:nvPr>
        </p:nvSpPr>
        <p:spPr>
          <a:xfrm>
            <a:off x="5247249" y="8239186"/>
            <a:ext cx="2514600" cy="3200400"/>
          </a:xfrm>
        </p:spPr>
        <p:txBody>
          <a:bodyPr/>
          <a:lstStyle/>
          <a:p>
            <a:r>
              <a:rPr lang="en-US" dirty="0"/>
              <a:t>Flora Berggren</a:t>
            </a:r>
          </a:p>
        </p:txBody>
      </p:sp>
      <p:pic>
        <p:nvPicPr>
          <p:cNvPr id="18" name="Picture Placeholder 17" descr="Team member headshot">
            <a:extLst>
              <a:ext uri="{FF2B5EF4-FFF2-40B4-BE49-F238E27FC236}">
                <a16:creationId xmlns:a16="http://schemas.microsoft.com/office/drawing/2014/main" id="{BA813023-271D-01D1-8CA4-56120BA12FDA}"/>
              </a:ext>
            </a:extLst>
          </p:cNvPr>
          <p:cNvPicPr>
            <a:picLocks noGrp="1"/>
          </p:cNvPicPr>
          <p:nvPr>
            <p:ph type="pic" sz="quarter" idx="20"/>
          </p:nvPr>
        </p:nvPicPr>
        <p:blipFill rotWithShape="1">
          <a:blip r:embed="rId4"/>
          <a:srcRect l="604" r="604"/>
          <a:stretch/>
        </p:blipFill>
        <p:spPr>
          <a:xfrm>
            <a:off x="17471590" y="4432496"/>
            <a:ext cx="2487168" cy="2103120"/>
          </a:xfrm>
        </p:spPr>
      </p:pic>
      <p:sp>
        <p:nvSpPr>
          <p:cNvPr id="12" name="Text Placeholder 11">
            <a:extLst>
              <a:ext uri="{FF2B5EF4-FFF2-40B4-BE49-F238E27FC236}">
                <a16:creationId xmlns:a16="http://schemas.microsoft.com/office/drawing/2014/main" id="{0CFF9AF6-AF49-721D-74F3-02EE285F9B77}"/>
              </a:ext>
            </a:extLst>
          </p:cNvPr>
          <p:cNvSpPr>
            <a:spLocks noGrp="1"/>
          </p:cNvSpPr>
          <p:nvPr>
            <p:ph type="body" sz="quarter" idx="22"/>
          </p:nvPr>
        </p:nvSpPr>
        <p:spPr>
          <a:xfrm>
            <a:off x="10315911" y="7614965"/>
            <a:ext cx="2514600" cy="3200400"/>
          </a:xfrm>
        </p:spPr>
        <p:txBody>
          <a:bodyPr/>
          <a:lstStyle/>
          <a:p>
            <a:r>
              <a:rPr lang="en-US" dirty="0"/>
              <a:t>Rajesh Santoshi</a:t>
            </a:r>
          </a:p>
        </p:txBody>
      </p:sp>
      <p:pic>
        <p:nvPicPr>
          <p:cNvPr id="16" name="Picture Placeholder 15" descr="Team member headshot">
            <a:extLst>
              <a:ext uri="{FF2B5EF4-FFF2-40B4-BE49-F238E27FC236}">
                <a16:creationId xmlns:a16="http://schemas.microsoft.com/office/drawing/2014/main" id="{9A4A4167-823B-F3AC-E5D3-62AD7790B8C1}"/>
              </a:ext>
            </a:extLst>
          </p:cNvPr>
          <p:cNvPicPr>
            <a:picLocks noGrp="1"/>
          </p:cNvPicPr>
          <p:nvPr>
            <p:ph type="pic" sz="quarter" idx="23"/>
          </p:nvPr>
        </p:nvPicPr>
        <p:blipFill rotWithShape="1">
          <a:blip r:embed="rId5"/>
          <a:srcRect l="598" r="598"/>
          <a:stretch/>
        </p:blipFill>
        <p:spPr>
          <a:xfrm>
            <a:off x="14255848" y="7615743"/>
            <a:ext cx="2487168" cy="2103120"/>
          </a:xfrm>
        </p:spPr>
      </p:pic>
      <p:sp>
        <p:nvSpPr>
          <p:cNvPr id="39" name="Slide Number Placeholder 38">
            <a:extLst>
              <a:ext uri="{FF2B5EF4-FFF2-40B4-BE49-F238E27FC236}">
                <a16:creationId xmlns:a16="http://schemas.microsoft.com/office/drawing/2014/main" id="{AA30FCA2-80C6-CF3C-F17C-360C7DCD835E}"/>
              </a:ext>
            </a:extLst>
          </p:cNvPr>
          <p:cNvSpPr>
            <a:spLocks noGrp="1"/>
          </p:cNvSpPr>
          <p:nvPr>
            <p:ph type="sldNum" sz="quarter" idx="12"/>
          </p:nvPr>
        </p:nvSpPr>
        <p:spPr/>
        <p:txBody>
          <a:bodyPr/>
          <a:lstStyle/>
          <a:p>
            <a:fld id="{8D0AFDD5-844D-364D-8AEC-50CF4D36D55D}" type="slidenum">
              <a:rPr lang="en-US" smtClean="0"/>
              <a:pPr/>
              <a:t>7</a:t>
            </a:fld>
            <a:endParaRPr lang="en-US" dirty="0"/>
          </a:p>
        </p:txBody>
      </p:sp>
      <p:sp>
        <p:nvSpPr>
          <p:cNvPr id="38" name="Footer Placeholder 37">
            <a:extLst>
              <a:ext uri="{FF2B5EF4-FFF2-40B4-BE49-F238E27FC236}">
                <a16:creationId xmlns:a16="http://schemas.microsoft.com/office/drawing/2014/main" id="{C52926D2-18D2-AED1-3AE7-6A591CC1855C}"/>
              </a:ext>
            </a:extLst>
          </p:cNvPr>
          <p:cNvSpPr>
            <a:spLocks noGrp="1"/>
          </p:cNvSpPr>
          <p:nvPr>
            <p:ph type="ftr" sz="quarter" idx="11"/>
          </p:nvPr>
        </p:nvSpPr>
        <p:spPr/>
        <p:txBody>
          <a:bodyPr/>
          <a:lstStyle/>
          <a:p>
            <a:r>
              <a:rPr lang="en-US" dirty="0"/>
              <a:t>Presentation title</a:t>
            </a:r>
          </a:p>
        </p:txBody>
      </p:sp>
      <p:sp>
        <p:nvSpPr>
          <p:cNvPr id="37" name="Date Placeholder 36">
            <a:extLst>
              <a:ext uri="{FF2B5EF4-FFF2-40B4-BE49-F238E27FC236}">
                <a16:creationId xmlns:a16="http://schemas.microsoft.com/office/drawing/2014/main" id="{FC12385A-2C7F-F62F-660D-F6C459FC1D53}"/>
              </a:ext>
            </a:extLst>
          </p:cNvPr>
          <p:cNvSpPr>
            <a:spLocks noGrp="1"/>
          </p:cNvSpPr>
          <p:nvPr>
            <p:ph type="dt" sz="half" idx="10"/>
          </p:nvPr>
        </p:nvSpPr>
        <p:spPr/>
        <p:txBody>
          <a:bodyPr/>
          <a:lstStyle/>
          <a:p>
            <a:r>
              <a:rPr lang="en-US" dirty="0"/>
              <a:t>20XX</a:t>
            </a:r>
          </a:p>
        </p:txBody>
      </p:sp>
      <p:sp>
        <p:nvSpPr>
          <p:cNvPr id="10" name="Flowchart: Magnetic Disk 9">
            <a:extLst>
              <a:ext uri="{FF2B5EF4-FFF2-40B4-BE49-F238E27FC236}">
                <a16:creationId xmlns:a16="http://schemas.microsoft.com/office/drawing/2014/main" id="{ABC5E700-9702-F78C-CF3B-A0243839AA9E}"/>
              </a:ext>
            </a:extLst>
          </p:cNvPr>
          <p:cNvSpPr/>
          <p:nvPr/>
        </p:nvSpPr>
        <p:spPr>
          <a:xfrm>
            <a:off x="838200" y="3564593"/>
            <a:ext cx="2960077" cy="2226607"/>
          </a:xfrm>
          <a:prstGeom prst="flowChartMagneticDisk">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Magnetic Disk 14">
            <a:extLst>
              <a:ext uri="{FF2B5EF4-FFF2-40B4-BE49-F238E27FC236}">
                <a16:creationId xmlns:a16="http://schemas.microsoft.com/office/drawing/2014/main" id="{535B1DF0-8271-6171-3104-DFFD3B8DBBB7}"/>
              </a:ext>
            </a:extLst>
          </p:cNvPr>
          <p:cNvSpPr/>
          <p:nvPr/>
        </p:nvSpPr>
        <p:spPr>
          <a:xfrm>
            <a:off x="4725667" y="3649155"/>
            <a:ext cx="2960077" cy="2226607"/>
          </a:xfrm>
          <a:prstGeom prst="flowChartMagneticDisk">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Magnetic Disk 16">
            <a:extLst>
              <a:ext uri="{FF2B5EF4-FFF2-40B4-BE49-F238E27FC236}">
                <a16:creationId xmlns:a16="http://schemas.microsoft.com/office/drawing/2014/main" id="{31C04485-A786-03CE-42FA-7EDCB4DA1E3C}"/>
              </a:ext>
            </a:extLst>
          </p:cNvPr>
          <p:cNvSpPr/>
          <p:nvPr/>
        </p:nvSpPr>
        <p:spPr>
          <a:xfrm>
            <a:off x="8613134" y="3665886"/>
            <a:ext cx="2960077" cy="2226607"/>
          </a:xfrm>
          <a:prstGeom prst="flowChartMagneticDisk">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 Placeholder 10">
            <a:extLst>
              <a:ext uri="{FF2B5EF4-FFF2-40B4-BE49-F238E27FC236}">
                <a16:creationId xmlns:a16="http://schemas.microsoft.com/office/drawing/2014/main" id="{2CF4A809-29D8-165B-1C85-5FB69DA2EC4A}"/>
              </a:ext>
            </a:extLst>
          </p:cNvPr>
          <p:cNvSpPr>
            <a:spLocks noGrp="1"/>
          </p:cNvSpPr>
          <p:nvPr>
            <p:ph type="body" sz="quarter" idx="21"/>
          </p:nvPr>
        </p:nvSpPr>
        <p:spPr>
          <a:xfrm>
            <a:off x="980019" y="4645848"/>
            <a:ext cx="2514600" cy="385620"/>
          </a:xfrm>
        </p:spPr>
        <p:txBody>
          <a:bodyPr/>
          <a:lstStyle/>
          <a:p>
            <a:r>
              <a:rPr lang="en-US" sz="4400" dirty="0" err="1"/>
              <a:t>Dorm_x</a:t>
            </a:r>
            <a:endParaRPr lang="en-US" sz="4400" dirty="0"/>
          </a:p>
        </p:txBody>
      </p:sp>
      <p:sp>
        <p:nvSpPr>
          <p:cNvPr id="14" name="Text Placeholder 13">
            <a:extLst>
              <a:ext uri="{FF2B5EF4-FFF2-40B4-BE49-F238E27FC236}">
                <a16:creationId xmlns:a16="http://schemas.microsoft.com/office/drawing/2014/main" id="{0F53377A-8252-E7D8-7D40-4C89B9255A32}"/>
              </a:ext>
            </a:extLst>
          </p:cNvPr>
          <p:cNvSpPr>
            <a:spLocks noGrp="1"/>
          </p:cNvSpPr>
          <p:nvPr>
            <p:ph type="body" sz="quarter" idx="24"/>
          </p:nvPr>
        </p:nvSpPr>
        <p:spPr>
          <a:xfrm>
            <a:off x="8852183" y="4693140"/>
            <a:ext cx="2514600" cy="338328"/>
          </a:xfrm>
        </p:spPr>
        <p:txBody>
          <a:bodyPr/>
          <a:lstStyle/>
          <a:p>
            <a:r>
              <a:rPr lang="en-US" sz="4400" dirty="0" err="1"/>
              <a:t>Dorm_z</a:t>
            </a:r>
            <a:endParaRPr lang="en-US" sz="4400" dirty="0"/>
          </a:p>
        </p:txBody>
      </p:sp>
      <p:sp>
        <p:nvSpPr>
          <p:cNvPr id="8" name="Text Placeholder 7">
            <a:extLst>
              <a:ext uri="{FF2B5EF4-FFF2-40B4-BE49-F238E27FC236}">
                <a16:creationId xmlns:a16="http://schemas.microsoft.com/office/drawing/2014/main" id="{CEE43B57-52A2-C8A5-CFEA-59973049F942}"/>
              </a:ext>
            </a:extLst>
          </p:cNvPr>
          <p:cNvSpPr>
            <a:spLocks noGrp="1"/>
          </p:cNvSpPr>
          <p:nvPr>
            <p:ph type="body" sz="quarter" idx="18"/>
          </p:nvPr>
        </p:nvSpPr>
        <p:spPr>
          <a:xfrm>
            <a:off x="5026966" y="4741047"/>
            <a:ext cx="2514600" cy="338328"/>
          </a:xfrm>
        </p:spPr>
        <p:txBody>
          <a:bodyPr/>
          <a:lstStyle/>
          <a:p>
            <a:r>
              <a:rPr lang="en-US" sz="4400" dirty="0" err="1"/>
              <a:t>Dorm_y</a:t>
            </a:r>
            <a:endParaRPr lang="en-US" sz="4400" dirty="0"/>
          </a:p>
        </p:txBody>
      </p:sp>
      <p:sp>
        <p:nvSpPr>
          <p:cNvPr id="19" name="Oval 18">
            <a:extLst>
              <a:ext uri="{FF2B5EF4-FFF2-40B4-BE49-F238E27FC236}">
                <a16:creationId xmlns:a16="http://schemas.microsoft.com/office/drawing/2014/main" id="{A79D3595-4D75-AE89-B046-D2F0B031C749}"/>
              </a:ext>
            </a:extLst>
          </p:cNvPr>
          <p:cNvSpPr/>
          <p:nvPr/>
        </p:nvSpPr>
        <p:spPr>
          <a:xfrm>
            <a:off x="838200" y="3564593"/>
            <a:ext cx="2960077" cy="771988"/>
          </a:xfrm>
          <a:prstGeom prst="ellipse">
            <a:avLst/>
          </a:prstGeom>
          <a:pattFill prst="divot">
            <a:fgClr>
              <a:schemeClr val="accent1"/>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FE69C70D-679E-C1AA-5FBC-E55C915116A9}"/>
              </a:ext>
            </a:extLst>
          </p:cNvPr>
          <p:cNvSpPr/>
          <p:nvPr/>
        </p:nvSpPr>
        <p:spPr>
          <a:xfrm>
            <a:off x="8629444" y="3649155"/>
            <a:ext cx="2960077" cy="771988"/>
          </a:xfrm>
          <a:prstGeom prst="ellipse">
            <a:avLst/>
          </a:prstGeom>
          <a:pattFill prst="divot">
            <a:fgClr>
              <a:schemeClr val="accent1"/>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632109EA-FC92-245B-5565-B7AE9A381426}"/>
              </a:ext>
            </a:extLst>
          </p:cNvPr>
          <p:cNvSpPr/>
          <p:nvPr/>
        </p:nvSpPr>
        <p:spPr>
          <a:xfrm>
            <a:off x="4725667" y="3617625"/>
            <a:ext cx="2960077" cy="771988"/>
          </a:xfrm>
          <a:prstGeom prst="ellipse">
            <a:avLst/>
          </a:prstGeom>
          <a:pattFill prst="divot">
            <a:fgClr>
              <a:schemeClr val="accent1"/>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Placeholder 2">
            <a:extLst>
              <a:ext uri="{FF2B5EF4-FFF2-40B4-BE49-F238E27FC236}">
                <a16:creationId xmlns:a16="http://schemas.microsoft.com/office/drawing/2014/main" id="{60FD45A3-E485-5F71-96BA-604BF623182D}"/>
              </a:ext>
            </a:extLst>
          </p:cNvPr>
          <p:cNvSpPr>
            <a:spLocks noGrp="1"/>
          </p:cNvSpPr>
          <p:nvPr>
            <p:ph type="body" sz="quarter" idx="14"/>
          </p:nvPr>
        </p:nvSpPr>
        <p:spPr>
          <a:xfrm>
            <a:off x="3604846" y="-4210179"/>
            <a:ext cx="2514600" cy="3200400"/>
          </a:xfrm>
        </p:spPr>
        <p:txBody>
          <a:bodyPr/>
          <a:lstStyle/>
          <a:p>
            <a:r>
              <a:rPr lang="en-US" dirty="0"/>
              <a:t>Takuma Hayashi</a:t>
            </a:r>
          </a:p>
        </p:txBody>
      </p:sp>
      <p:sp>
        <p:nvSpPr>
          <p:cNvPr id="25" name="Heptagon 24">
            <a:extLst>
              <a:ext uri="{FF2B5EF4-FFF2-40B4-BE49-F238E27FC236}">
                <a16:creationId xmlns:a16="http://schemas.microsoft.com/office/drawing/2014/main" id="{82571157-3A02-5744-EDEF-174D4D9846DB}"/>
              </a:ext>
            </a:extLst>
          </p:cNvPr>
          <p:cNvSpPr/>
          <p:nvPr/>
        </p:nvSpPr>
        <p:spPr>
          <a:xfrm>
            <a:off x="9237784" y="-3922581"/>
            <a:ext cx="2297723" cy="1076255"/>
          </a:xfrm>
          <a:prstGeom prst="hept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2800" b="1" dirty="0">
                <a:solidFill>
                  <a:schemeClr val="tx1"/>
                </a:solidFill>
                <a:latin typeface="+mj-lt"/>
              </a:rPr>
              <a:t>Siddharth</a:t>
            </a:r>
          </a:p>
        </p:txBody>
      </p:sp>
      <p:sp>
        <p:nvSpPr>
          <p:cNvPr id="26" name="Heptagon 25">
            <a:extLst>
              <a:ext uri="{FF2B5EF4-FFF2-40B4-BE49-F238E27FC236}">
                <a16:creationId xmlns:a16="http://schemas.microsoft.com/office/drawing/2014/main" id="{E74D4A11-8162-E59C-D48E-C06BA83DC4C1}"/>
              </a:ext>
            </a:extLst>
          </p:cNvPr>
          <p:cNvSpPr/>
          <p:nvPr/>
        </p:nvSpPr>
        <p:spPr>
          <a:xfrm>
            <a:off x="9818075" y="-1712357"/>
            <a:ext cx="2022233" cy="1076255"/>
          </a:xfrm>
          <a:prstGeom prst="hept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3200" b="1" dirty="0" err="1">
                <a:solidFill>
                  <a:schemeClr val="tx1"/>
                </a:solidFill>
                <a:latin typeface="+mj-lt"/>
              </a:rPr>
              <a:t>Kavy</a:t>
            </a:r>
            <a:endParaRPr lang="en-IN" sz="3200" b="1" dirty="0">
              <a:solidFill>
                <a:schemeClr val="tx1"/>
              </a:solidFill>
              <a:latin typeface="+mj-lt"/>
            </a:endParaRPr>
          </a:p>
        </p:txBody>
      </p:sp>
      <p:sp>
        <p:nvSpPr>
          <p:cNvPr id="27" name="Heptagon 26">
            <a:extLst>
              <a:ext uri="{FF2B5EF4-FFF2-40B4-BE49-F238E27FC236}">
                <a16:creationId xmlns:a16="http://schemas.microsoft.com/office/drawing/2014/main" id="{58F8476B-7606-8ABB-302E-688C4E75FC9B}"/>
              </a:ext>
            </a:extLst>
          </p:cNvPr>
          <p:cNvSpPr/>
          <p:nvPr/>
        </p:nvSpPr>
        <p:spPr>
          <a:xfrm>
            <a:off x="915247" y="-3922581"/>
            <a:ext cx="1865758" cy="1076256"/>
          </a:xfrm>
          <a:prstGeom prst="hept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3200" b="1" dirty="0" err="1">
                <a:solidFill>
                  <a:schemeClr val="tx1"/>
                </a:solidFill>
                <a:latin typeface="+mj-lt"/>
              </a:rPr>
              <a:t>Aarya</a:t>
            </a:r>
            <a:endParaRPr lang="en-IN" sz="3200" b="1" dirty="0">
              <a:solidFill>
                <a:schemeClr val="tx1"/>
              </a:solidFill>
              <a:latin typeface="+mj-lt"/>
            </a:endParaRPr>
          </a:p>
        </p:txBody>
      </p:sp>
      <p:sp>
        <p:nvSpPr>
          <p:cNvPr id="29" name="Heptagon 28">
            <a:extLst>
              <a:ext uri="{FF2B5EF4-FFF2-40B4-BE49-F238E27FC236}">
                <a16:creationId xmlns:a16="http://schemas.microsoft.com/office/drawing/2014/main" id="{FB067CA5-6D0A-7C10-508D-4F0D9A5A2941}"/>
              </a:ext>
            </a:extLst>
          </p:cNvPr>
          <p:cNvSpPr/>
          <p:nvPr/>
        </p:nvSpPr>
        <p:spPr>
          <a:xfrm>
            <a:off x="838200" y="-1779639"/>
            <a:ext cx="2022233" cy="1076255"/>
          </a:xfrm>
          <a:prstGeom prst="hept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3200" b="1" dirty="0">
                <a:solidFill>
                  <a:schemeClr val="tx1"/>
                </a:solidFill>
                <a:latin typeface="+mj-lt"/>
              </a:rPr>
              <a:t>Dhruvil</a:t>
            </a:r>
          </a:p>
        </p:txBody>
      </p:sp>
    </p:spTree>
    <p:extLst>
      <p:ext uri="{BB962C8B-B14F-4D97-AF65-F5344CB8AC3E}">
        <p14:creationId xmlns:p14="http://schemas.microsoft.com/office/powerpoint/2010/main" val="32518020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5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106CA24-9B30-F27E-4463-3512D30D85EA}"/>
              </a:ext>
            </a:extLst>
          </p:cNvPr>
          <p:cNvSpPr/>
          <p:nvPr/>
        </p:nvSpPr>
        <p:spPr>
          <a:xfrm>
            <a:off x="375138" y="2199044"/>
            <a:ext cx="11441723" cy="4050372"/>
          </a:xfrm>
          <a:prstGeom prst="rect">
            <a:avLst/>
          </a:prstGeom>
          <a:solidFill>
            <a:srgbClr val="264653"/>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3" name="Title 22">
            <a:extLst>
              <a:ext uri="{FF2B5EF4-FFF2-40B4-BE49-F238E27FC236}">
                <a16:creationId xmlns:a16="http://schemas.microsoft.com/office/drawing/2014/main" id="{B27FB49D-70BC-8BD7-DD62-C2868B0C2313}"/>
              </a:ext>
            </a:extLst>
          </p:cNvPr>
          <p:cNvSpPr>
            <a:spLocks noGrp="1"/>
          </p:cNvSpPr>
          <p:nvPr>
            <p:ph type="title"/>
          </p:nvPr>
        </p:nvSpPr>
        <p:spPr/>
        <p:txBody>
          <a:bodyPr/>
          <a:lstStyle/>
          <a:p>
            <a:r>
              <a:rPr lang="en-US" dirty="0" err="1"/>
              <a:t>DistributeInmatesToDorms</a:t>
            </a:r>
            <a:endParaRPr lang="en-US" dirty="0"/>
          </a:p>
        </p:txBody>
      </p:sp>
      <p:pic>
        <p:nvPicPr>
          <p:cNvPr id="22" name="Picture Placeholder 21" descr="Team member headshot">
            <a:extLst>
              <a:ext uri="{FF2B5EF4-FFF2-40B4-BE49-F238E27FC236}">
                <a16:creationId xmlns:a16="http://schemas.microsoft.com/office/drawing/2014/main" id="{8FAB5C75-9A85-EB45-88BB-F6986F9DADC5}"/>
              </a:ext>
            </a:extLst>
          </p:cNvPr>
          <p:cNvPicPr>
            <a:picLocks noGrp="1"/>
          </p:cNvPicPr>
          <p:nvPr>
            <p:ph type="pic" sz="quarter" idx="13"/>
          </p:nvPr>
        </p:nvPicPr>
        <p:blipFill rotWithShape="1">
          <a:blip r:embed="rId2"/>
          <a:srcRect l="484" r="484"/>
          <a:stretch/>
        </p:blipFill>
        <p:spPr>
          <a:xfrm>
            <a:off x="13969484" y="475488"/>
            <a:ext cx="2487168" cy="2103120"/>
          </a:xfrm>
        </p:spPr>
      </p:pic>
      <p:sp>
        <p:nvSpPr>
          <p:cNvPr id="5" name="Text Placeholder 4">
            <a:extLst>
              <a:ext uri="{FF2B5EF4-FFF2-40B4-BE49-F238E27FC236}">
                <a16:creationId xmlns:a16="http://schemas.microsoft.com/office/drawing/2014/main" id="{C8A5AB26-ED69-C202-1AFB-A4A19E16DC1E}"/>
              </a:ext>
            </a:extLst>
          </p:cNvPr>
          <p:cNvSpPr>
            <a:spLocks noGrp="1"/>
          </p:cNvSpPr>
          <p:nvPr>
            <p:ph type="body" sz="quarter" idx="15"/>
          </p:nvPr>
        </p:nvSpPr>
        <p:spPr>
          <a:xfrm>
            <a:off x="17226989" y="6858000"/>
            <a:ext cx="2514600" cy="338328"/>
          </a:xfrm>
        </p:spPr>
        <p:txBody>
          <a:bodyPr/>
          <a:lstStyle/>
          <a:p>
            <a:r>
              <a:rPr lang="en-US" dirty="0"/>
              <a:t>Presiden</a:t>
            </a:r>
            <a:r>
              <a:rPr lang="en-US" altLang="zh-CN" dirty="0"/>
              <a:t>t</a:t>
            </a:r>
            <a:endParaRPr lang="en-US" dirty="0"/>
          </a:p>
        </p:txBody>
      </p:sp>
      <p:sp>
        <p:nvSpPr>
          <p:cNvPr id="6" name="Text Placeholder 5">
            <a:extLst>
              <a:ext uri="{FF2B5EF4-FFF2-40B4-BE49-F238E27FC236}">
                <a16:creationId xmlns:a16="http://schemas.microsoft.com/office/drawing/2014/main" id="{90E7501D-AFD6-532D-4983-B700A3729010}"/>
              </a:ext>
            </a:extLst>
          </p:cNvPr>
          <p:cNvSpPr>
            <a:spLocks noGrp="1"/>
          </p:cNvSpPr>
          <p:nvPr>
            <p:ph type="body" sz="quarter" idx="16"/>
          </p:nvPr>
        </p:nvSpPr>
        <p:spPr>
          <a:xfrm>
            <a:off x="17221772" y="364193"/>
            <a:ext cx="2514600" cy="3200400"/>
          </a:xfrm>
        </p:spPr>
        <p:txBody>
          <a:bodyPr/>
          <a:lstStyle/>
          <a:p>
            <a:r>
              <a:rPr lang="en-US" dirty="0"/>
              <a:t>Mirjam Nilsson</a:t>
            </a:r>
          </a:p>
        </p:txBody>
      </p:sp>
      <p:pic>
        <p:nvPicPr>
          <p:cNvPr id="20" name="Picture Placeholder 19" descr="Team member headshot">
            <a:extLst>
              <a:ext uri="{FF2B5EF4-FFF2-40B4-BE49-F238E27FC236}">
                <a16:creationId xmlns:a16="http://schemas.microsoft.com/office/drawing/2014/main" id="{EC0F062A-37EA-357D-BB68-A7AA0DBCCBDD}"/>
              </a:ext>
            </a:extLst>
          </p:cNvPr>
          <p:cNvPicPr>
            <a:picLocks noGrp="1"/>
          </p:cNvPicPr>
          <p:nvPr>
            <p:ph type="pic" sz="quarter" idx="17"/>
          </p:nvPr>
        </p:nvPicPr>
        <p:blipFill rotWithShape="1">
          <a:blip r:embed="rId3"/>
          <a:srcRect l="604" r="604"/>
          <a:stretch/>
        </p:blipFill>
        <p:spPr>
          <a:xfrm>
            <a:off x="15100878" y="-2480954"/>
            <a:ext cx="2487168" cy="2103120"/>
          </a:xfrm>
        </p:spPr>
      </p:pic>
      <p:sp>
        <p:nvSpPr>
          <p:cNvPr id="9" name="Text Placeholder 8">
            <a:extLst>
              <a:ext uri="{FF2B5EF4-FFF2-40B4-BE49-F238E27FC236}">
                <a16:creationId xmlns:a16="http://schemas.microsoft.com/office/drawing/2014/main" id="{0FC79EE2-13B4-9938-BB00-D56D9EFAB1F1}"/>
              </a:ext>
            </a:extLst>
          </p:cNvPr>
          <p:cNvSpPr>
            <a:spLocks noGrp="1"/>
          </p:cNvSpPr>
          <p:nvPr>
            <p:ph type="body" sz="quarter" idx="19"/>
          </p:nvPr>
        </p:nvSpPr>
        <p:spPr>
          <a:xfrm>
            <a:off x="5247249" y="8239186"/>
            <a:ext cx="2514600" cy="3200400"/>
          </a:xfrm>
        </p:spPr>
        <p:txBody>
          <a:bodyPr/>
          <a:lstStyle/>
          <a:p>
            <a:r>
              <a:rPr lang="en-US" dirty="0"/>
              <a:t>Flora Berggren</a:t>
            </a:r>
          </a:p>
        </p:txBody>
      </p:sp>
      <p:pic>
        <p:nvPicPr>
          <p:cNvPr id="18" name="Picture Placeholder 17" descr="Team member headshot">
            <a:extLst>
              <a:ext uri="{FF2B5EF4-FFF2-40B4-BE49-F238E27FC236}">
                <a16:creationId xmlns:a16="http://schemas.microsoft.com/office/drawing/2014/main" id="{BA813023-271D-01D1-8CA4-56120BA12FDA}"/>
              </a:ext>
            </a:extLst>
          </p:cNvPr>
          <p:cNvPicPr>
            <a:picLocks noGrp="1"/>
          </p:cNvPicPr>
          <p:nvPr>
            <p:ph type="pic" sz="quarter" idx="20"/>
          </p:nvPr>
        </p:nvPicPr>
        <p:blipFill rotWithShape="1">
          <a:blip r:embed="rId4"/>
          <a:srcRect l="604" r="604"/>
          <a:stretch/>
        </p:blipFill>
        <p:spPr>
          <a:xfrm>
            <a:off x="17471590" y="4432496"/>
            <a:ext cx="2487168" cy="2103120"/>
          </a:xfrm>
        </p:spPr>
      </p:pic>
      <p:sp>
        <p:nvSpPr>
          <p:cNvPr id="12" name="Text Placeholder 11">
            <a:extLst>
              <a:ext uri="{FF2B5EF4-FFF2-40B4-BE49-F238E27FC236}">
                <a16:creationId xmlns:a16="http://schemas.microsoft.com/office/drawing/2014/main" id="{0CFF9AF6-AF49-721D-74F3-02EE285F9B77}"/>
              </a:ext>
            </a:extLst>
          </p:cNvPr>
          <p:cNvSpPr>
            <a:spLocks noGrp="1"/>
          </p:cNvSpPr>
          <p:nvPr>
            <p:ph type="body" sz="quarter" idx="22"/>
          </p:nvPr>
        </p:nvSpPr>
        <p:spPr>
          <a:xfrm>
            <a:off x="10315911" y="7614965"/>
            <a:ext cx="2514600" cy="3200400"/>
          </a:xfrm>
        </p:spPr>
        <p:txBody>
          <a:bodyPr/>
          <a:lstStyle/>
          <a:p>
            <a:r>
              <a:rPr lang="en-US" dirty="0"/>
              <a:t>Rajesh Santoshi</a:t>
            </a:r>
          </a:p>
        </p:txBody>
      </p:sp>
      <p:pic>
        <p:nvPicPr>
          <p:cNvPr id="16" name="Picture Placeholder 15" descr="Team member headshot">
            <a:extLst>
              <a:ext uri="{FF2B5EF4-FFF2-40B4-BE49-F238E27FC236}">
                <a16:creationId xmlns:a16="http://schemas.microsoft.com/office/drawing/2014/main" id="{9A4A4167-823B-F3AC-E5D3-62AD7790B8C1}"/>
              </a:ext>
            </a:extLst>
          </p:cNvPr>
          <p:cNvPicPr>
            <a:picLocks noGrp="1"/>
          </p:cNvPicPr>
          <p:nvPr>
            <p:ph type="pic" sz="quarter" idx="23"/>
          </p:nvPr>
        </p:nvPicPr>
        <p:blipFill rotWithShape="1">
          <a:blip r:embed="rId5"/>
          <a:srcRect l="598" r="598"/>
          <a:stretch/>
        </p:blipFill>
        <p:spPr>
          <a:xfrm>
            <a:off x="14255848" y="7615743"/>
            <a:ext cx="2487168" cy="2103120"/>
          </a:xfrm>
        </p:spPr>
      </p:pic>
      <p:sp>
        <p:nvSpPr>
          <p:cNvPr id="39" name="Slide Number Placeholder 38">
            <a:extLst>
              <a:ext uri="{FF2B5EF4-FFF2-40B4-BE49-F238E27FC236}">
                <a16:creationId xmlns:a16="http://schemas.microsoft.com/office/drawing/2014/main" id="{AA30FCA2-80C6-CF3C-F17C-360C7DCD835E}"/>
              </a:ext>
            </a:extLst>
          </p:cNvPr>
          <p:cNvSpPr>
            <a:spLocks noGrp="1"/>
          </p:cNvSpPr>
          <p:nvPr>
            <p:ph type="sldNum" sz="quarter" idx="12"/>
          </p:nvPr>
        </p:nvSpPr>
        <p:spPr/>
        <p:txBody>
          <a:bodyPr/>
          <a:lstStyle/>
          <a:p>
            <a:fld id="{8D0AFDD5-844D-364D-8AEC-50CF4D36D55D}" type="slidenum">
              <a:rPr lang="en-US" smtClean="0"/>
              <a:pPr/>
              <a:t>8</a:t>
            </a:fld>
            <a:endParaRPr lang="en-US" dirty="0"/>
          </a:p>
        </p:txBody>
      </p:sp>
      <p:sp>
        <p:nvSpPr>
          <p:cNvPr id="38" name="Footer Placeholder 37">
            <a:extLst>
              <a:ext uri="{FF2B5EF4-FFF2-40B4-BE49-F238E27FC236}">
                <a16:creationId xmlns:a16="http://schemas.microsoft.com/office/drawing/2014/main" id="{C52926D2-18D2-AED1-3AE7-6A591CC1855C}"/>
              </a:ext>
            </a:extLst>
          </p:cNvPr>
          <p:cNvSpPr>
            <a:spLocks noGrp="1"/>
          </p:cNvSpPr>
          <p:nvPr>
            <p:ph type="ftr" sz="quarter" idx="11"/>
          </p:nvPr>
        </p:nvSpPr>
        <p:spPr/>
        <p:txBody>
          <a:bodyPr/>
          <a:lstStyle/>
          <a:p>
            <a:r>
              <a:rPr lang="en-US" dirty="0"/>
              <a:t>Presentation title</a:t>
            </a:r>
          </a:p>
        </p:txBody>
      </p:sp>
      <p:sp>
        <p:nvSpPr>
          <p:cNvPr id="37" name="Date Placeholder 36">
            <a:extLst>
              <a:ext uri="{FF2B5EF4-FFF2-40B4-BE49-F238E27FC236}">
                <a16:creationId xmlns:a16="http://schemas.microsoft.com/office/drawing/2014/main" id="{FC12385A-2C7F-F62F-660D-F6C459FC1D53}"/>
              </a:ext>
            </a:extLst>
          </p:cNvPr>
          <p:cNvSpPr>
            <a:spLocks noGrp="1"/>
          </p:cNvSpPr>
          <p:nvPr>
            <p:ph type="dt" sz="half" idx="10"/>
          </p:nvPr>
        </p:nvSpPr>
        <p:spPr/>
        <p:txBody>
          <a:bodyPr/>
          <a:lstStyle/>
          <a:p>
            <a:r>
              <a:rPr lang="en-US" dirty="0"/>
              <a:t>20XX</a:t>
            </a:r>
          </a:p>
        </p:txBody>
      </p:sp>
      <p:sp>
        <p:nvSpPr>
          <p:cNvPr id="10" name="Flowchart: Magnetic Disk 9">
            <a:extLst>
              <a:ext uri="{FF2B5EF4-FFF2-40B4-BE49-F238E27FC236}">
                <a16:creationId xmlns:a16="http://schemas.microsoft.com/office/drawing/2014/main" id="{ABC5E700-9702-F78C-CF3B-A0243839AA9E}"/>
              </a:ext>
            </a:extLst>
          </p:cNvPr>
          <p:cNvSpPr/>
          <p:nvPr/>
        </p:nvSpPr>
        <p:spPr>
          <a:xfrm>
            <a:off x="838199" y="3564593"/>
            <a:ext cx="2960077" cy="2226607"/>
          </a:xfrm>
          <a:prstGeom prst="flowChartMagneticDisk">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Magnetic Disk 14">
            <a:extLst>
              <a:ext uri="{FF2B5EF4-FFF2-40B4-BE49-F238E27FC236}">
                <a16:creationId xmlns:a16="http://schemas.microsoft.com/office/drawing/2014/main" id="{535B1DF0-8271-6171-3104-DFFD3B8DBBB7}"/>
              </a:ext>
            </a:extLst>
          </p:cNvPr>
          <p:cNvSpPr/>
          <p:nvPr/>
        </p:nvSpPr>
        <p:spPr>
          <a:xfrm>
            <a:off x="4761915" y="3665886"/>
            <a:ext cx="2960077" cy="2226607"/>
          </a:xfrm>
          <a:prstGeom prst="flowChartMagneticDisk">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Magnetic Disk 16">
            <a:extLst>
              <a:ext uri="{FF2B5EF4-FFF2-40B4-BE49-F238E27FC236}">
                <a16:creationId xmlns:a16="http://schemas.microsoft.com/office/drawing/2014/main" id="{31C04485-A786-03CE-42FA-7EDCB4DA1E3C}"/>
              </a:ext>
            </a:extLst>
          </p:cNvPr>
          <p:cNvSpPr/>
          <p:nvPr/>
        </p:nvSpPr>
        <p:spPr>
          <a:xfrm>
            <a:off x="8613134" y="3665886"/>
            <a:ext cx="2960077" cy="2226607"/>
          </a:xfrm>
          <a:prstGeom prst="flowChartMagneticDisk">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 Placeholder 10">
            <a:extLst>
              <a:ext uri="{FF2B5EF4-FFF2-40B4-BE49-F238E27FC236}">
                <a16:creationId xmlns:a16="http://schemas.microsoft.com/office/drawing/2014/main" id="{2CF4A809-29D8-165B-1C85-5FB69DA2EC4A}"/>
              </a:ext>
            </a:extLst>
          </p:cNvPr>
          <p:cNvSpPr>
            <a:spLocks noGrp="1"/>
          </p:cNvSpPr>
          <p:nvPr>
            <p:ph type="body" sz="quarter" idx="21"/>
          </p:nvPr>
        </p:nvSpPr>
        <p:spPr>
          <a:xfrm>
            <a:off x="980019" y="4645848"/>
            <a:ext cx="2514600" cy="385620"/>
          </a:xfrm>
        </p:spPr>
        <p:txBody>
          <a:bodyPr/>
          <a:lstStyle/>
          <a:p>
            <a:r>
              <a:rPr lang="en-US" sz="4400" dirty="0" err="1"/>
              <a:t>Dorm_x</a:t>
            </a:r>
            <a:endParaRPr lang="en-US" sz="4400" dirty="0"/>
          </a:p>
        </p:txBody>
      </p:sp>
      <p:sp>
        <p:nvSpPr>
          <p:cNvPr id="14" name="Text Placeholder 13">
            <a:extLst>
              <a:ext uri="{FF2B5EF4-FFF2-40B4-BE49-F238E27FC236}">
                <a16:creationId xmlns:a16="http://schemas.microsoft.com/office/drawing/2014/main" id="{0F53377A-8252-E7D8-7D40-4C89B9255A32}"/>
              </a:ext>
            </a:extLst>
          </p:cNvPr>
          <p:cNvSpPr>
            <a:spLocks noGrp="1"/>
          </p:cNvSpPr>
          <p:nvPr>
            <p:ph type="body" sz="quarter" idx="24"/>
          </p:nvPr>
        </p:nvSpPr>
        <p:spPr>
          <a:xfrm>
            <a:off x="8852183" y="4693140"/>
            <a:ext cx="2514600" cy="338328"/>
          </a:xfrm>
        </p:spPr>
        <p:txBody>
          <a:bodyPr/>
          <a:lstStyle/>
          <a:p>
            <a:r>
              <a:rPr lang="en-US" sz="4400" dirty="0" err="1"/>
              <a:t>Dorm_z</a:t>
            </a:r>
            <a:endParaRPr lang="en-US" sz="4400" dirty="0"/>
          </a:p>
        </p:txBody>
      </p:sp>
      <p:sp>
        <p:nvSpPr>
          <p:cNvPr id="8" name="Text Placeholder 7">
            <a:extLst>
              <a:ext uri="{FF2B5EF4-FFF2-40B4-BE49-F238E27FC236}">
                <a16:creationId xmlns:a16="http://schemas.microsoft.com/office/drawing/2014/main" id="{CEE43B57-52A2-C8A5-CFEA-59973049F942}"/>
              </a:ext>
            </a:extLst>
          </p:cNvPr>
          <p:cNvSpPr>
            <a:spLocks noGrp="1"/>
          </p:cNvSpPr>
          <p:nvPr>
            <p:ph type="body" sz="quarter" idx="18"/>
          </p:nvPr>
        </p:nvSpPr>
        <p:spPr>
          <a:xfrm>
            <a:off x="5026966" y="4741047"/>
            <a:ext cx="2514600" cy="338328"/>
          </a:xfrm>
        </p:spPr>
        <p:txBody>
          <a:bodyPr/>
          <a:lstStyle/>
          <a:p>
            <a:r>
              <a:rPr lang="en-US" sz="4400" dirty="0" err="1"/>
              <a:t>Dorm_y</a:t>
            </a:r>
            <a:endParaRPr lang="en-US" sz="4400" dirty="0"/>
          </a:p>
        </p:txBody>
      </p:sp>
      <p:sp>
        <p:nvSpPr>
          <p:cNvPr id="19" name="Oval 18">
            <a:extLst>
              <a:ext uri="{FF2B5EF4-FFF2-40B4-BE49-F238E27FC236}">
                <a16:creationId xmlns:a16="http://schemas.microsoft.com/office/drawing/2014/main" id="{A79D3595-4D75-AE89-B046-D2F0B031C749}"/>
              </a:ext>
            </a:extLst>
          </p:cNvPr>
          <p:cNvSpPr/>
          <p:nvPr/>
        </p:nvSpPr>
        <p:spPr>
          <a:xfrm>
            <a:off x="838200" y="3564593"/>
            <a:ext cx="2960077" cy="771988"/>
          </a:xfrm>
          <a:prstGeom prst="ellipse">
            <a:avLst/>
          </a:prstGeom>
          <a:pattFill prst="divot">
            <a:fgClr>
              <a:schemeClr val="accent1"/>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FE69C70D-679E-C1AA-5FBC-E55C915116A9}"/>
              </a:ext>
            </a:extLst>
          </p:cNvPr>
          <p:cNvSpPr/>
          <p:nvPr/>
        </p:nvSpPr>
        <p:spPr>
          <a:xfrm>
            <a:off x="8629444" y="3649155"/>
            <a:ext cx="2960077" cy="771988"/>
          </a:xfrm>
          <a:prstGeom prst="ellipse">
            <a:avLst/>
          </a:prstGeom>
          <a:pattFill prst="divot">
            <a:fgClr>
              <a:schemeClr val="accent1"/>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632109EA-FC92-245B-5565-B7AE9A381426}"/>
              </a:ext>
            </a:extLst>
          </p:cNvPr>
          <p:cNvSpPr/>
          <p:nvPr/>
        </p:nvSpPr>
        <p:spPr>
          <a:xfrm>
            <a:off x="4725667" y="3617625"/>
            <a:ext cx="2960077" cy="771988"/>
          </a:xfrm>
          <a:prstGeom prst="ellipse">
            <a:avLst/>
          </a:prstGeom>
          <a:pattFill prst="divot">
            <a:fgClr>
              <a:schemeClr val="accent1"/>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Heptagon 24">
            <a:extLst>
              <a:ext uri="{FF2B5EF4-FFF2-40B4-BE49-F238E27FC236}">
                <a16:creationId xmlns:a16="http://schemas.microsoft.com/office/drawing/2014/main" id="{82571157-3A02-5744-EDEF-174D4D9846DB}"/>
              </a:ext>
            </a:extLst>
          </p:cNvPr>
          <p:cNvSpPr/>
          <p:nvPr/>
        </p:nvSpPr>
        <p:spPr>
          <a:xfrm>
            <a:off x="1116866" y="3465491"/>
            <a:ext cx="2297723" cy="1076255"/>
          </a:xfrm>
          <a:prstGeom prst="hept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2800" b="1" dirty="0">
                <a:solidFill>
                  <a:schemeClr val="tx1"/>
                </a:solidFill>
                <a:latin typeface="+mj-lt"/>
              </a:rPr>
              <a:t>Siddharth</a:t>
            </a:r>
          </a:p>
        </p:txBody>
      </p:sp>
      <p:sp>
        <p:nvSpPr>
          <p:cNvPr id="29" name="Heptagon 28">
            <a:extLst>
              <a:ext uri="{FF2B5EF4-FFF2-40B4-BE49-F238E27FC236}">
                <a16:creationId xmlns:a16="http://schemas.microsoft.com/office/drawing/2014/main" id="{FB067CA5-6D0A-7C10-508D-4F0D9A5A2941}"/>
              </a:ext>
            </a:extLst>
          </p:cNvPr>
          <p:cNvSpPr/>
          <p:nvPr/>
        </p:nvSpPr>
        <p:spPr>
          <a:xfrm>
            <a:off x="1264049" y="4331451"/>
            <a:ext cx="2022233" cy="1076255"/>
          </a:xfrm>
          <a:prstGeom prst="hept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3200" b="1" dirty="0">
                <a:solidFill>
                  <a:schemeClr val="tx1"/>
                </a:solidFill>
                <a:latin typeface="+mj-lt"/>
              </a:rPr>
              <a:t>Dhruvil</a:t>
            </a:r>
          </a:p>
        </p:txBody>
      </p:sp>
      <p:sp>
        <p:nvSpPr>
          <p:cNvPr id="26" name="Heptagon 25">
            <a:extLst>
              <a:ext uri="{FF2B5EF4-FFF2-40B4-BE49-F238E27FC236}">
                <a16:creationId xmlns:a16="http://schemas.microsoft.com/office/drawing/2014/main" id="{E74D4A11-8162-E59C-D48E-C06BA83DC4C1}"/>
              </a:ext>
            </a:extLst>
          </p:cNvPr>
          <p:cNvSpPr/>
          <p:nvPr/>
        </p:nvSpPr>
        <p:spPr>
          <a:xfrm>
            <a:off x="5134214" y="4493340"/>
            <a:ext cx="2022233" cy="1076255"/>
          </a:xfrm>
          <a:prstGeom prst="hept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3200" b="1" dirty="0" err="1">
                <a:solidFill>
                  <a:schemeClr val="tx1"/>
                </a:solidFill>
                <a:latin typeface="+mj-lt"/>
              </a:rPr>
              <a:t>Kavy</a:t>
            </a:r>
            <a:endParaRPr lang="en-IN" sz="3200" b="1" dirty="0">
              <a:solidFill>
                <a:schemeClr val="tx1"/>
              </a:solidFill>
              <a:latin typeface="+mj-lt"/>
            </a:endParaRPr>
          </a:p>
        </p:txBody>
      </p:sp>
      <p:sp>
        <p:nvSpPr>
          <p:cNvPr id="27" name="Heptagon 26">
            <a:extLst>
              <a:ext uri="{FF2B5EF4-FFF2-40B4-BE49-F238E27FC236}">
                <a16:creationId xmlns:a16="http://schemas.microsoft.com/office/drawing/2014/main" id="{58F8476B-7606-8ABB-302E-688C4E75FC9B}"/>
              </a:ext>
            </a:extLst>
          </p:cNvPr>
          <p:cNvSpPr/>
          <p:nvPr/>
        </p:nvSpPr>
        <p:spPr>
          <a:xfrm>
            <a:off x="5180767" y="3565797"/>
            <a:ext cx="1865758" cy="1076256"/>
          </a:xfrm>
          <a:prstGeom prst="hept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3200" b="1" dirty="0" err="1">
                <a:solidFill>
                  <a:schemeClr val="tx1"/>
                </a:solidFill>
                <a:latin typeface="+mj-lt"/>
              </a:rPr>
              <a:t>Aarya</a:t>
            </a:r>
            <a:endParaRPr lang="en-IN" sz="3200" b="1" dirty="0">
              <a:solidFill>
                <a:schemeClr val="tx1"/>
              </a:solidFill>
              <a:latin typeface="+mj-lt"/>
            </a:endParaRPr>
          </a:p>
        </p:txBody>
      </p:sp>
    </p:spTree>
    <p:extLst>
      <p:ext uri="{BB962C8B-B14F-4D97-AF65-F5344CB8AC3E}">
        <p14:creationId xmlns:p14="http://schemas.microsoft.com/office/powerpoint/2010/main" val="10705310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684450" y="903377"/>
            <a:ext cx="6354501" cy="799675"/>
          </a:xfrm>
        </p:spPr>
        <p:txBody>
          <a:bodyPr/>
          <a:lstStyle/>
          <a:p>
            <a:r>
              <a:rPr lang="en-US" sz="4000" dirty="0"/>
              <a:t>Data Structure Chosen</a:t>
            </a:r>
            <a:br>
              <a:rPr lang="en-US" sz="4000" dirty="0">
                <a:sym typeface="DM Sans Medium"/>
              </a:rPr>
            </a:br>
            <a:endParaRPr lang="en-US" sz="4000"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684450" y="2105569"/>
            <a:ext cx="6921660" cy="3060954"/>
          </a:xfrm>
        </p:spPr>
        <p:txBody>
          <a:bodyPr/>
          <a:lstStyle/>
          <a:p>
            <a:pPr marL="397764" indent="-342900">
              <a:buFont typeface="+mj-lt"/>
              <a:buAutoNum type="arabicPeriod"/>
            </a:pPr>
            <a:r>
              <a:rPr lang="en-IN" sz="1800" dirty="0"/>
              <a:t>Unordered Map (Hash Table):Fast Access: The </a:t>
            </a:r>
            <a:r>
              <a:rPr lang="en-IN" sz="1800" dirty="0" err="1"/>
              <a:t>unordered_map</a:t>
            </a:r>
            <a:r>
              <a:rPr lang="en-IN" sz="1800" dirty="0"/>
              <a:t>&lt;string, </a:t>
            </a:r>
            <a:r>
              <a:rPr lang="en-IN" sz="1800" dirty="0" err="1"/>
              <a:t>Dorm_detail</a:t>
            </a:r>
            <a:r>
              <a:rPr lang="en-IN" sz="1800" dirty="0"/>
              <a:t>&gt; is used to store dorm details with dorm names as keys. Hash tables offer fast access to elements based on their keys. In this case, dormitory details can be retrieved quickly using the dorm </a:t>
            </a:r>
            <a:r>
              <a:rPr lang="en-IN" sz="1800" dirty="0" err="1"/>
              <a:t>names.Efficient</a:t>
            </a:r>
            <a:r>
              <a:rPr lang="en-IN" sz="1800" dirty="0"/>
              <a:t> Lookup: With hash tables, the time complexity for key-based lookup, insertion, and deletion operations is typically 𝑂(1)O(1) on average. This makes unordered maps suitable for scenarios where fast access to data based on unique keys is required, as seen in this code for accessing dorm details.</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9</a:t>
            </a:fld>
            <a:endParaRPr lang="en-US" dirty="0"/>
          </a:p>
        </p:txBody>
      </p:sp>
      <p:pic>
        <p:nvPicPr>
          <p:cNvPr id="6" name="Picture Placeholder 5">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rotWithShape="1">
          <a:blip r:embed="rId2">
            <a:extLst>
              <a:ext uri="{837473B0-CC2E-450A-ABE3-18F120FF3D39}">
                <a1611:picAttrSrcUrl xmlns:a1611="http://schemas.microsoft.com/office/drawing/2016/11/main" r:id="rId3"/>
              </a:ext>
            </a:extLst>
          </a:blip>
          <a:srcRect l="16001" r="46113"/>
          <a:stretch/>
        </p:blipFill>
        <p:spPr>
          <a:xfrm>
            <a:off x="8296656" y="0"/>
            <a:ext cx="3895344" cy="6858000"/>
          </a:xfrm>
        </p:spPr>
      </p:pic>
    </p:spTree>
    <p:extLst>
      <p:ext uri="{BB962C8B-B14F-4D97-AF65-F5344CB8AC3E}">
        <p14:creationId xmlns:p14="http://schemas.microsoft.com/office/powerpoint/2010/main" val="2083889738"/>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{5D861E32-E5F6-4C38-9D2A-186767841ABD}tf11429527_win32</Template>
  <TotalTime>187</TotalTime>
  <Words>1705</Words>
  <Application>Microsoft Office PowerPoint</Application>
  <PresentationFormat>Widescreen</PresentationFormat>
  <Paragraphs>247</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DM Sans Medium</vt:lpstr>
      <vt:lpstr>Karla</vt:lpstr>
      <vt:lpstr>Univers Condensed Light</vt:lpstr>
      <vt:lpstr>Office Theme</vt:lpstr>
      <vt:lpstr>Capstone Project : P7</vt:lpstr>
      <vt:lpstr>Members</vt:lpstr>
      <vt:lpstr>Problem </vt:lpstr>
      <vt:lpstr>Algorithm</vt:lpstr>
      <vt:lpstr>ReadInmateData</vt:lpstr>
      <vt:lpstr>ReadDormData</vt:lpstr>
      <vt:lpstr>DistributeInmatesToDorms</vt:lpstr>
      <vt:lpstr>DistributeInmatesToDorms</vt:lpstr>
      <vt:lpstr>Data Structure Chosen </vt:lpstr>
      <vt:lpstr>Data Structure Chosen </vt:lpstr>
      <vt:lpstr>Time Complexity</vt:lpstr>
      <vt:lpstr>Time Complexity</vt:lpstr>
      <vt:lpstr>Time Complexity</vt:lpstr>
      <vt:lpstr>Time Complexity</vt:lpstr>
      <vt:lpstr>Time Complexity</vt:lpstr>
      <vt:lpstr>Final Time Complexity</vt:lpstr>
      <vt:lpstr>More Functions:-​</vt:lpstr>
      <vt:lpstr>music_playing()  </vt:lpstr>
      <vt:lpstr>sleepMusicRoutine()</vt:lpstr>
      <vt:lpstr>Update()</vt:lpstr>
      <vt:lpstr>Link For Video Explanation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P7</dc:title>
  <dc:creator>Dhruvil Patel</dc:creator>
  <cp:lastModifiedBy>Dhruvil Patel</cp:lastModifiedBy>
  <cp:revision>1</cp:revision>
  <dcterms:created xsi:type="dcterms:W3CDTF">2024-05-03T15:14:32Z</dcterms:created>
  <dcterms:modified xsi:type="dcterms:W3CDTF">2024-05-03T18:21:32Z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