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4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6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0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4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8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5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FDAAC6-7658-41B5-9AE2-F285B5C96FBD}" type="datetimeFigureOut">
              <a:rPr lang="en-IN" smtClean="0"/>
              <a:t>31-05-2020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3D30F-53B6-4E54-8FC7-13A612A1A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17B80-13C8-43F8-A1A5-2A6BBCAED6EF}"/>
              </a:ext>
            </a:extLst>
          </p:cNvPr>
          <p:cNvSpPr/>
          <p:nvPr/>
        </p:nvSpPr>
        <p:spPr>
          <a:xfrm>
            <a:off x="1811045" y="1420428"/>
            <a:ext cx="842490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4800" dirty="0">
                <a:solidFill>
                  <a:srgbClr val="000000"/>
                </a:solidFill>
                <a:latin typeface="Calibri" panose="020F0502020204030204" pitchFamily="34" charset="0"/>
              </a:rPr>
              <a:t>Coursera Capstone</a:t>
            </a:r>
          </a:p>
          <a:p>
            <a:pPr algn="ctr"/>
            <a:r>
              <a:rPr lang="en-IN" sz="3200" dirty="0">
                <a:solidFill>
                  <a:srgbClr val="000000"/>
                </a:solidFill>
                <a:latin typeface="Calibri" panose="020F0502020204030204" pitchFamily="34" charset="0"/>
              </a:rPr>
              <a:t>IBM Applied Data Science Capstone</a:t>
            </a:r>
          </a:p>
          <a:p>
            <a:pPr algn="ctr"/>
            <a:endParaRPr lang="en-IN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i="1" dirty="0">
                <a:solidFill>
                  <a:srgbClr val="000000"/>
                </a:solidFill>
                <a:latin typeface="Calibri" panose="020F0502020204030204" pitchFamily="34" charset="0"/>
              </a:rPr>
              <a:t>Opening a New Shopping Mall in Kuala Lumpur, </a:t>
            </a:r>
          </a:p>
          <a:p>
            <a:pPr algn="ctr"/>
            <a:r>
              <a:rPr lang="en-US" sz="3200" b="1" i="1" dirty="0">
                <a:solidFill>
                  <a:srgbClr val="000000"/>
                </a:solidFill>
                <a:latin typeface="Calibri" panose="020F0502020204030204" pitchFamily="34" charset="0"/>
              </a:rPr>
              <a:t>Malaysia</a:t>
            </a:r>
          </a:p>
          <a:p>
            <a:pPr algn="ctr"/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By: Aarya Upadhye</a:t>
            </a:r>
          </a:p>
          <a:p>
            <a:pPr algn="ctr"/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May 2020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676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DC6D3-727E-4D4A-B999-586E9854970E}"/>
              </a:ext>
            </a:extLst>
          </p:cNvPr>
          <p:cNvSpPr/>
          <p:nvPr/>
        </p:nvSpPr>
        <p:spPr>
          <a:xfrm>
            <a:off x="1189609" y="1129580"/>
            <a:ext cx="9072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Business Problem</a:t>
            </a:r>
          </a:p>
          <a:p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Location of the shopping mall is one of the most important decisions that will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determine whether the mall will be a success or a failure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Objective: To analyze and select the best locations in the city of Kuala Lumpur,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Malaysia to open a new shopping mall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This project is timely as the city is currently suffering from oversupply of shopping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malls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Business question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the city of Kuala Lumpur, Malaysia, if a property developer is looking to open a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32073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F7C5E-0A61-4E4B-AD13-4D13853E6183}"/>
              </a:ext>
            </a:extLst>
          </p:cNvPr>
          <p:cNvSpPr/>
          <p:nvPr/>
        </p:nvSpPr>
        <p:spPr>
          <a:xfrm>
            <a:off x="1171852" y="1012054"/>
            <a:ext cx="9188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Data required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List of neighborhoods in Kuala Lumpur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Latitude and longitude coordinates of the neighborhoods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Venue data, particularly data related to shopping malls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</a:rPr>
              <a:t>Sources of data</a:t>
            </a:r>
          </a:p>
          <a:p>
            <a:r>
              <a:rPr lang="en-IN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Wikipedia page for neighbourhoods (https://en.wikipedia.org/wiki/Category:Suburbs_in_Kuala_Lumpur) 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Geocoder package for latitude and longitude coordinates </a:t>
            </a:r>
          </a:p>
          <a:p>
            <a:r>
              <a:rPr lang="en-IN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413581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79325-99AB-43F8-A56D-F9BE4045A33A}"/>
              </a:ext>
            </a:extLst>
          </p:cNvPr>
          <p:cNvSpPr/>
          <p:nvPr/>
        </p:nvSpPr>
        <p:spPr>
          <a:xfrm>
            <a:off x="1358283" y="1278384"/>
            <a:ext cx="92150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Methodology</a:t>
            </a:r>
          </a:p>
          <a:p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Web scraping Wikipedia page for neighborhoods list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Get latitude and longitude coordinates using Geocoder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Use Foursquare API to get venue data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Group data by neighborhood and taking the mean of the frequency of occurrence of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each venue category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Filter venue category by Shopping Mall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Perform clustering on the data by using k-means clustering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</a:rPr>
              <a:t>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33812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73C35A-AD76-42AF-A5E5-15EF3E2D82AF}"/>
              </a:ext>
            </a:extLst>
          </p:cNvPr>
          <p:cNvSpPr/>
          <p:nvPr/>
        </p:nvSpPr>
        <p:spPr>
          <a:xfrm>
            <a:off x="1334609" y="1328471"/>
            <a:ext cx="55278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Results</a:t>
            </a:r>
          </a:p>
          <a:p>
            <a:pPr algn="just"/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Categorized the neighborhoods into 3 clusters :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Cluster 0: Neighborhoods with moderate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number of shopping malls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Cluster 1: Neighborhoods with low number to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no existence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of shopping malls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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Cluster 2: Neighborhoods with high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concentration of shopping malls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2E20C-B002-48E0-A272-F1AC17029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t="23997" r="23074" b="7552"/>
          <a:stretch/>
        </p:blipFill>
        <p:spPr>
          <a:xfrm>
            <a:off x="7022237" y="2025772"/>
            <a:ext cx="3948030" cy="35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72582-5C0A-4417-BCF6-FFFDB2D52C21}"/>
              </a:ext>
            </a:extLst>
          </p:cNvPr>
          <p:cNvSpPr/>
          <p:nvPr/>
        </p:nvSpPr>
        <p:spPr>
          <a:xfrm>
            <a:off x="1473693" y="1438183"/>
            <a:ext cx="8487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 Discussion</a:t>
            </a:r>
          </a:p>
          <a:p>
            <a:pPr algn="just"/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Most of the shopping malls are concentrated in the central area of the city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Highest number in cluster 2 and moderate number in cluster 0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Cluster 1 has very low number to no shopping mall in the neighborhoods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Oversupply of shopping malls mostly happened in the central area of the city,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15121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E2665-F8B5-4081-9AF4-4CA26E2AA827}"/>
              </a:ext>
            </a:extLst>
          </p:cNvPr>
          <p:cNvSpPr/>
          <p:nvPr/>
        </p:nvSpPr>
        <p:spPr>
          <a:xfrm>
            <a:off x="1500326" y="1526961"/>
            <a:ext cx="87533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 Recommendations</a:t>
            </a:r>
          </a:p>
          <a:p>
            <a:pPr algn="just"/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Open new shopping malls in neighborhoods in cluster 1 with little to no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competition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Can also open in neighborhoods in cluster 0 with moderate competition if have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unique selling propositions to stand out from the competition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Avoid neighborhoods in cluster 2, already high concentration of shopping malls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122676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0F46F9-8CEE-4E10-94B0-00A952CD8D69}"/>
              </a:ext>
            </a:extLst>
          </p:cNvPr>
          <p:cNvSpPr/>
          <p:nvPr/>
        </p:nvSpPr>
        <p:spPr>
          <a:xfrm>
            <a:off x="1589103" y="1580226"/>
            <a:ext cx="88687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</a:p>
          <a:p>
            <a:pPr algn="just"/>
            <a:endParaRPr lang="en-IN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Answer to business question: The neighborhoods in cluster 1 are the most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preferred locations to open a new shopping mall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Findings of this project will help the relevant stakeholders to capitalize on the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opportunities on high potential locations while avoiding overcrowded areas in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308008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B7C2D-BEFE-48D9-81E1-821626C59CCB}"/>
              </a:ext>
            </a:extLst>
          </p:cNvPr>
          <p:cNvSpPr txBox="1"/>
          <p:nvPr/>
        </p:nvSpPr>
        <p:spPr>
          <a:xfrm>
            <a:off x="4474346" y="3013501"/>
            <a:ext cx="303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170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902</TotalTime>
  <Words>512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Aarya Upadhye</dc:creator>
  <cp:lastModifiedBy>Aarya Upadhye</cp:lastModifiedBy>
  <cp:revision>12</cp:revision>
  <dcterms:created xsi:type="dcterms:W3CDTF">2020-05-31T15:17:18Z</dcterms:created>
  <dcterms:modified xsi:type="dcterms:W3CDTF">2020-06-01T06:20:06Z</dcterms:modified>
</cp:coreProperties>
</file>