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3"/>
  </p:notesMasterIdLst>
  <p:sldIdLst>
    <p:sldId id="256" r:id="rId5"/>
    <p:sldId id="2146847054" r:id="rId6"/>
    <p:sldId id="262" r:id="rId7"/>
    <p:sldId id="263" r:id="rId8"/>
    <p:sldId id="265" r:id="rId9"/>
    <p:sldId id="266" r:id="rId10"/>
    <p:sldId id="2146847059" r:id="rId11"/>
    <p:sldId id="268" r:id="rId12"/>
    <p:sldId id="2146847055" r:id="rId13"/>
    <p:sldId id="269" r:id="rId14"/>
    <p:sldId id="2146847060" r:id="rId15"/>
    <p:sldId id="2146847061" r:id="rId16"/>
    <p:sldId id="2146847062" r:id="rId17"/>
    <p:sldId id="2146847063" r:id="rId18"/>
    <p:sldId id="2146847064" r:id="rId19"/>
    <p:sldId id="2146847065" r:id="rId20"/>
    <p:sldId id="2146847066" r:id="rId21"/>
    <p:sldId id="2146847067" r:id="rId22"/>
    <p:sldId id="2146847068" r:id="rId23"/>
    <p:sldId id="2146847069" r:id="rId24"/>
    <p:sldId id="2146847070" r:id="rId25"/>
    <p:sldId id="2146847071" r:id="rId26"/>
    <p:sldId id="2146847072" r:id="rId27"/>
    <p:sldId id="2146847073" r:id="rId28"/>
    <p:sldId id="2146847074" r:id="rId29"/>
    <p:sldId id="2146847075" r:id="rId30"/>
    <p:sldId id="2146847076"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12</a:t>
            </a:fld>
            <a:endParaRPr lang="en-IN"/>
          </a:p>
        </p:txBody>
      </p:sp>
    </p:spTree>
    <p:extLst>
      <p:ext uri="{BB962C8B-B14F-4D97-AF65-F5344CB8AC3E}">
        <p14:creationId xmlns:p14="http://schemas.microsoft.com/office/powerpoint/2010/main" val="736688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928552" y="1821635"/>
            <a:ext cx="8271163"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CORONAVIRUS tweet 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43456" y="456974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Student Name- Arya Singh</a:t>
            </a:r>
          </a:p>
          <a:p>
            <a:r>
              <a:rPr lang="en-US" sz="2000" b="1" dirty="0">
                <a:solidFill>
                  <a:schemeClr val="accent1">
                    <a:lumMod val="75000"/>
                  </a:schemeClr>
                </a:solidFill>
                <a:latin typeface="Arial"/>
                <a:cs typeface="Arial"/>
              </a:rPr>
              <a:t>2.College Name Chandigarh University</a:t>
            </a:r>
          </a:p>
          <a:p>
            <a:r>
              <a:rPr lang="en-US" sz="2000" b="1" dirty="0">
                <a:solidFill>
                  <a:schemeClr val="accent1">
                    <a:lumMod val="75000"/>
                  </a:schemeClr>
                </a:solidFill>
                <a:latin typeface="Arial"/>
                <a:cs typeface="Arial"/>
              </a:rPr>
              <a:t>3.Department –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72342"/>
            <a:ext cx="11029616" cy="665018"/>
          </a:xfrm>
        </p:spPr>
        <p:txBody>
          <a:bodyPr>
            <a:normAutofit fontScale="90000"/>
          </a:bodyPr>
          <a:lstStyle/>
          <a:p>
            <a:r>
              <a:rPr lang="en-US" sz="4400" b="1" dirty="0">
                <a:solidFill>
                  <a:schemeClr val="accent1"/>
                </a:solidFill>
                <a:latin typeface="Arial"/>
                <a:ea typeface="+mj-lt"/>
                <a:cs typeface="Arial"/>
              </a:rPr>
              <a:t>Data Preprocessing</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457200" marR="0" lvl="0" indent="-381000" algn="l" defTabSz="914400" rtl="0" eaLnBrk="1" fontAlgn="auto" latinLnBrk="0" hangingPunct="1">
              <a:lnSpc>
                <a:spcPct val="115000"/>
              </a:lnSpc>
              <a:spcBef>
                <a:spcPts val="0"/>
              </a:spcBef>
              <a:spcAft>
                <a:spcPts val="0"/>
              </a:spcAft>
              <a:buClr>
                <a:srgbClr val="134F5C"/>
              </a:buClr>
              <a:buSzPts val="24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The preprocessing of the text data is an essential step as it makes the raw text ready for mining.</a:t>
            </a:r>
          </a:p>
          <a:p>
            <a:pPr marL="76200" marR="0" lvl="0" indent="0" algn="l" defTabSz="914400" rtl="0" eaLnBrk="1" fontAlgn="auto" latinLnBrk="0" hangingPunct="1">
              <a:lnSpc>
                <a:spcPct val="115000"/>
              </a:lnSpc>
              <a:spcBef>
                <a:spcPts val="0"/>
              </a:spcBef>
              <a:spcAft>
                <a:spcPts val="0"/>
              </a:spcAft>
              <a:buClr>
                <a:srgbClr val="134F5C"/>
              </a:buClr>
              <a:buSzPts val="2400"/>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81000" algn="l" defTabSz="914400" rtl="0" eaLnBrk="1" fontAlgn="auto" latinLnBrk="0" hangingPunct="1">
              <a:lnSpc>
                <a:spcPct val="115000"/>
              </a:lnSpc>
              <a:spcBef>
                <a:spcPts val="0"/>
              </a:spcBef>
              <a:spcAft>
                <a:spcPts val="0"/>
              </a:spcAft>
              <a:buClr>
                <a:srgbClr val="134F5C"/>
              </a:buClr>
              <a:buSzPts val="24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4265-E100-90A7-CCAC-27FC0014FD2D}"/>
              </a:ext>
            </a:extLst>
          </p:cNvPr>
          <p:cNvSpPr>
            <a:spLocks noGrp="1"/>
          </p:cNvSpPr>
          <p:nvPr>
            <p:ph type="title"/>
          </p:nvPr>
        </p:nvSpPr>
        <p:spPr>
          <a:xfrm>
            <a:off x="581192" y="702156"/>
            <a:ext cx="11029616" cy="1060142"/>
          </a:xfrm>
        </p:spPr>
        <p:txBody>
          <a:bodyPr>
            <a:normAutofit/>
          </a:bodyPr>
          <a:lstStyle/>
          <a:p>
            <a:r>
              <a:rPr lang="en-IN" sz="3200" dirty="0">
                <a:solidFill>
                  <a:srgbClr val="00B0F0"/>
                </a:solidFill>
              </a:rPr>
              <a:t>Text Processing on Tweet</a:t>
            </a:r>
          </a:p>
        </p:txBody>
      </p:sp>
      <p:pic>
        <p:nvPicPr>
          <p:cNvPr id="4" name="Google Shape;139;p25">
            <a:extLst>
              <a:ext uri="{FF2B5EF4-FFF2-40B4-BE49-F238E27FC236}">
                <a16:creationId xmlns:a16="http://schemas.microsoft.com/office/drawing/2014/main" id="{A36889D4-E68D-E3A6-BA95-F6F55EA497FE}"/>
              </a:ext>
            </a:extLst>
          </p:cNvPr>
          <p:cNvPicPr preferRelativeResize="0">
            <a:picLocks noGrp="1"/>
          </p:cNvPicPr>
          <p:nvPr>
            <p:ph idx="1"/>
          </p:nvPr>
        </p:nvPicPr>
        <p:blipFill rotWithShape="1">
          <a:blip r:embed="rId2">
            <a:alphaModFix/>
          </a:blip>
          <a:srcRect l="760" r="-760"/>
          <a:stretch/>
        </p:blipFill>
        <p:spPr>
          <a:xfrm>
            <a:off x="1396537" y="2452256"/>
            <a:ext cx="8944495" cy="2618508"/>
          </a:xfrm>
          <a:prstGeom prst="rect">
            <a:avLst/>
          </a:prstGeom>
          <a:noFill/>
          <a:ln>
            <a:noFill/>
          </a:ln>
        </p:spPr>
      </p:pic>
    </p:spTree>
    <p:extLst>
      <p:ext uri="{BB962C8B-B14F-4D97-AF65-F5344CB8AC3E}">
        <p14:creationId xmlns:p14="http://schemas.microsoft.com/office/powerpoint/2010/main" val="344614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3E4D-0E9C-3C17-0244-9B7479CDD60C}"/>
              </a:ext>
            </a:extLst>
          </p:cNvPr>
          <p:cNvSpPr>
            <a:spLocks noGrp="1"/>
          </p:cNvSpPr>
          <p:nvPr>
            <p:ph type="title"/>
          </p:nvPr>
        </p:nvSpPr>
        <p:spPr>
          <a:xfrm>
            <a:off x="581192" y="702156"/>
            <a:ext cx="11029616" cy="927139"/>
          </a:xfrm>
        </p:spPr>
        <p:txBody>
          <a:bodyPr/>
          <a:lstStyle/>
          <a:p>
            <a:r>
              <a:rPr lang="en-GB" sz="3200" b="1" dirty="0" err="1">
                <a:solidFill>
                  <a:srgbClr val="00B0F0"/>
                </a:solidFill>
                <a:latin typeface="Montserrat"/>
                <a:ea typeface="Montserrat"/>
                <a:cs typeface="Montserrat"/>
                <a:sym typeface="Montserrat"/>
              </a:rPr>
              <a:t>VectorizatioN</a:t>
            </a:r>
            <a:endParaRPr lang="en-IN" dirty="0">
              <a:solidFill>
                <a:srgbClr val="00B0F0"/>
              </a:solidFill>
            </a:endParaRPr>
          </a:p>
        </p:txBody>
      </p:sp>
      <p:sp>
        <p:nvSpPr>
          <p:cNvPr id="3" name="Content Placeholder 2">
            <a:extLst>
              <a:ext uri="{FF2B5EF4-FFF2-40B4-BE49-F238E27FC236}">
                <a16:creationId xmlns:a16="http://schemas.microsoft.com/office/drawing/2014/main" id="{C7C22D9A-444B-F2C8-5062-7CE915EF7F47}"/>
              </a:ext>
            </a:extLst>
          </p:cNvPr>
          <p:cNvSpPr>
            <a:spLocks noGrp="1"/>
          </p:cNvSpPr>
          <p:nvPr>
            <p:ph idx="1"/>
          </p:nvPr>
        </p:nvSpPr>
        <p:spPr>
          <a:xfrm>
            <a:off x="506377" y="1388224"/>
            <a:ext cx="11029615" cy="4063423"/>
          </a:xfrm>
        </p:spPr>
        <p:txBody>
          <a:bodyPr/>
          <a:lstStyle/>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We chose Count Vectorizer as our Vectorizer with minimum  document frequency =10.</a:t>
            </a:r>
          </a:p>
          <a:p>
            <a:pPr marL="114300" marR="0" lvl="0" indent="0" algn="l" defTabSz="914400" rtl="0" eaLnBrk="1" fontAlgn="auto" latinLnBrk="0" hangingPunct="1">
              <a:lnSpc>
                <a:spcPct val="115000"/>
              </a:lnSpc>
              <a:spcBef>
                <a:spcPts val="0"/>
              </a:spcBef>
              <a:spcAft>
                <a:spcPts val="0"/>
              </a:spcAft>
              <a:buClr>
                <a:srgbClr val="134F5C"/>
              </a:buClr>
              <a:buSzPts val="1800"/>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It will create a sparse matrix of all words and the number of times they are present in a document.</a:t>
            </a:r>
          </a:p>
          <a:p>
            <a:endParaRPr lang="en-IN" dirty="0"/>
          </a:p>
        </p:txBody>
      </p:sp>
    </p:spTree>
    <p:extLst>
      <p:ext uri="{BB962C8B-B14F-4D97-AF65-F5344CB8AC3E}">
        <p14:creationId xmlns:p14="http://schemas.microsoft.com/office/powerpoint/2010/main" val="289051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50D2-615C-8031-7327-450295731A3F}"/>
              </a:ext>
            </a:extLst>
          </p:cNvPr>
          <p:cNvSpPr>
            <a:spLocks noGrp="1"/>
          </p:cNvSpPr>
          <p:nvPr>
            <p:ph type="title"/>
          </p:nvPr>
        </p:nvSpPr>
        <p:spPr>
          <a:xfrm>
            <a:off x="581192" y="702155"/>
            <a:ext cx="11029616" cy="960389"/>
          </a:xfrm>
        </p:spPr>
        <p:txBody>
          <a:bodyPr>
            <a:normAutofit/>
          </a:bodyPr>
          <a:lstStyle/>
          <a:p>
            <a:r>
              <a:rPr lang="en-GB" sz="3200" b="1" dirty="0">
                <a:solidFill>
                  <a:srgbClr val="00B0F0"/>
                </a:solidFill>
                <a:latin typeface="Montserrat"/>
                <a:ea typeface="Montserrat"/>
                <a:cs typeface="Montserrat"/>
                <a:sym typeface="Montserrat"/>
              </a:rPr>
              <a:t>Classification</a:t>
            </a:r>
            <a:endParaRPr lang="en-IN" sz="3200" dirty="0">
              <a:solidFill>
                <a:srgbClr val="00B0F0"/>
              </a:solidFill>
            </a:endParaRPr>
          </a:p>
        </p:txBody>
      </p:sp>
      <p:sp>
        <p:nvSpPr>
          <p:cNvPr id="3" name="Content Placeholder 2">
            <a:extLst>
              <a:ext uri="{FF2B5EF4-FFF2-40B4-BE49-F238E27FC236}">
                <a16:creationId xmlns:a16="http://schemas.microsoft.com/office/drawing/2014/main" id="{4355AEF5-FE88-57E7-B1E9-90C0C856F5F0}"/>
              </a:ext>
            </a:extLst>
          </p:cNvPr>
          <p:cNvSpPr>
            <a:spLocks noGrp="1"/>
          </p:cNvSpPr>
          <p:nvPr>
            <p:ph idx="1"/>
          </p:nvPr>
        </p:nvSpPr>
        <p:spPr/>
        <p:txBody>
          <a:bodyPr/>
          <a:lstStyle/>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GB" sz="1800" b="1" i="0" u="sng"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Models Used:</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GB"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GB"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Naive Bayes</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GB"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Logistic Regression</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GB"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Random Forest</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GB" sz="1800" b="1" i="0" u="none" strike="noStrike" kern="0" cap="none" spc="0" normalizeH="0" baseline="0" noProof="0" dirty="0" err="1">
                <a:ln>
                  <a:noFill/>
                </a:ln>
                <a:solidFill>
                  <a:srgbClr val="134F5C"/>
                </a:solidFill>
                <a:effectLst/>
                <a:highlight>
                  <a:srgbClr val="FFFFFF"/>
                </a:highlight>
                <a:uLnTx/>
                <a:uFillTx/>
                <a:latin typeface="Montserrat"/>
                <a:ea typeface="Montserrat"/>
                <a:cs typeface="Montserrat"/>
                <a:sym typeface="Montserrat"/>
              </a:rPr>
              <a:t>XGBoost</a:t>
            </a:r>
            <a:endParaRPr kumimoji="0" lang="en-GB"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GB"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Support Vector Machines</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GB" sz="1800" b="1" i="0" u="none" strike="noStrike" kern="0" cap="none" spc="0" normalizeH="0" baseline="0" noProof="0" dirty="0" err="1">
                <a:ln>
                  <a:noFill/>
                </a:ln>
                <a:solidFill>
                  <a:srgbClr val="134F5C"/>
                </a:solidFill>
                <a:effectLst/>
                <a:highlight>
                  <a:srgbClr val="FFFFFF"/>
                </a:highlight>
                <a:uLnTx/>
                <a:uFillTx/>
                <a:latin typeface="Montserrat"/>
                <a:ea typeface="Montserrat"/>
                <a:cs typeface="Montserrat"/>
                <a:sym typeface="Montserrat"/>
              </a:rPr>
              <a:t>CatBoost</a:t>
            </a:r>
            <a:endParaRPr kumimoji="0" lang="en-GB"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GB"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Stochastic Gradient Descent</a:t>
            </a:r>
          </a:p>
          <a:p>
            <a:endParaRPr lang="en-IN" dirty="0"/>
          </a:p>
        </p:txBody>
      </p:sp>
    </p:spTree>
    <p:extLst>
      <p:ext uri="{BB962C8B-B14F-4D97-AF65-F5344CB8AC3E}">
        <p14:creationId xmlns:p14="http://schemas.microsoft.com/office/powerpoint/2010/main" val="60923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6CAE-72D2-11FF-85B0-47F5ED897B4F}"/>
              </a:ext>
            </a:extLst>
          </p:cNvPr>
          <p:cNvSpPr>
            <a:spLocks noGrp="1"/>
          </p:cNvSpPr>
          <p:nvPr>
            <p:ph type="title"/>
          </p:nvPr>
        </p:nvSpPr>
        <p:spPr>
          <a:xfrm>
            <a:off x="581192" y="702156"/>
            <a:ext cx="11029616" cy="902200"/>
          </a:xfrm>
        </p:spPr>
        <p:txBody>
          <a:bodyPr>
            <a:noAutofit/>
          </a:bodyPr>
          <a:lstStyle/>
          <a:p>
            <a:r>
              <a:rPr lang="en-GB" sz="3200" b="1" dirty="0">
                <a:solidFill>
                  <a:srgbClr val="00B0F0"/>
                </a:solidFill>
                <a:latin typeface="Montserrat"/>
                <a:ea typeface="Montserrat"/>
                <a:cs typeface="Montserrat"/>
                <a:sym typeface="Montserrat"/>
              </a:rPr>
              <a:t>Naive Bayes</a:t>
            </a:r>
            <a:endParaRPr lang="en-IN" sz="3200" dirty="0">
              <a:solidFill>
                <a:srgbClr val="00B0F0"/>
              </a:solidFill>
            </a:endParaRPr>
          </a:p>
        </p:txBody>
      </p:sp>
      <p:sp>
        <p:nvSpPr>
          <p:cNvPr id="3" name="Content Placeholder 2">
            <a:extLst>
              <a:ext uri="{FF2B5EF4-FFF2-40B4-BE49-F238E27FC236}">
                <a16:creationId xmlns:a16="http://schemas.microsoft.com/office/drawing/2014/main" id="{15ABEB0F-9A00-B130-2947-F235112B443A}"/>
              </a:ext>
            </a:extLst>
          </p:cNvPr>
          <p:cNvSpPr>
            <a:spLocks noGrp="1"/>
          </p:cNvSpPr>
          <p:nvPr>
            <p:ph idx="1"/>
          </p:nvPr>
        </p:nvSpPr>
        <p:spPr/>
        <p:txBody>
          <a:bodyPr/>
          <a:lstStyle/>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Why Naive Bayes?</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Good accuracy for classification if the feature independence condition holds.</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Space and time effective.</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Can handle high dimensional data pretty well.</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A good baseline model.</a:t>
            </a: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Multi class classification accuracy:</a:t>
            </a: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training accuracy Score    :  0.6931511009870919</a:t>
            </a: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Validation accuracy Score :  0.47947035957240036</a:t>
            </a:r>
            <a:endParaRPr lang="en-IN" dirty="0"/>
          </a:p>
        </p:txBody>
      </p:sp>
    </p:spTree>
    <p:extLst>
      <p:ext uri="{BB962C8B-B14F-4D97-AF65-F5344CB8AC3E}">
        <p14:creationId xmlns:p14="http://schemas.microsoft.com/office/powerpoint/2010/main" val="312362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611C-1D9C-2EA4-AC20-78EAA96B34F9}"/>
              </a:ext>
            </a:extLst>
          </p:cNvPr>
          <p:cNvSpPr>
            <a:spLocks noGrp="1"/>
          </p:cNvSpPr>
          <p:nvPr>
            <p:ph type="title"/>
          </p:nvPr>
        </p:nvSpPr>
        <p:spPr/>
        <p:txBody>
          <a:bodyPr>
            <a:noAutofit/>
          </a:bodyPr>
          <a:lstStyle/>
          <a:p>
            <a:r>
              <a:rPr lang="en-GB" sz="3200" b="1" dirty="0">
                <a:solidFill>
                  <a:srgbClr val="00B0F0"/>
                </a:solidFill>
                <a:latin typeface="Montserrat"/>
                <a:ea typeface="Montserrat"/>
                <a:cs typeface="Montserrat"/>
                <a:sym typeface="Montserrat"/>
              </a:rPr>
              <a:t>Logistic Regression</a:t>
            </a:r>
            <a:endParaRPr lang="en-IN" sz="3200" dirty="0">
              <a:solidFill>
                <a:srgbClr val="00B0F0"/>
              </a:solidFill>
            </a:endParaRPr>
          </a:p>
        </p:txBody>
      </p:sp>
      <p:sp>
        <p:nvSpPr>
          <p:cNvPr id="3" name="Content Placeholder 2">
            <a:extLst>
              <a:ext uri="{FF2B5EF4-FFF2-40B4-BE49-F238E27FC236}">
                <a16:creationId xmlns:a16="http://schemas.microsoft.com/office/drawing/2014/main" id="{71EAB232-FF85-7534-27AA-C53EC4EDB01C}"/>
              </a:ext>
            </a:extLst>
          </p:cNvPr>
          <p:cNvSpPr>
            <a:spLocks noGrp="1"/>
          </p:cNvSpPr>
          <p:nvPr>
            <p:ph idx="1"/>
          </p:nvPr>
        </p:nvSpPr>
        <p:spPr/>
        <p:txBody>
          <a:bodyPr/>
          <a:lstStyle/>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Why Logistic Regression?</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Unlike Naive Bayes it makes no assumption about the feature independence.</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Logistic Regression with L1 regularization is well known for feature reduction. </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Fast to train.</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Binary Classification Accuracy: </a:t>
            </a:r>
          </a:p>
          <a:p>
            <a:pPr marL="9144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endParaRPr>
          </a:p>
          <a:p>
            <a:pPr marL="9144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Training accuracy Score    :  0.937798025816249</a:t>
            </a:r>
          </a:p>
          <a:p>
            <a:pPr marL="9144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Validation accuracy Score :  0.8594509232264335</a:t>
            </a: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233515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E638-22DF-1E31-6666-5FF4B18ABB03}"/>
              </a:ext>
            </a:extLst>
          </p:cNvPr>
          <p:cNvSpPr>
            <a:spLocks noGrp="1"/>
          </p:cNvSpPr>
          <p:nvPr>
            <p:ph type="title"/>
          </p:nvPr>
        </p:nvSpPr>
        <p:spPr/>
        <p:txBody>
          <a:bodyPr>
            <a:noAutofit/>
          </a:bodyPr>
          <a:lstStyle/>
          <a:p>
            <a:r>
              <a:rPr lang="en-GB" sz="3200" b="1" dirty="0">
                <a:solidFill>
                  <a:srgbClr val="00B0F0"/>
                </a:solidFill>
                <a:latin typeface="Montserrat"/>
                <a:ea typeface="Montserrat"/>
                <a:cs typeface="Montserrat"/>
                <a:sym typeface="Montserrat"/>
              </a:rPr>
              <a:t>Random Forest</a:t>
            </a:r>
            <a:endParaRPr lang="en-IN" sz="3200" dirty="0">
              <a:solidFill>
                <a:srgbClr val="00B0F0"/>
              </a:solidFill>
            </a:endParaRPr>
          </a:p>
        </p:txBody>
      </p:sp>
      <p:sp>
        <p:nvSpPr>
          <p:cNvPr id="3" name="Content Placeholder 2">
            <a:extLst>
              <a:ext uri="{FF2B5EF4-FFF2-40B4-BE49-F238E27FC236}">
                <a16:creationId xmlns:a16="http://schemas.microsoft.com/office/drawing/2014/main" id="{340AA24B-0EE9-BCBB-D8C5-9B342BCD4BB4}"/>
              </a:ext>
            </a:extLst>
          </p:cNvPr>
          <p:cNvSpPr>
            <a:spLocks noGrp="1"/>
          </p:cNvSpPr>
          <p:nvPr>
            <p:ph idx="1"/>
          </p:nvPr>
        </p:nvSpPr>
        <p:spPr/>
        <p:txBody>
          <a:bodyPr/>
          <a:lstStyle/>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Why Random Forest?</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Random Forest takes random samples and features to make train the model.</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Time taking, but Decision tree like model with less chance to overfit.</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Binary Classification accuracy: </a:t>
            </a: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Training accuracy Score    :  0.9985725132877753</a:t>
            </a: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Validation accuracy Score :  0.8299319727891157</a:t>
            </a: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403834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E9CE-D603-7C7A-5EF5-40726AE79118}"/>
              </a:ext>
            </a:extLst>
          </p:cNvPr>
          <p:cNvSpPr>
            <a:spLocks noGrp="1"/>
          </p:cNvSpPr>
          <p:nvPr>
            <p:ph type="title"/>
          </p:nvPr>
        </p:nvSpPr>
        <p:spPr/>
        <p:txBody>
          <a:bodyPr>
            <a:noAutofit/>
          </a:bodyPr>
          <a:lstStyle/>
          <a:p>
            <a:r>
              <a:rPr lang="en-GB" sz="3200" b="1" dirty="0">
                <a:solidFill>
                  <a:srgbClr val="00B0F0"/>
                </a:solidFill>
                <a:latin typeface="Montserrat"/>
                <a:ea typeface="Montserrat"/>
                <a:cs typeface="Montserrat"/>
                <a:sym typeface="Montserrat"/>
              </a:rPr>
              <a:t>Random Forest</a:t>
            </a:r>
            <a:endParaRPr lang="en-IN" sz="3200" dirty="0">
              <a:solidFill>
                <a:srgbClr val="00B0F0"/>
              </a:solidFill>
            </a:endParaRPr>
          </a:p>
        </p:txBody>
      </p:sp>
      <p:pic>
        <p:nvPicPr>
          <p:cNvPr id="4" name="Google Shape;263;p42">
            <a:extLst>
              <a:ext uri="{FF2B5EF4-FFF2-40B4-BE49-F238E27FC236}">
                <a16:creationId xmlns:a16="http://schemas.microsoft.com/office/drawing/2014/main" id="{837FFE0D-1A84-81AE-D8CF-EF2401E1A0F3}"/>
              </a:ext>
            </a:extLst>
          </p:cNvPr>
          <p:cNvPicPr preferRelativeResize="0">
            <a:picLocks noGrp="1"/>
          </p:cNvPicPr>
          <p:nvPr>
            <p:ph idx="1"/>
          </p:nvPr>
        </p:nvPicPr>
        <p:blipFill rotWithShape="1">
          <a:blip r:embed="rId2">
            <a:alphaModFix/>
          </a:blip>
          <a:srcRect l="1195" t="1719"/>
          <a:stretch/>
        </p:blipFill>
        <p:spPr>
          <a:xfrm>
            <a:off x="2882083" y="1658642"/>
            <a:ext cx="6427833" cy="3959815"/>
          </a:xfrm>
          <a:prstGeom prst="rect">
            <a:avLst/>
          </a:prstGeom>
          <a:noFill/>
          <a:ln>
            <a:noFill/>
          </a:ln>
        </p:spPr>
      </p:pic>
    </p:spTree>
    <p:extLst>
      <p:ext uri="{BB962C8B-B14F-4D97-AF65-F5344CB8AC3E}">
        <p14:creationId xmlns:p14="http://schemas.microsoft.com/office/powerpoint/2010/main" val="42329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FE21-C01C-D0E3-BC81-CCF595A0377B}"/>
              </a:ext>
            </a:extLst>
          </p:cNvPr>
          <p:cNvSpPr>
            <a:spLocks noGrp="1"/>
          </p:cNvSpPr>
          <p:nvPr>
            <p:ph type="title"/>
          </p:nvPr>
        </p:nvSpPr>
        <p:spPr/>
        <p:txBody>
          <a:bodyPr>
            <a:noAutofit/>
          </a:bodyPr>
          <a:lstStyle/>
          <a:p>
            <a:r>
              <a:rPr lang="en-GB" sz="3200" b="1" dirty="0" err="1">
                <a:solidFill>
                  <a:srgbClr val="00B0F0"/>
                </a:solidFill>
                <a:latin typeface="Montserrat"/>
                <a:ea typeface="Montserrat"/>
                <a:cs typeface="Montserrat"/>
                <a:sym typeface="Montserrat"/>
              </a:rPr>
              <a:t>XGBoost</a:t>
            </a:r>
            <a:endParaRPr lang="en-IN" sz="3200" dirty="0">
              <a:solidFill>
                <a:srgbClr val="00B0F0"/>
              </a:solidFill>
            </a:endParaRPr>
          </a:p>
        </p:txBody>
      </p:sp>
      <p:sp>
        <p:nvSpPr>
          <p:cNvPr id="3" name="Content Placeholder 2">
            <a:extLst>
              <a:ext uri="{FF2B5EF4-FFF2-40B4-BE49-F238E27FC236}">
                <a16:creationId xmlns:a16="http://schemas.microsoft.com/office/drawing/2014/main" id="{03353DBD-9FED-3FEA-84FB-7CFA0AC2C08C}"/>
              </a:ext>
            </a:extLst>
          </p:cNvPr>
          <p:cNvSpPr>
            <a:spLocks noGrp="1"/>
          </p:cNvSpPr>
          <p:nvPr>
            <p:ph idx="1"/>
          </p:nvPr>
        </p:nvSpPr>
        <p:spPr/>
        <p:txBody>
          <a:bodyPr/>
          <a:lstStyle/>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Why XGB?</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Can be used with different objective functions.</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Handling missing values.</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Built in cross validation.</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Binary Accuracy Score:</a:t>
            </a:r>
          </a:p>
          <a:p>
            <a:pPr marL="0" marR="0" lvl="0" indent="45720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Training accuracy Score    :  0.7434776006074412</a:t>
            </a:r>
          </a:p>
          <a:p>
            <a:pPr marL="0" marR="0" lvl="0" indent="45720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Validation accuracy Score :  0.7395529640427599</a:t>
            </a: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0" i="0" u="none" strike="noStrike" kern="0" cap="none" spc="0" normalizeH="0" baseline="0" noProof="0" dirty="0">
              <a:ln>
                <a:noFill/>
              </a:ln>
              <a:solidFill>
                <a:srgbClr val="F5FDFF"/>
              </a:solidFill>
              <a:effectLst/>
              <a:uLnTx/>
              <a:uFillTx/>
              <a:latin typeface="Arial"/>
              <a:cs typeface="Arial"/>
              <a:sym typeface="Arial"/>
            </a:endParaRPr>
          </a:p>
          <a:p>
            <a:endParaRPr lang="en-IN" dirty="0"/>
          </a:p>
        </p:txBody>
      </p:sp>
    </p:spTree>
    <p:extLst>
      <p:ext uri="{BB962C8B-B14F-4D97-AF65-F5344CB8AC3E}">
        <p14:creationId xmlns:p14="http://schemas.microsoft.com/office/powerpoint/2010/main" val="2393432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63EA-DE41-D56D-A88F-747568300F92}"/>
              </a:ext>
            </a:extLst>
          </p:cNvPr>
          <p:cNvSpPr>
            <a:spLocks noGrp="1"/>
          </p:cNvSpPr>
          <p:nvPr>
            <p:ph type="title"/>
          </p:nvPr>
        </p:nvSpPr>
        <p:spPr/>
        <p:txBody>
          <a:bodyPr>
            <a:noAutofit/>
          </a:bodyPr>
          <a:lstStyle/>
          <a:p>
            <a:r>
              <a:rPr lang="en-GB" sz="3200" b="1" dirty="0">
                <a:solidFill>
                  <a:srgbClr val="00B0F0"/>
                </a:solidFill>
                <a:latin typeface="Montserrat"/>
                <a:ea typeface="Montserrat"/>
                <a:cs typeface="Montserrat"/>
                <a:sym typeface="Montserrat"/>
              </a:rPr>
              <a:t>Support Vector Machines</a:t>
            </a:r>
            <a:endParaRPr lang="en-IN" sz="3200" dirty="0">
              <a:solidFill>
                <a:srgbClr val="00B0F0"/>
              </a:solidFill>
            </a:endParaRPr>
          </a:p>
        </p:txBody>
      </p:sp>
      <p:sp>
        <p:nvSpPr>
          <p:cNvPr id="3" name="Content Placeholder 2">
            <a:extLst>
              <a:ext uri="{FF2B5EF4-FFF2-40B4-BE49-F238E27FC236}">
                <a16:creationId xmlns:a16="http://schemas.microsoft.com/office/drawing/2014/main" id="{2AC7E5B2-A023-D425-FDCA-D52F53525168}"/>
              </a:ext>
            </a:extLst>
          </p:cNvPr>
          <p:cNvSpPr>
            <a:spLocks noGrp="1"/>
          </p:cNvSpPr>
          <p:nvPr>
            <p:ph idx="1"/>
          </p:nvPr>
        </p:nvSpPr>
        <p:spPr/>
        <p:txBody>
          <a:bodyPr/>
          <a:lstStyle/>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Why Support Vector Classifier?</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It is well known to handle high dimensional data.</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It allows misclassification as well with soft margins.</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Binary Classification accuracy:</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a:t>
            </a: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Training accuracy Score    :  0.9569020501138952</a:t>
            </a:r>
          </a:p>
          <a:p>
            <a:pPr marL="457200" marR="0" lvl="0" indent="45720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Validation accuracy Score :  0.8456025267249757</a:t>
            </a: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3098010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1279758"/>
          </a:xfrm>
        </p:spPr>
        <p:txBody>
          <a:bodyPr/>
          <a:lstStyle/>
          <a:p>
            <a:r>
              <a:rPr lang="en-US"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Introduction.</a:t>
            </a:r>
          </a:p>
          <a:p>
            <a:r>
              <a:rPr lang="en-US" sz="2000" b="1" dirty="0">
                <a:latin typeface="Arial"/>
                <a:ea typeface="+mn-lt"/>
                <a:cs typeface="Arial"/>
              </a:rPr>
              <a:t>Exploratory Data Analysis.</a:t>
            </a:r>
          </a:p>
          <a:p>
            <a:r>
              <a:rPr lang="en-US" sz="2000" b="1" dirty="0">
                <a:latin typeface="Arial"/>
                <a:ea typeface="+mn-lt"/>
                <a:cs typeface="Arial"/>
              </a:rPr>
              <a:t>Data Preprocessing.</a:t>
            </a:r>
          </a:p>
          <a:p>
            <a:r>
              <a:rPr lang="en-US" sz="2000" b="1" dirty="0">
                <a:latin typeface="Arial"/>
                <a:ea typeface="+mn-lt"/>
                <a:cs typeface="Arial"/>
              </a:rPr>
              <a:t>Vectorization.</a:t>
            </a:r>
          </a:p>
          <a:p>
            <a:r>
              <a:rPr lang="en-US" sz="2000" b="1" dirty="0">
                <a:latin typeface="Arial"/>
                <a:ea typeface="+mn-lt"/>
                <a:cs typeface="Arial"/>
              </a:rPr>
              <a:t>Classification.</a:t>
            </a:r>
          </a:p>
          <a:p>
            <a:r>
              <a:rPr lang="en-US" sz="2000" b="1" dirty="0">
                <a:latin typeface="Arial"/>
                <a:ea typeface="+mn-lt"/>
                <a:cs typeface="Arial"/>
              </a:rPr>
              <a:t>Evaluation.</a:t>
            </a:r>
          </a:p>
          <a:p>
            <a:r>
              <a:rPr lang="en-US" sz="2000" b="1" dirty="0">
                <a:latin typeface="Arial"/>
                <a:ea typeface="+mn-lt"/>
                <a:cs typeface="Arial"/>
              </a:rPr>
              <a:t>Challenges.</a:t>
            </a:r>
          </a:p>
          <a:p>
            <a:r>
              <a:rPr lang="en-US" sz="2000" b="1" dirty="0">
                <a:latin typeface="Arial"/>
                <a:ea typeface="+mn-lt"/>
                <a:cs typeface="Arial"/>
              </a:rPr>
              <a:t>Conclusion.</a:t>
            </a: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D289-51F5-5848-4E0A-4A86AAC0D021}"/>
              </a:ext>
            </a:extLst>
          </p:cNvPr>
          <p:cNvSpPr>
            <a:spLocks noGrp="1"/>
          </p:cNvSpPr>
          <p:nvPr>
            <p:ph type="title"/>
          </p:nvPr>
        </p:nvSpPr>
        <p:spPr/>
        <p:txBody>
          <a:bodyPr>
            <a:noAutofit/>
          </a:bodyPr>
          <a:lstStyle/>
          <a:p>
            <a:r>
              <a:rPr lang="en-GB" sz="3200" b="1" dirty="0" err="1">
                <a:solidFill>
                  <a:srgbClr val="00B0F0"/>
                </a:solidFill>
                <a:latin typeface="Montserrat"/>
                <a:ea typeface="Montserrat"/>
                <a:cs typeface="Montserrat"/>
                <a:sym typeface="Montserrat"/>
              </a:rPr>
              <a:t>CatBoost</a:t>
            </a:r>
            <a:endParaRPr lang="en-IN" sz="3200" dirty="0">
              <a:solidFill>
                <a:srgbClr val="00B0F0"/>
              </a:solidFill>
            </a:endParaRPr>
          </a:p>
        </p:txBody>
      </p:sp>
      <p:sp>
        <p:nvSpPr>
          <p:cNvPr id="3" name="Content Placeholder 2">
            <a:extLst>
              <a:ext uri="{FF2B5EF4-FFF2-40B4-BE49-F238E27FC236}">
                <a16:creationId xmlns:a16="http://schemas.microsoft.com/office/drawing/2014/main" id="{A1020ECF-65B2-99BF-E6E2-12ABD8D7A710}"/>
              </a:ext>
            </a:extLst>
          </p:cNvPr>
          <p:cNvSpPr>
            <a:spLocks noGrp="1"/>
          </p:cNvSpPr>
          <p:nvPr>
            <p:ph idx="1"/>
          </p:nvPr>
        </p:nvSpPr>
        <p:spPr/>
        <p:txBody>
          <a:bodyPr/>
          <a:lstStyle/>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Why Support Vector Classifier?</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It is good in handling sophisticated categorical features.</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Uses symmetric trees, which result in a Fast Inference.</a:t>
            </a:r>
          </a:p>
          <a:p>
            <a:pPr marL="9144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For multiple classes:</a:t>
            </a:r>
          </a:p>
          <a:p>
            <a:pPr marL="9144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Training accuracy Score    :  0.6703720577069097</a:t>
            </a:r>
          </a:p>
          <a:p>
            <a:pPr marL="9144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Validation accuracy Score :  0.6203838678328474</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endParaRP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For binary classes:</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		</a:t>
            </a: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Training accuracy Score    :  0.8840091116173121</a:t>
            </a:r>
          </a:p>
          <a:p>
            <a:pPr marL="457200" marR="0" lvl="0" indent="45720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Validation accuracy Score :  0.8521622934888241</a:t>
            </a:r>
            <a:endParaRPr lang="en-IN" dirty="0"/>
          </a:p>
        </p:txBody>
      </p:sp>
    </p:spTree>
    <p:extLst>
      <p:ext uri="{BB962C8B-B14F-4D97-AF65-F5344CB8AC3E}">
        <p14:creationId xmlns:p14="http://schemas.microsoft.com/office/powerpoint/2010/main" val="292945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5D98-1EDA-7653-8F9F-079C69D29795}"/>
              </a:ext>
            </a:extLst>
          </p:cNvPr>
          <p:cNvSpPr>
            <a:spLocks noGrp="1"/>
          </p:cNvSpPr>
          <p:nvPr>
            <p:ph type="title"/>
          </p:nvPr>
        </p:nvSpPr>
        <p:spPr/>
        <p:txBody>
          <a:bodyPr>
            <a:noAutofit/>
          </a:bodyPr>
          <a:lstStyle/>
          <a:p>
            <a:r>
              <a:rPr lang="en-GB" sz="3200" b="1" dirty="0">
                <a:solidFill>
                  <a:srgbClr val="00B0F0"/>
                </a:solidFill>
                <a:latin typeface="Montserrat"/>
                <a:ea typeface="Montserrat"/>
                <a:cs typeface="Montserrat"/>
                <a:sym typeface="Montserrat"/>
              </a:rPr>
              <a:t>Stochastic Gradient Descent</a:t>
            </a:r>
            <a:endParaRPr lang="en-IN" sz="3200" dirty="0">
              <a:solidFill>
                <a:srgbClr val="00B0F0"/>
              </a:solidFill>
            </a:endParaRPr>
          </a:p>
        </p:txBody>
      </p:sp>
      <p:sp>
        <p:nvSpPr>
          <p:cNvPr id="3" name="Content Placeholder 2">
            <a:extLst>
              <a:ext uri="{FF2B5EF4-FFF2-40B4-BE49-F238E27FC236}">
                <a16:creationId xmlns:a16="http://schemas.microsoft.com/office/drawing/2014/main" id="{074867B5-30F3-C7F6-02A1-69A64345C49D}"/>
              </a:ext>
            </a:extLst>
          </p:cNvPr>
          <p:cNvSpPr>
            <a:spLocks noGrp="1"/>
          </p:cNvSpPr>
          <p:nvPr>
            <p:ph idx="1"/>
          </p:nvPr>
        </p:nvSpPr>
        <p:spPr/>
        <p:txBody>
          <a:bodyPr/>
          <a:lstStyle/>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Why SGD?</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It is neural network based.</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It converges comparatively faster for large datasets. </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It fits one sample at a time.</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Computationally Fast.</a:t>
            </a: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Binary Classification Accuracy:</a:t>
            </a: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Training accuracy Score    :  0.9350949126803341</a:t>
            </a: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r>
              <a:rPr kumimoji="0" lang="en-US" sz="1050" b="0" i="0" u="none" strike="noStrike" kern="0" cap="none" spc="0" normalizeH="0" baseline="0" noProof="0" dirty="0">
                <a:ln>
                  <a:noFill/>
                </a:ln>
                <a:solidFill>
                  <a:srgbClr val="212121"/>
                </a:solidFill>
                <a:effectLst/>
                <a:highlight>
                  <a:srgbClr val="FFFFFF"/>
                </a:highlight>
                <a:uLnTx/>
                <a:uFillTx/>
                <a:latin typeface="Courier New"/>
                <a:ea typeface="Courier New"/>
                <a:cs typeface="Courier New"/>
                <a:sym typeface="Courier New"/>
              </a:rPr>
              <a:t>Validation accuracy Score :  0.8624878522837707</a:t>
            </a: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9023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9AB0-1174-1032-84FE-965D238F3CA3}"/>
              </a:ext>
            </a:extLst>
          </p:cNvPr>
          <p:cNvSpPr>
            <a:spLocks noGrp="1"/>
          </p:cNvSpPr>
          <p:nvPr>
            <p:ph type="title"/>
          </p:nvPr>
        </p:nvSpPr>
        <p:spPr/>
        <p:txBody>
          <a:bodyPr>
            <a:noAutofit/>
          </a:bodyPr>
          <a:lstStyle/>
          <a:p>
            <a:r>
              <a:rPr lang="en-GB" sz="3200" b="1" dirty="0">
                <a:solidFill>
                  <a:srgbClr val="00B0F0"/>
                </a:solidFill>
                <a:latin typeface="Montserrat"/>
                <a:ea typeface="Montserrat"/>
                <a:cs typeface="Montserrat"/>
                <a:sym typeface="Montserrat"/>
              </a:rPr>
              <a:t>Evaluation</a:t>
            </a:r>
            <a:endParaRPr lang="en-IN" sz="3200" dirty="0">
              <a:solidFill>
                <a:srgbClr val="00B0F0"/>
              </a:solidFill>
            </a:endParaRPr>
          </a:p>
        </p:txBody>
      </p:sp>
      <p:pic>
        <p:nvPicPr>
          <p:cNvPr id="5" name="Content Placeholder 4">
            <a:extLst>
              <a:ext uri="{FF2B5EF4-FFF2-40B4-BE49-F238E27FC236}">
                <a16:creationId xmlns:a16="http://schemas.microsoft.com/office/drawing/2014/main" id="{EEEBEB73-88A4-7CD3-8A7C-2A0F92272F82}"/>
              </a:ext>
            </a:extLst>
          </p:cNvPr>
          <p:cNvPicPr>
            <a:picLocks noGrp="1" noChangeAspect="1"/>
          </p:cNvPicPr>
          <p:nvPr>
            <p:ph idx="1"/>
          </p:nvPr>
        </p:nvPicPr>
        <p:blipFill>
          <a:blip r:embed="rId2"/>
          <a:stretch>
            <a:fillRect/>
          </a:stretch>
        </p:blipFill>
        <p:spPr>
          <a:xfrm>
            <a:off x="792606" y="1702928"/>
            <a:ext cx="4356909" cy="4148116"/>
          </a:xfrm>
        </p:spPr>
      </p:pic>
      <p:pic>
        <p:nvPicPr>
          <p:cNvPr id="7" name="Picture 6">
            <a:extLst>
              <a:ext uri="{FF2B5EF4-FFF2-40B4-BE49-F238E27FC236}">
                <a16:creationId xmlns:a16="http://schemas.microsoft.com/office/drawing/2014/main" id="{75F1AC07-B3D9-2AB3-C7DF-CFEB40CD331C}"/>
              </a:ext>
            </a:extLst>
          </p:cNvPr>
          <p:cNvPicPr>
            <a:picLocks noChangeAspect="1"/>
          </p:cNvPicPr>
          <p:nvPr/>
        </p:nvPicPr>
        <p:blipFill>
          <a:blip r:embed="rId2"/>
          <a:stretch>
            <a:fillRect/>
          </a:stretch>
        </p:blipFill>
        <p:spPr>
          <a:xfrm>
            <a:off x="5643924" y="1798178"/>
            <a:ext cx="4975950" cy="4052866"/>
          </a:xfrm>
          <a:prstGeom prst="rect">
            <a:avLst/>
          </a:prstGeom>
        </p:spPr>
      </p:pic>
    </p:spTree>
    <p:extLst>
      <p:ext uri="{BB962C8B-B14F-4D97-AF65-F5344CB8AC3E}">
        <p14:creationId xmlns:p14="http://schemas.microsoft.com/office/powerpoint/2010/main" val="776174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504E-10BA-678A-F552-A72BA8D7B604}"/>
              </a:ext>
            </a:extLst>
          </p:cNvPr>
          <p:cNvSpPr>
            <a:spLocks noGrp="1"/>
          </p:cNvSpPr>
          <p:nvPr>
            <p:ph type="title"/>
          </p:nvPr>
        </p:nvSpPr>
        <p:spPr>
          <a:xfrm>
            <a:off x="581192" y="1300899"/>
            <a:ext cx="11029616" cy="1272075"/>
          </a:xfrm>
        </p:spPr>
        <p:txBody>
          <a:bodyPr>
            <a:noAutofit/>
          </a:bodyPr>
          <a:lstStyle/>
          <a:p>
            <a:pPr defTabSz="914400">
              <a:lnSpc>
                <a:spcPct val="115000"/>
              </a:lnSpc>
              <a:spcBef>
                <a:spcPts val="0"/>
              </a:spcBef>
              <a:buClr>
                <a:srgbClr val="000000"/>
              </a:buClr>
              <a:defRPr/>
            </a:pPr>
            <a:r>
              <a:rPr lang="en-GB" sz="3200" b="1" dirty="0">
                <a:solidFill>
                  <a:srgbClr val="00B0F0"/>
                </a:solidFill>
                <a:latin typeface="Montserrat"/>
                <a:ea typeface="Montserrat"/>
                <a:cs typeface="Montserrat"/>
                <a:sym typeface="Montserrat"/>
              </a:rPr>
              <a:t>Evaluation (contd.)</a:t>
            </a:r>
            <a:br>
              <a:rPr lang="en-GB" sz="3200" b="1" dirty="0">
                <a:solidFill>
                  <a:srgbClr val="00B0F0"/>
                </a:solidFill>
                <a:latin typeface="Montserrat"/>
                <a:ea typeface="Montserrat"/>
                <a:cs typeface="Montserrat"/>
                <a:sym typeface="Montserrat"/>
              </a:rPr>
            </a:br>
            <a:r>
              <a:rPr lang="en-GB" sz="3200" b="1" dirty="0">
                <a:solidFill>
                  <a:srgbClr val="00B0F0"/>
                </a:solidFill>
                <a:latin typeface="Montserrat"/>
                <a:ea typeface="Montserrat"/>
                <a:cs typeface="Montserrat"/>
                <a:sym typeface="Montserrat"/>
              </a:rPr>
              <a:t>              </a:t>
            </a:r>
            <a:r>
              <a:rPr kumimoji="0" lang="en-GB" sz="1000" b="1" i="0" u="sng" strike="noStrike" kern="0" cap="none" spc="0" normalizeH="0" baseline="0" noProof="0" dirty="0">
                <a:ln>
                  <a:noFill/>
                </a:ln>
                <a:solidFill>
                  <a:srgbClr val="000000"/>
                </a:solidFill>
                <a:effectLst/>
                <a:uLnTx/>
                <a:uFillTx/>
                <a:latin typeface="Arial"/>
                <a:cs typeface="Arial"/>
                <a:sym typeface="Arial"/>
              </a:rPr>
              <a:t>Multi-class Classification Winner – </a:t>
            </a:r>
            <a:r>
              <a:rPr kumimoji="0" lang="en-GB" sz="1000" i="0" u="sng" strike="noStrike" kern="0" cap="none" spc="0" normalizeH="0" baseline="0" noProof="0" dirty="0" err="1">
                <a:ln>
                  <a:noFill/>
                </a:ln>
                <a:solidFill>
                  <a:srgbClr val="000000"/>
                </a:solidFill>
                <a:effectLst/>
                <a:uLnTx/>
                <a:uFillTx/>
                <a:latin typeface="Arial"/>
                <a:cs typeface="Arial"/>
                <a:sym typeface="Arial"/>
              </a:rPr>
              <a:t>CatBoost</a:t>
            </a:r>
            <a:r>
              <a:rPr kumimoji="0" lang="en-GB" sz="1000" i="0" u="sng" strike="noStrike" kern="0" cap="none" spc="0" normalizeH="0" baseline="0" noProof="0" dirty="0">
                <a:ln>
                  <a:noFill/>
                </a:ln>
                <a:solidFill>
                  <a:srgbClr val="000000"/>
                </a:solidFill>
                <a:effectLst/>
                <a:uLnTx/>
                <a:uFillTx/>
                <a:latin typeface="Arial"/>
                <a:cs typeface="Arial"/>
                <a:sym typeface="Arial"/>
              </a:rPr>
              <a:t>                                                                               </a:t>
            </a:r>
            <a:r>
              <a:rPr lang="en-US" sz="1000" u="sng" dirty="0"/>
              <a:t>Binary Classification Winner- Stochastic Grad. Descent</a:t>
            </a:r>
            <a:br>
              <a:rPr lang="en-US" sz="1000" b="1" u="sng" dirty="0"/>
            </a:br>
            <a:br>
              <a:rPr kumimoji="0" lang="en-GB" sz="1000" b="1" i="0" u="sng" strike="noStrike" kern="0" cap="none" spc="0" normalizeH="0" baseline="0" noProof="0" dirty="0">
                <a:ln>
                  <a:noFill/>
                </a:ln>
                <a:solidFill>
                  <a:srgbClr val="000000"/>
                </a:solidFill>
                <a:effectLst/>
                <a:uLnTx/>
                <a:uFillTx/>
                <a:latin typeface="Arial"/>
                <a:cs typeface="Arial"/>
                <a:sym typeface="Arial"/>
              </a:rPr>
            </a:br>
            <a:endParaRPr lang="en-IN" sz="3200" dirty="0">
              <a:solidFill>
                <a:srgbClr val="00B0F0"/>
              </a:solidFill>
            </a:endParaRPr>
          </a:p>
        </p:txBody>
      </p:sp>
      <p:pic>
        <p:nvPicPr>
          <p:cNvPr id="6" name="Google Shape;308;p48">
            <a:extLst>
              <a:ext uri="{FF2B5EF4-FFF2-40B4-BE49-F238E27FC236}">
                <a16:creationId xmlns:a16="http://schemas.microsoft.com/office/drawing/2014/main" id="{CFE21DC3-5052-6E91-67CF-F7964EBA5E18}"/>
              </a:ext>
            </a:extLst>
          </p:cNvPr>
          <p:cNvPicPr preferRelativeResize="0">
            <a:picLocks noGrp="1"/>
          </p:cNvPicPr>
          <p:nvPr>
            <p:ph idx="1"/>
          </p:nvPr>
        </p:nvPicPr>
        <p:blipFill>
          <a:blip r:embed="rId2">
            <a:alphaModFix/>
          </a:blip>
          <a:stretch>
            <a:fillRect/>
          </a:stretch>
        </p:blipFill>
        <p:spPr>
          <a:xfrm>
            <a:off x="1206417" y="2240129"/>
            <a:ext cx="4681036" cy="2508334"/>
          </a:xfrm>
          <a:prstGeom prst="rect">
            <a:avLst/>
          </a:prstGeom>
          <a:noFill/>
          <a:ln>
            <a:noFill/>
          </a:ln>
        </p:spPr>
      </p:pic>
      <p:pic>
        <p:nvPicPr>
          <p:cNvPr id="7" name="Google Shape;307;p48">
            <a:extLst>
              <a:ext uri="{FF2B5EF4-FFF2-40B4-BE49-F238E27FC236}">
                <a16:creationId xmlns:a16="http://schemas.microsoft.com/office/drawing/2014/main" id="{A502E5D7-5F2C-74C0-0715-8B8DE1CD7811}"/>
              </a:ext>
            </a:extLst>
          </p:cNvPr>
          <p:cNvPicPr preferRelativeResize="0"/>
          <p:nvPr/>
        </p:nvPicPr>
        <p:blipFill>
          <a:blip r:embed="rId3">
            <a:alphaModFix/>
          </a:blip>
          <a:stretch>
            <a:fillRect/>
          </a:stretch>
        </p:blipFill>
        <p:spPr>
          <a:xfrm>
            <a:off x="7057614" y="2572975"/>
            <a:ext cx="4316239" cy="1886730"/>
          </a:xfrm>
          <a:prstGeom prst="rect">
            <a:avLst/>
          </a:prstGeom>
          <a:noFill/>
          <a:ln>
            <a:noFill/>
          </a:ln>
        </p:spPr>
      </p:pic>
    </p:spTree>
    <p:extLst>
      <p:ext uri="{BB962C8B-B14F-4D97-AF65-F5344CB8AC3E}">
        <p14:creationId xmlns:p14="http://schemas.microsoft.com/office/powerpoint/2010/main" val="810432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84F2-948D-D6B9-8881-99CD9152783D}"/>
              </a:ext>
            </a:extLst>
          </p:cNvPr>
          <p:cNvSpPr>
            <a:spLocks noGrp="1"/>
          </p:cNvSpPr>
          <p:nvPr>
            <p:ph type="title"/>
          </p:nvPr>
        </p:nvSpPr>
        <p:spPr/>
        <p:txBody>
          <a:bodyPr>
            <a:noAutofit/>
          </a:bodyPr>
          <a:lstStyle/>
          <a:p>
            <a:r>
              <a:rPr lang="en-GB" sz="3200" b="1" dirty="0">
                <a:solidFill>
                  <a:srgbClr val="00B0F0"/>
                </a:solidFill>
                <a:latin typeface="Montserrat"/>
                <a:ea typeface="Montserrat"/>
                <a:cs typeface="Montserrat"/>
                <a:sym typeface="Montserrat"/>
              </a:rPr>
              <a:t>Challenges</a:t>
            </a:r>
            <a:endParaRPr lang="en-IN" sz="3200" dirty="0">
              <a:solidFill>
                <a:srgbClr val="00B0F0"/>
              </a:solidFill>
            </a:endParaRPr>
          </a:p>
        </p:txBody>
      </p:sp>
      <p:sp>
        <p:nvSpPr>
          <p:cNvPr id="3" name="Content Placeholder 2">
            <a:extLst>
              <a:ext uri="{FF2B5EF4-FFF2-40B4-BE49-F238E27FC236}">
                <a16:creationId xmlns:a16="http://schemas.microsoft.com/office/drawing/2014/main" id="{8F54037F-FE04-8F50-DCD1-7489EB3E9E57}"/>
              </a:ext>
            </a:extLst>
          </p:cNvPr>
          <p:cNvSpPr>
            <a:spLocks noGrp="1"/>
          </p:cNvSpPr>
          <p:nvPr>
            <p:ph idx="1"/>
          </p:nvPr>
        </p:nvSpPr>
        <p:spPr/>
        <p:txBody>
          <a:bodyPr/>
          <a:lstStyle/>
          <a:p>
            <a:pPr marL="457200" marR="0" lvl="0" indent="-342900" algn="l"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US" sz="1800" b="1" i="0" u="none" strike="noStrike" kern="0" cap="none" spc="0" normalizeH="0" baseline="0" noProof="0" dirty="0">
                <a:ln>
                  <a:noFill/>
                </a:ln>
                <a:solidFill>
                  <a:srgbClr val="134F5C"/>
                </a:solidFill>
                <a:effectLst/>
                <a:uLnTx/>
                <a:uFillTx/>
                <a:latin typeface="Arial"/>
                <a:cs typeface="Arial"/>
                <a:sym typeface="Arial"/>
              </a:rPr>
              <a:t>Locations being too many/unformatted/irrelevant</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uLnTx/>
              <a:uFillTx/>
              <a:latin typeface="Arial"/>
              <a:cs typeface="Arial"/>
              <a:sym typeface="Arial"/>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US" sz="1800" b="1" i="0" u="none" strike="noStrike" kern="0" cap="none" spc="0" normalizeH="0" baseline="0" noProof="0" dirty="0">
                <a:ln>
                  <a:noFill/>
                </a:ln>
                <a:solidFill>
                  <a:srgbClr val="134F5C"/>
                </a:solidFill>
                <a:effectLst/>
                <a:uLnTx/>
                <a:uFillTx/>
                <a:latin typeface="Arial"/>
                <a:cs typeface="Arial"/>
                <a:sym typeface="Arial"/>
              </a:rPr>
              <a:t>Sarcastic tweets</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uLnTx/>
              <a:uFillTx/>
              <a:latin typeface="Arial"/>
              <a:cs typeface="Arial"/>
              <a:sym typeface="Arial"/>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US" sz="1800" b="1" i="0" u="none" strike="noStrike" kern="0" cap="none" spc="0" normalizeH="0" baseline="0" noProof="0" dirty="0">
                <a:ln>
                  <a:noFill/>
                </a:ln>
                <a:solidFill>
                  <a:srgbClr val="134F5C"/>
                </a:solidFill>
                <a:effectLst/>
                <a:uLnTx/>
                <a:uFillTx/>
                <a:latin typeface="Arial"/>
                <a:cs typeface="Arial"/>
                <a:sym typeface="Arial"/>
              </a:rPr>
              <a:t>Advertisements tagged as positive</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uLnTx/>
              <a:uFillTx/>
              <a:latin typeface="Arial"/>
              <a:cs typeface="Arial"/>
              <a:sym typeface="Arial"/>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Arial"/>
              <a:buChar char="●"/>
              <a:tabLst/>
              <a:defRPr/>
            </a:pPr>
            <a:r>
              <a:rPr kumimoji="0" lang="en-US" sz="1800" b="1" i="0" u="none" strike="noStrike" kern="0" cap="none" spc="0" normalizeH="0" baseline="0" noProof="0" dirty="0">
                <a:ln>
                  <a:noFill/>
                </a:ln>
                <a:solidFill>
                  <a:srgbClr val="134F5C"/>
                </a:solidFill>
                <a:effectLst/>
                <a:uLnTx/>
                <a:uFillTx/>
                <a:latin typeface="Arial"/>
                <a:cs typeface="Arial"/>
                <a:sym typeface="Arial"/>
              </a:rPr>
              <a:t>Computation time/crashes</a:t>
            </a:r>
          </a:p>
          <a:p>
            <a:endParaRPr lang="en-IN" dirty="0"/>
          </a:p>
        </p:txBody>
      </p:sp>
    </p:spTree>
    <p:extLst>
      <p:ext uri="{BB962C8B-B14F-4D97-AF65-F5344CB8AC3E}">
        <p14:creationId xmlns:p14="http://schemas.microsoft.com/office/powerpoint/2010/main" val="2788129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B3E9-25D8-DF70-688A-FD5718024454}"/>
              </a:ext>
            </a:extLst>
          </p:cNvPr>
          <p:cNvSpPr>
            <a:spLocks noGrp="1"/>
          </p:cNvSpPr>
          <p:nvPr>
            <p:ph type="title"/>
          </p:nvPr>
        </p:nvSpPr>
        <p:spPr/>
        <p:txBody>
          <a:bodyPr>
            <a:noAutofit/>
          </a:bodyPr>
          <a:lstStyle/>
          <a:p>
            <a:r>
              <a:rPr lang="en-IN" sz="3200" dirty="0">
                <a:solidFill>
                  <a:srgbClr val="00B0F0"/>
                </a:solidFill>
              </a:rPr>
              <a:t>CONCLUSION</a:t>
            </a:r>
          </a:p>
        </p:txBody>
      </p:sp>
      <p:sp>
        <p:nvSpPr>
          <p:cNvPr id="3" name="Content Placeholder 2">
            <a:extLst>
              <a:ext uri="{FF2B5EF4-FFF2-40B4-BE49-F238E27FC236}">
                <a16:creationId xmlns:a16="http://schemas.microsoft.com/office/drawing/2014/main" id="{D9BF9989-E825-705D-2104-8D1AC6669B01}"/>
              </a:ext>
            </a:extLst>
          </p:cNvPr>
          <p:cNvSpPr>
            <a:spLocks noGrp="1"/>
          </p:cNvSpPr>
          <p:nvPr>
            <p:ph idx="1"/>
          </p:nvPr>
        </p:nvSpPr>
        <p:spPr>
          <a:xfrm>
            <a:off x="581192" y="1302026"/>
            <a:ext cx="11029615" cy="2515995"/>
          </a:xfrm>
        </p:spPr>
        <p:txBody>
          <a:bodyPr/>
          <a:lstStyle/>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For multiclass classification, the best model for this dataset would be </a:t>
            </a:r>
            <a:r>
              <a:rPr kumimoji="0" lang="en-US" sz="1800" b="1" i="0" u="none" strike="noStrike" kern="0" cap="none" spc="0" normalizeH="0" baseline="0" noProof="0" dirty="0" err="1">
                <a:ln>
                  <a:noFill/>
                </a:ln>
                <a:solidFill>
                  <a:srgbClr val="134F5C"/>
                </a:solidFill>
                <a:effectLst/>
                <a:highlight>
                  <a:srgbClr val="FFFFFF"/>
                </a:highlight>
                <a:uLnTx/>
                <a:uFillTx/>
                <a:latin typeface="Montserrat"/>
                <a:ea typeface="Montserrat"/>
                <a:cs typeface="Montserrat"/>
                <a:sym typeface="Montserrat"/>
              </a:rPr>
              <a:t>CatBoost</a:t>
            </a: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For binary classification, the best model for this dataset would be Stochastic Gradient Descent</a:t>
            </a:r>
            <a:endParaRPr kumimoji="0" lang="en-US" sz="1800" b="0" i="0" u="none" strike="noStrike" kern="0" cap="none" spc="0" normalizeH="0" baseline="0" noProof="0" dirty="0">
              <a:ln>
                <a:noFill/>
              </a:ln>
              <a:solidFill>
                <a:srgbClr val="F5FDFF"/>
              </a:solidFill>
              <a:effectLst/>
              <a:uLnTx/>
              <a:uFillTx/>
              <a:latin typeface="Arial"/>
              <a:cs typeface="Arial"/>
              <a:sym typeface="Arial"/>
            </a:endParaRPr>
          </a:p>
          <a:p>
            <a:endParaRPr lang="en-IN" dirty="0"/>
          </a:p>
        </p:txBody>
      </p:sp>
      <p:pic>
        <p:nvPicPr>
          <p:cNvPr id="6" name="Picture 5">
            <a:extLst>
              <a:ext uri="{FF2B5EF4-FFF2-40B4-BE49-F238E27FC236}">
                <a16:creationId xmlns:a16="http://schemas.microsoft.com/office/drawing/2014/main" id="{ED372BD2-2C2E-F7C6-7266-4C5334F02C7F}"/>
              </a:ext>
            </a:extLst>
          </p:cNvPr>
          <p:cNvPicPr>
            <a:picLocks noChangeAspect="1"/>
          </p:cNvPicPr>
          <p:nvPr/>
        </p:nvPicPr>
        <p:blipFill>
          <a:blip r:embed="rId2"/>
          <a:stretch>
            <a:fillRect/>
          </a:stretch>
        </p:blipFill>
        <p:spPr>
          <a:xfrm>
            <a:off x="2326106" y="3887595"/>
            <a:ext cx="7395410" cy="2031941"/>
          </a:xfrm>
          <a:prstGeom prst="rect">
            <a:avLst/>
          </a:prstGeom>
        </p:spPr>
      </p:pic>
    </p:spTree>
    <p:extLst>
      <p:ext uri="{BB962C8B-B14F-4D97-AF65-F5344CB8AC3E}">
        <p14:creationId xmlns:p14="http://schemas.microsoft.com/office/powerpoint/2010/main" val="3936938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A002-5799-5DF1-83B7-1FEDA4116B30}"/>
              </a:ext>
            </a:extLst>
          </p:cNvPr>
          <p:cNvSpPr>
            <a:spLocks noGrp="1"/>
          </p:cNvSpPr>
          <p:nvPr>
            <p:ph type="title"/>
          </p:nvPr>
        </p:nvSpPr>
        <p:spPr/>
        <p:txBody>
          <a:bodyPr/>
          <a:lstStyle/>
          <a:p>
            <a:r>
              <a:rPr lang="en-IN" sz="2800" b="1" dirty="0">
                <a:solidFill>
                  <a:srgbClr val="00B0F0"/>
                </a:solidFill>
                <a:latin typeface="Arial" pitchFamily="34" charset="0"/>
                <a:cs typeface="Arial" pitchFamily="34" charset="0"/>
              </a:rPr>
              <a:t>course certificate 1</a:t>
            </a:r>
            <a:endParaRPr lang="en-IN" dirty="0"/>
          </a:p>
        </p:txBody>
      </p:sp>
      <p:pic>
        <p:nvPicPr>
          <p:cNvPr id="5" name="Content Placeholder 4">
            <a:extLst>
              <a:ext uri="{FF2B5EF4-FFF2-40B4-BE49-F238E27FC236}">
                <a16:creationId xmlns:a16="http://schemas.microsoft.com/office/drawing/2014/main" id="{802A7EB8-2797-75A7-54D2-190E490029B7}"/>
              </a:ext>
            </a:extLst>
          </p:cNvPr>
          <p:cNvPicPr>
            <a:picLocks noGrp="1" noChangeAspect="1"/>
          </p:cNvPicPr>
          <p:nvPr>
            <p:ph idx="1"/>
          </p:nvPr>
        </p:nvPicPr>
        <p:blipFill>
          <a:blip r:embed="rId2"/>
          <a:stretch>
            <a:fillRect/>
          </a:stretch>
        </p:blipFill>
        <p:spPr>
          <a:xfrm>
            <a:off x="3073701" y="1301750"/>
            <a:ext cx="6044597" cy="4673600"/>
          </a:xfrm>
        </p:spPr>
      </p:pic>
    </p:spTree>
    <p:extLst>
      <p:ext uri="{BB962C8B-B14F-4D97-AF65-F5344CB8AC3E}">
        <p14:creationId xmlns:p14="http://schemas.microsoft.com/office/powerpoint/2010/main" val="4150630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4C1A-F4BD-BF86-EE71-11B0B7E4E87D}"/>
              </a:ext>
            </a:extLst>
          </p:cNvPr>
          <p:cNvSpPr>
            <a:spLocks noGrp="1"/>
          </p:cNvSpPr>
          <p:nvPr>
            <p:ph type="title"/>
          </p:nvPr>
        </p:nvSpPr>
        <p:spPr/>
        <p:txBody>
          <a:bodyPr/>
          <a:lstStyle/>
          <a:p>
            <a:r>
              <a:rPr lang="en-IN" sz="2800" b="1" dirty="0">
                <a:solidFill>
                  <a:srgbClr val="00B0F0"/>
                </a:solidFill>
                <a:latin typeface="Arial" pitchFamily="34" charset="0"/>
                <a:cs typeface="Arial" pitchFamily="34" charset="0"/>
              </a:rPr>
              <a:t>course certificate 2</a:t>
            </a:r>
            <a:endParaRPr lang="en-IN" dirty="0"/>
          </a:p>
        </p:txBody>
      </p:sp>
      <p:pic>
        <p:nvPicPr>
          <p:cNvPr id="5" name="Content Placeholder 4">
            <a:extLst>
              <a:ext uri="{FF2B5EF4-FFF2-40B4-BE49-F238E27FC236}">
                <a16:creationId xmlns:a16="http://schemas.microsoft.com/office/drawing/2014/main" id="{7C53832B-2B4B-BDDE-E8AE-AC2D239FCD27}"/>
              </a:ext>
            </a:extLst>
          </p:cNvPr>
          <p:cNvPicPr>
            <a:picLocks noGrp="1" noChangeAspect="1"/>
          </p:cNvPicPr>
          <p:nvPr>
            <p:ph idx="1"/>
          </p:nvPr>
        </p:nvPicPr>
        <p:blipFill>
          <a:blip r:embed="rId2"/>
          <a:stretch>
            <a:fillRect/>
          </a:stretch>
        </p:blipFill>
        <p:spPr>
          <a:xfrm>
            <a:off x="3058160" y="1301750"/>
            <a:ext cx="6075680" cy="4673600"/>
          </a:xfrm>
        </p:spPr>
      </p:pic>
    </p:spTree>
    <p:extLst>
      <p:ext uri="{BB962C8B-B14F-4D97-AF65-F5344CB8AC3E}">
        <p14:creationId xmlns:p14="http://schemas.microsoft.com/office/powerpoint/2010/main" val="4185522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787687"/>
          </a:xfrm>
        </p:spPr>
        <p:txBody>
          <a:bodyPr>
            <a:normAutofit/>
          </a:bodyPr>
          <a:lstStyle/>
          <a:p>
            <a:pPr algn="ctr"/>
            <a:r>
              <a:rPr lang="en-US" sz="4000" b="1" dirty="0">
                <a:solidFill>
                  <a:srgbClr val="00B0F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92713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65018" y="1529542"/>
            <a:ext cx="10817000" cy="4381414"/>
          </a:xfrm>
        </p:spPr>
        <p:txBody>
          <a:bodyPr/>
          <a:lstStyle/>
          <a:p>
            <a:pPr marL="0" marR="0" lvl="0" indent="0" algn="l" defTabSz="914400" rtl="0" eaLnBrk="1" fontAlgn="auto" latinLnBrk="0" hangingPunct="1">
              <a:lnSpc>
                <a:spcPct val="115000"/>
              </a:lnSpc>
              <a:spcBef>
                <a:spcPts val="70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The challenge is to build a CLASSIFICATION MODEL to predict the sentiment of COVID-19 tweets. The tweets have been pulled from Twitter and manual tagging has been done then.</a:t>
            </a:r>
          </a:p>
          <a:p>
            <a:pPr marL="0" marR="0" lvl="0" indent="0" algn="l" defTabSz="914400" rtl="0" eaLnBrk="1" fontAlgn="auto" latinLnBrk="0" hangingPunct="1">
              <a:lnSpc>
                <a:spcPct val="115000"/>
              </a:lnSpc>
              <a:spcBef>
                <a:spcPts val="700"/>
              </a:spcBef>
              <a:spcAft>
                <a:spcPts val="0"/>
              </a:spcAft>
              <a:buClr>
                <a:srgbClr val="F5FDFF"/>
              </a:buClr>
              <a:buSzPts val="1800"/>
              <a:buFont typeface="Arial"/>
              <a:buNone/>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We are given the following information:</a:t>
            </a:r>
          </a:p>
          <a:p>
            <a:pPr marL="457200" marR="0" lvl="0" indent="-342900" algn="l" defTabSz="914400" rtl="0" eaLnBrk="1" fontAlgn="auto" latinLnBrk="0" hangingPunct="1">
              <a:lnSpc>
                <a:spcPct val="115000"/>
              </a:lnSpc>
              <a:spcBef>
                <a:spcPts val="700"/>
              </a:spcBef>
              <a:spcAft>
                <a:spcPts val="0"/>
              </a:spcAft>
              <a:buClr>
                <a:srgbClr val="134F5C"/>
              </a:buClr>
              <a:buSzPts val="1800"/>
              <a:buFont typeface="Montserrat"/>
              <a:buAutoNum type="arabicPeriod"/>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Location</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Tweet At</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Original Tweet</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AutoNum type="arabicPeriod"/>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Sentiment</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1118331"/>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Introduction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9"/>
            <a:ext cx="11613485" cy="4723218"/>
          </a:xfrm>
        </p:spPr>
        <p:txBody>
          <a:bodyPr vert="horz" lIns="91440" tIns="45720" rIns="91440" bIns="45720" rtlCol="0" anchor="ctr">
            <a:noAutofit/>
          </a:bodyPr>
          <a:lstStyle/>
          <a:p>
            <a:pPr marL="305435" indent="-305435"/>
            <a:endParaRPr lang="en-IN" sz="1200" b="1" dirty="0">
              <a:latin typeface="Calibri"/>
              <a:cs typeface="Calibri"/>
            </a:endParaRPr>
          </a:p>
          <a:p>
            <a:pPr marL="457200" marR="0" lvl="0" indent="-336550" algn="l" defTabSz="914400" rtl="0" eaLnBrk="1" fontAlgn="auto" latinLnBrk="0" hangingPunct="1">
              <a:lnSpc>
                <a:spcPct val="115000"/>
              </a:lnSpc>
              <a:spcBef>
                <a:spcPts val="0"/>
              </a:spcBef>
              <a:spcAft>
                <a:spcPts val="0"/>
              </a:spcAft>
              <a:buClr>
                <a:srgbClr val="134F5C"/>
              </a:buClr>
              <a:buSzPts val="1700"/>
              <a:buFont typeface="Montserrat"/>
              <a:buChar char="●"/>
              <a:tabLst/>
              <a:defRPr/>
            </a:pPr>
            <a:r>
              <a:rPr kumimoji="0" lang="en-US" sz="17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p>
          <a:p>
            <a:pPr marL="457200" marR="0" lvl="0" indent="-336550" algn="l" defTabSz="914400" rtl="0" eaLnBrk="1" fontAlgn="auto" latinLnBrk="0" hangingPunct="1">
              <a:lnSpc>
                <a:spcPct val="115000"/>
              </a:lnSpc>
              <a:spcBef>
                <a:spcPts val="0"/>
              </a:spcBef>
              <a:spcAft>
                <a:spcPts val="0"/>
              </a:spcAft>
              <a:buClr>
                <a:srgbClr val="134F5C"/>
              </a:buClr>
              <a:buSzPts val="1700"/>
              <a:buFont typeface="Montserrat"/>
              <a:buChar char="●"/>
              <a:tabLst/>
              <a:defRPr/>
            </a:pPr>
            <a:endParaRPr kumimoji="0" lang="en-US" sz="17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36550" algn="l" defTabSz="914400" rtl="0" eaLnBrk="1" fontAlgn="auto" latinLnBrk="0" hangingPunct="1">
              <a:lnSpc>
                <a:spcPct val="115000"/>
              </a:lnSpc>
              <a:spcBef>
                <a:spcPts val="0"/>
              </a:spcBef>
              <a:spcAft>
                <a:spcPts val="0"/>
              </a:spcAft>
              <a:buClr>
                <a:srgbClr val="134F5C"/>
              </a:buClr>
              <a:buSzPts val="1700"/>
              <a:buFont typeface="Montserrat"/>
              <a:buChar char="●"/>
              <a:tabLst/>
              <a:defRPr/>
            </a:pPr>
            <a:r>
              <a:rPr kumimoji="0" lang="en-US" sz="17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COVID-19 originally known as Coronavirus Disease of 2019, has been declared as a pandemic by World Health Organization (WHO) on 11th March 2020.</a:t>
            </a:r>
          </a:p>
          <a:p>
            <a:pPr marL="457200" marR="0" lvl="0" indent="-336550" algn="l" defTabSz="914400" rtl="0" eaLnBrk="1" fontAlgn="auto" latinLnBrk="0" hangingPunct="1">
              <a:lnSpc>
                <a:spcPct val="115000"/>
              </a:lnSpc>
              <a:spcBef>
                <a:spcPts val="0"/>
              </a:spcBef>
              <a:spcAft>
                <a:spcPts val="0"/>
              </a:spcAft>
              <a:buClr>
                <a:srgbClr val="134F5C"/>
              </a:buClr>
              <a:buSzPts val="1700"/>
              <a:buFont typeface="Montserrat"/>
              <a:buChar char="●"/>
              <a:tabLst/>
              <a:defRPr/>
            </a:pPr>
            <a:endParaRPr kumimoji="0" lang="en-US" sz="17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36550" algn="l" defTabSz="914400" rtl="0" eaLnBrk="1" fontAlgn="auto" latinLnBrk="0" hangingPunct="1">
              <a:lnSpc>
                <a:spcPct val="115000"/>
              </a:lnSpc>
              <a:spcBef>
                <a:spcPts val="0"/>
              </a:spcBef>
              <a:spcAft>
                <a:spcPts val="0"/>
              </a:spcAft>
              <a:buClr>
                <a:srgbClr val="134F5C"/>
              </a:buClr>
              <a:buSzPts val="1700"/>
              <a:buFont typeface="Montserrat"/>
              <a:buChar char="●"/>
              <a:tabLst/>
              <a:defRPr/>
            </a:pPr>
            <a:r>
              <a:rPr kumimoji="0" lang="en-US" sz="1700" b="1" i="0" u="none" strike="noStrike" kern="0" cap="none" spc="0" normalizeH="0" baseline="0" noProof="0" dirty="0">
                <a:ln>
                  <a:noFill/>
                </a:ln>
                <a:solidFill>
                  <a:srgbClr val="134F5C"/>
                </a:solidFill>
                <a:effectLst/>
                <a:uLnTx/>
                <a:uFillTx/>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1"/>
            <a:ext cx="11029616" cy="1274293"/>
          </a:xfrm>
        </p:spPr>
        <p:txBody>
          <a:bodyPr>
            <a:normAutofit fontScale="90000"/>
          </a:bodyPr>
          <a:lstStyle/>
          <a:p>
            <a:r>
              <a:rPr lang="en-US" sz="4400" b="1" dirty="0">
                <a:solidFill>
                  <a:schemeClr val="accent1"/>
                </a:solidFill>
                <a:latin typeface="Arial"/>
                <a:ea typeface="+mj-lt"/>
                <a:cs typeface="Arial"/>
              </a:rPr>
              <a:t>Let’s Guess Some Tweets: Negative, Neutral Or Positive?</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853738"/>
            <a:ext cx="11029615" cy="4121612"/>
          </a:xfrm>
        </p:spPr>
        <p:txBody>
          <a:bodyPr/>
          <a:lstStyle/>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“Still </a:t>
            </a:r>
            <a:r>
              <a:rPr kumimoji="0" lang="en-US" sz="1800" b="1" i="0" u="sng"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shocked </a:t>
            </a: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by the number of #Toronto supermarket employees working without some sort of mask. We all know by now, employees can be asymptomatic while spreading #coronavirus”.</a:t>
            </a:r>
          </a:p>
          <a:p>
            <a:pPr marL="45720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“Was at Supermarket today. Didn’t buy toilet paper”.</a:t>
            </a:r>
          </a:p>
          <a:p>
            <a:pPr marL="0" marR="0" lvl="0" indent="0" algn="l" defTabSz="914400" rtl="0" eaLnBrk="1" fontAlgn="auto" latinLnBrk="0" hangingPunct="1">
              <a:lnSpc>
                <a:spcPct val="115000"/>
              </a:lnSpc>
              <a:spcBef>
                <a:spcPts val="0"/>
              </a:spcBef>
              <a:spcAft>
                <a:spcPts val="0"/>
              </a:spcAft>
              <a:buClr>
                <a:srgbClr val="F5FDFF"/>
              </a:buClr>
              <a:buSzPts val="1800"/>
              <a:buFont typeface="Arial"/>
              <a:buNone/>
              <a:tabLst/>
              <a:defRPr/>
            </a:pPr>
            <a:endPar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“Due to the Covid-19 situation, we have </a:t>
            </a:r>
            <a:r>
              <a:rPr kumimoji="0" lang="en-US" sz="1800" b="1" i="0" u="sng"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increased </a:t>
            </a: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demand for all food products. The wait time may be longer for all online orders, particularly beef share and freezer packs. We </a:t>
            </a:r>
            <a:r>
              <a:rPr kumimoji="0" lang="en-US" sz="1800" b="1" i="0" u="sng"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thank you </a:t>
            </a:r>
            <a:r>
              <a:rPr kumimoji="0" lang="en-US" sz="1800" b="1" i="0" u="none" strike="noStrike" kern="0" cap="none" spc="0" normalizeH="0" baseline="0" noProof="0" dirty="0">
                <a:ln>
                  <a:noFill/>
                </a:ln>
                <a:solidFill>
                  <a:srgbClr val="134F5C"/>
                </a:solidFill>
                <a:effectLst/>
                <a:highlight>
                  <a:srgbClr val="FFFFFF"/>
                </a:highlight>
                <a:uLnTx/>
                <a:uFillTx/>
                <a:latin typeface="Montserrat"/>
                <a:ea typeface="Montserrat"/>
                <a:cs typeface="Montserrat"/>
                <a:sym typeface="Montserrat"/>
              </a:rPr>
              <a:t>for your patience during this time”.</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844011"/>
          </a:xfrm>
        </p:spPr>
        <p:txBody>
          <a:bodyPr>
            <a:normAutofit/>
          </a:bodyPr>
          <a:lstStyle/>
          <a:p>
            <a:r>
              <a:rPr lang="en-US" sz="4400" b="1" dirty="0">
                <a:solidFill>
                  <a:schemeClr val="accent1"/>
                </a:solidFill>
                <a:latin typeface="Arial"/>
                <a:ea typeface="+mj-lt"/>
                <a:cs typeface="Arial"/>
              </a:rPr>
              <a:t>Data Summary</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9992"/>
            <a:ext cx="11029615" cy="2552008"/>
          </a:xfrm>
        </p:spPr>
        <p:txBody>
          <a:bodyPr>
            <a:normAutofit/>
          </a:bodyPr>
          <a:lstStyle/>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The original dataset has 6 columns and 41157 rows.</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In order to </a:t>
            </a:r>
            <a:r>
              <a:rPr kumimoji="0" lang="en-US" sz="1800" b="1" i="0" u="none" strike="noStrike" kern="0" cap="none" spc="0" normalizeH="0" baseline="0" noProof="0" dirty="0" err="1">
                <a:ln>
                  <a:noFill/>
                </a:ln>
                <a:solidFill>
                  <a:srgbClr val="134F5C"/>
                </a:solidFill>
                <a:effectLst/>
                <a:uLnTx/>
                <a:uFillTx/>
                <a:latin typeface="Montserrat"/>
                <a:ea typeface="Montserrat"/>
                <a:cs typeface="Montserrat"/>
                <a:sym typeface="Montserrat"/>
              </a:rPr>
              <a:t>analyse</a:t>
            </a: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 various sentiments, We require just two columns named Original Tweet and Sentiment.</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There are four types of sentiments- Extremely Negative, Negative, Neutral, Positive and Extremely Positive.</a:t>
            </a: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endPar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endParaRPr>
          </a:p>
          <a:p>
            <a:pPr marL="305435" indent="-305435"/>
            <a:endParaRPr lang="en-IN" dirty="0"/>
          </a:p>
        </p:txBody>
      </p:sp>
      <p:pic>
        <p:nvPicPr>
          <p:cNvPr id="3" name="Google Shape;88;p18">
            <a:extLst>
              <a:ext uri="{FF2B5EF4-FFF2-40B4-BE49-F238E27FC236}">
                <a16:creationId xmlns:a16="http://schemas.microsoft.com/office/drawing/2014/main" id="{A9571FF8-969B-7AF2-4F82-619572323356}"/>
              </a:ext>
            </a:extLst>
          </p:cNvPr>
          <p:cNvPicPr preferRelativeResize="0"/>
          <p:nvPr/>
        </p:nvPicPr>
        <p:blipFill>
          <a:blip r:embed="rId2">
            <a:alphaModFix/>
          </a:blip>
          <a:stretch>
            <a:fillRect/>
          </a:stretch>
        </p:blipFill>
        <p:spPr>
          <a:xfrm>
            <a:off x="1299556" y="4444040"/>
            <a:ext cx="8839200" cy="1831000"/>
          </a:xfrm>
          <a:prstGeom prst="rect">
            <a:avLst/>
          </a:prstGeom>
          <a:noFill/>
          <a:ln>
            <a:noFill/>
          </a:ln>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9BFE-442B-4F81-D39D-79892DBF3527}"/>
              </a:ext>
            </a:extLst>
          </p:cNvPr>
          <p:cNvSpPr>
            <a:spLocks noGrp="1"/>
          </p:cNvSpPr>
          <p:nvPr>
            <p:ph type="title"/>
          </p:nvPr>
        </p:nvSpPr>
        <p:spPr/>
        <p:txBody>
          <a:bodyPr>
            <a:normAutofit fontScale="90000"/>
          </a:bodyPr>
          <a:lstStyle/>
          <a:p>
            <a:r>
              <a:rPr lang="en-US" sz="2800" b="1" dirty="0">
                <a:solidFill>
                  <a:schemeClr val="accent1"/>
                </a:solidFill>
                <a:latin typeface="Arial"/>
                <a:ea typeface="+mj-lt"/>
                <a:cs typeface="Arial"/>
              </a:rPr>
              <a:t>Exploratory Data Analysis</a:t>
            </a:r>
            <a:endParaRPr lang="en-IN" dirty="0"/>
          </a:p>
        </p:txBody>
      </p:sp>
      <p:sp>
        <p:nvSpPr>
          <p:cNvPr id="3" name="Content Placeholder 2">
            <a:extLst>
              <a:ext uri="{FF2B5EF4-FFF2-40B4-BE49-F238E27FC236}">
                <a16:creationId xmlns:a16="http://schemas.microsoft.com/office/drawing/2014/main" id="{444A26F9-D340-74FD-8F69-9CA5A6B98823}"/>
              </a:ext>
            </a:extLst>
          </p:cNvPr>
          <p:cNvSpPr>
            <a:spLocks noGrp="1"/>
          </p:cNvSpPr>
          <p:nvPr>
            <p:ph sz="half" idx="1"/>
          </p:nvPr>
        </p:nvSpPr>
        <p:spPr/>
        <p:txBody>
          <a:bodyPr/>
          <a:lstStyle/>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The columns such as “</a:t>
            </a:r>
            <a:r>
              <a:rPr kumimoji="0" lang="en-US" sz="1800" b="1" i="0" u="none" strike="noStrike" kern="0" cap="none" spc="0" normalizeH="0" baseline="0" noProof="0" dirty="0" err="1">
                <a:ln>
                  <a:noFill/>
                </a:ln>
                <a:solidFill>
                  <a:srgbClr val="134F5C"/>
                </a:solidFill>
                <a:effectLst/>
                <a:uLnTx/>
                <a:uFillTx/>
                <a:latin typeface="Montserrat"/>
                <a:ea typeface="Montserrat"/>
                <a:cs typeface="Montserrat"/>
                <a:sym typeface="Montserrat"/>
              </a:rPr>
              <a:t>UserName</a:t>
            </a: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 and “</a:t>
            </a:r>
            <a:r>
              <a:rPr kumimoji="0" lang="en-US" sz="1800" b="1" i="0" u="none" strike="noStrike" kern="0" cap="none" spc="0" normalizeH="0" baseline="0" noProof="0" dirty="0" err="1">
                <a:ln>
                  <a:noFill/>
                </a:ln>
                <a:solidFill>
                  <a:srgbClr val="134F5C"/>
                </a:solidFill>
                <a:effectLst/>
                <a:uLnTx/>
                <a:uFillTx/>
                <a:latin typeface="Montserrat"/>
                <a:ea typeface="Montserrat"/>
                <a:cs typeface="Montserrat"/>
                <a:sym typeface="Montserrat"/>
              </a:rPr>
              <a:t>ScreenName</a:t>
            </a: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 does not give any meaningful insights for our analysis.</a:t>
            </a:r>
          </a:p>
          <a:p>
            <a:pPr marL="114300" marR="0" lvl="0" indent="0" algn="l" defTabSz="914400" rtl="0" eaLnBrk="1" fontAlgn="auto" latinLnBrk="0" hangingPunct="1">
              <a:lnSpc>
                <a:spcPct val="115000"/>
              </a:lnSpc>
              <a:spcBef>
                <a:spcPts val="0"/>
              </a:spcBef>
              <a:spcAft>
                <a:spcPts val="0"/>
              </a:spcAft>
              <a:buClr>
                <a:srgbClr val="134F5C"/>
              </a:buClr>
              <a:buSzPts val="1800"/>
              <a:buNone/>
              <a:tabLst/>
              <a:defRPr/>
            </a:pPr>
            <a:endPar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All tweets data collected from the months of March and April 2020.</a:t>
            </a:r>
          </a:p>
          <a:p>
            <a:pPr marL="114300" marR="0" lvl="0" indent="0" algn="l" defTabSz="914400" rtl="0" eaLnBrk="1" fontAlgn="auto" latinLnBrk="0" hangingPunct="1">
              <a:lnSpc>
                <a:spcPct val="115000"/>
              </a:lnSpc>
              <a:spcBef>
                <a:spcPts val="0"/>
              </a:spcBef>
              <a:spcAft>
                <a:spcPts val="0"/>
              </a:spcAft>
              <a:buClr>
                <a:srgbClr val="134F5C"/>
              </a:buClr>
              <a:buSzPts val="1800"/>
              <a:buNone/>
              <a:tabLst/>
              <a:defRPr/>
            </a:pPr>
            <a:endPar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Bar plot shows us the number of unique values in each column.</a:t>
            </a:r>
          </a:p>
          <a:p>
            <a:endParaRPr lang="en-IN" dirty="0"/>
          </a:p>
        </p:txBody>
      </p:sp>
      <p:pic>
        <p:nvPicPr>
          <p:cNvPr id="6" name="Google Shape;95;p19">
            <a:extLst>
              <a:ext uri="{FF2B5EF4-FFF2-40B4-BE49-F238E27FC236}">
                <a16:creationId xmlns:a16="http://schemas.microsoft.com/office/drawing/2014/main" id="{56D177C8-4681-5B1D-F46E-A1D60087AD8F}"/>
              </a:ext>
            </a:extLst>
          </p:cNvPr>
          <p:cNvPicPr preferRelativeResize="0">
            <a:picLocks noGrp="1"/>
          </p:cNvPicPr>
          <p:nvPr>
            <p:ph sz="half" idx="2"/>
          </p:nvPr>
        </p:nvPicPr>
        <p:blipFill>
          <a:blip r:embed="rId2">
            <a:alphaModFix/>
          </a:blip>
          <a:stretch>
            <a:fillRect/>
          </a:stretch>
        </p:blipFill>
        <p:spPr>
          <a:xfrm>
            <a:off x="6416675" y="1903615"/>
            <a:ext cx="5194300" cy="3599410"/>
          </a:xfrm>
          <a:prstGeom prst="rect">
            <a:avLst/>
          </a:prstGeom>
          <a:noFill/>
          <a:ln>
            <a:noFill/>
          </a:ln>
        </p:spPr>
      </p:pic>
    </p:spTree>
    <p:extLst>
      <p:ext uri="{BB962C8B-B14F-4D97-AF65-F5344CB8AC3E}">
        <p14:creationId xmlns:p14="http://schemas.microsoft.com/office/powerpoint/2010/main" val="422106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Exploratory Data Analysis: Location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645920"/>
            <a:ext cx="4564386" cy="1783080"/>
          </a:xfrm>
        </p:spPr>
        <p:txBody>
          <a:bodyPr>
            <a:normAutofit fontScale="92500" lnSpcReduction="10000"/>
          </a:bodyPr>
          <a:lstStyle/>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There are 20.87%(8567) null values  in various places of location column.</a:t>
            </a:r>
          </a:p>
          <a:p>
            <a:pPr marL="114300" marR="0" lvl="0" indent="0" algn="l" defTabSz="914400" rtl="0" eaLnBrk="1" fontAlgn="auto" latinLnBrk="0" hangingPunct="1">
              <a:lnSpc>
                <a:spcPct val="115000"/>
              </a:lnSpc>
              <a:spcBef>
                <a:spcPts val="0"/>
              </a:spcBef>
              <a:spcAft>
                <a:spcPts val="0"/>
              </a:spcAft>
              <a:buClr>
                <a:srgbClr val="134F5C"/>
              </a:buClr>
              <a:buSzPts val="1800"/>
              <a:buNone/>
              <a:tabLst/>
              <a:defRPr/>
            </a:pPr>
            <a:endPar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Most of the tweets came from London followed by U.S.</a:t>
            </a:r>
          </a:p>
        </p:txBody>
      </p:sp>
      <p:pic>
        <p:nvPicPr>
          <p:cNvPr id="3" name="Google Shape;102;p20">
            <a:extLst>
              <a:ext uri="{FF2B5EF4-FFF2-40B4-BE49-F238E27FC236}">
                <a16:creationId xmlns:a16="http://schemas.microsoft.com/office/drawing/2014/main" id="{0EFA7C91-2DE1-B7B3-933B-A3F858E60317}"/>
              </a:ext>
            </a:extLst>
          </p:cNvPr>
          <p:cNvPicPr preferRelativeResize="0"/>
          <p:nvPr/>
        </p:nvPicPr>
        <p:blipFill>
          <a:blip r:embed="rId2">
            <a:alphaModFix/>
          </a:blip>
          <a:stretch>
            <a:fillRect/>
          </a:stretch>
        </p:blipFill>
        <p:spPr>
          <a:xfrm>
            <a:off x="5706131" y="1554481"/>
            <a:ext cx="5191854" cy="2227810"/>
          </a:xfrm>
          <a:prstGeom prst="rect">
            <a:avLst/>
          </a:prstGeom>
          <a:noFill/>
          <a:ln>
            <a:noFill/>
          </a:ln>
        </p:spPr>
      </p:pic>
      <p:pic>
        <p:nvPicPr>
          <p:cNvPr id="4" name="Google Shape;104;p20">
            <a:extLst>
              <a:ext uri="{FF2B5EF4-FFF2-40B4-BE49-F238E27FC236}">
                <a16:creationId xmlns:a16="http://schemas.microsoft.com/office/drawing/2014/main" id="{2F5626DA-C8FD-D7B8-317E-F1A5245628F4}"/>
              </a:ext>
            </a:extLst>
          </p:cNvPr>
          <p:cNvPicPr preferRelativeResize="0"/>
          <p:nvPr/>
        </p:nvPicPr>
        <p:blipFill>
          <a:blip r:embed="rId3">
            <a:alphaModFix/>
          </a:blip>
          <a:stretch>
            <a:fillRect/>
          </a:stretch>
        </p:blipFill>
        <p:spPr>
          <a:xfrm>
            <a:off x="728396" y="3842468"/>
            <a:ext cx="4342368" cy="2126070"/>
          </a:xfrm>
          <a:prstGeom prst="rect">
            <a:avLst/>
          </a:prstGeom>
          <a:noFill/>
          <a:ln>
            <a:noFill/>
          </a:ln>
        </p:spPr>
      </p:pic>
      <p:pic>
        <p:nvPicPr>
          <p:cNvPr id="6" name="Google Shape;103;p20">
            <a:extLst>
              <a:ext uri="{FF2B5EF4-FFF2-40B4-BE49-F238E27FC236}">
                <a16:creationId xmlns:a16="http://schemas.microsoft.com/office/drawing/2014/main" id="{53795A08-CF6D-A4F4-0732-6A30E31EF0C1}"/>
              </a:ext>
            </a:extLst>
          </p:cNvPr>
          <p:cNvPicPr preferRelativeResize="0"/>
          <p:nvPr/>
        </p:nvPicPr>
        <p:blipFill>
          <a:blip r:embed="rId4">
            <a:alphaModFix/>
          </a:blip>
          <a:stretch>
            <a:fillRect/>
          </a:stretch>
        </p:blipFill>
        <p:spPr>
          <a:xfrm>
            <a:off x="5860474" y="4104320"/>
            <a:ext cx="4763192" cy="1940917"/>
          </a:xfrm>
          <a:prstGeom prst="rect">
            <a:avLst/>
          </a:prstGeom>
          <a:noFill/>
          <a:ln>
            <a:noFill/>
          </a:ln>
        </p:spPr>
      </p:pic>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1302026"/>
            <a:ext cx="4996647" cy="4673324"/>
          </a:xfrm>
        </p:spPr>
        <p:txBody>
          <a:bodyPr/>
          <a:lstStyle/>
          <a:p>
            <a:pPr marL="0" indent="0">
              <a:buNone/>
            </a:pPr>
            <a:endParaRPr lang="en-US" sz="2000" b="1" dirty="0"/>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Most of the peoples are having positive sentiments about various issues shows us their optimism during pandemic times.</a:t>
            </a:r>
          </a:p>
          <a:p>
            <a:pPr marL="114300" marR="0" lvl="0" indent="0" algn="l" defTabSz="914400" rtl="0" eaLnBrk="1" fontAlgn="auto" latinLnBrk="0" hangingPunct="1">
              <a:lnSpc>
                <a:spcPct val="115000"/>
              </a:lnSpc>
              <a:spcBef>
                <a:spcPts val="0"/>
              </a:spcBef>
              <a:spcAft>
                <a:spcPts val="0"/>
              </a:spcAft>
              <a:buClr>
                <a:srgbClr val="134F5C"/>
              </a:buClr>
              <a:buSzPts val="1800"/>
              <a:buNone/>
              <a:tabLst/>
              <a:defRPr/>
            </a:pPr>
            <a:endPar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endParaRPr>
          </a:p>
          <a:p>
            <a:pPr marL="457200" marR="0" lvl="0" indent="-342900" algn="l" defTabSz="914400" rtl="0" eaLnBrk="1" fontAlgn="auto" latinLnBrk="0" hangingPunct="1">
              <a:lnSpc>
                <a:spcPct val="115000"/>
              </a:lnSpc>
              <a:spcBef>
                <a:spcPts val="0"/>
              </a:spcBef>
              <a:spcAft>
                <a:spcPts val="0"/>
              </a:spcAft>
              <a:buClr>
                <a:srgbClr val="134F5C"/>
              </a:buClr>
              <a:buSzPts val="1800"/>
              <a:buFont typeface="Montserrat"/>
              <a:buChar char="●"/>
              <a:tabLst/>
              <a:defRPr/>
            </a:pPr>
            <a:r>
              <a:rPr kumimoji="0" lang="en-US" sz="1800" b="1" i="0" u="none" strike="noStrike" kern="0" cap="none" spc="0" normalizeH="0" baseline="0" noProof="0" dirty="0">
                <a:ln>
                  <a:noFill/>
                </a:ln>
                <a:solidFill>
                  <a:srgbClr val="134F5C"/>
                </a:solidFill>
                <a:effectLst/>
                <a:uLnTx/>
                <a:uFillTx/>
                <a:latin typeface="Montserrat"/>
                <a:ea typeface="Montserrat"/>
                <a:cs typeface="Montserrat"/>
                <a:sym typeface="Montserrat"/>
              </a:rPr>
              <a:t>Very few people are having extremely negatives thoughts about Covid-19.</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EDA On Sentiment Column.</a:t>
            </a:r>
          </a:p>
        </p:txBody>
      </p:sp>
      <p:pic>
        <p:nvPicPr>
          <p:cNvPr id="2" name="Google Shape;119;p22">
            <a:extLst>
              <a:ext uri="{FF2B5EF4-FFF2-40B4-BE49-F238E27FC236}">
                <a16:creationId xmlns:a16="http://schemas.microsoft.com/office/drawing/2014/main" id="{D297F86E-2BC9-8F1B-4E9B-0D8766201AB1}"/>
              </a:ext>
            </a:extLst>
          </p:cNvPr>
          <p:cNvPicPr preferRelativeResize="0"/>
          <p:nvPr/>
        </p:nvPicPr>
        <p:blipFill>
          <a:blip r:embed="rId2">
            <a:alphaModFix/>
          </a:blip>
          <a:stretch>
            <a:fillRect/>
          </a:stretch>
        </p:blipFill>
        <p:spPr>
          <a:xfrm>
            <a:off x="6614162" y="1712422"/>
            <a:ext cx="3943002" cy="4031673"/>
          </a:xfrm>
          <a:prstGeom prst="rect">
            <a:avLst/>
          </a:prstGeom>
          <a:noFill/>
          <a:ln>
            <a:noFill/>
          </a:ln>
        </p:spPr>
      </p:pic>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991</Words>
  <Application>Microsoft Office PowerPoint</Application>
  <PresentationFormat>Widescreen</PresentationFormat>
  <Paragraphs>164</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Courier New</vt:lpstr>
      <vt:lpstr>Franklin Gothic Book</vt:lpstr>
      <vt:lpstr>Franklin Gothic Demi</vt:lpstr>
      <vt:lpstr>Montserrat</vt:lpstr>
      <vt:lpstr>Wingdings 2</vt:lpstr>
      <vt:lpstr>DividendVTI</vt:lpstr>
      <vt:lpstr>CORONAVIRUS tweet SENTIMENT ANALYSIS</vt:lpstr>
      <vt:lpstr>OUTLINE</vt:lpstr>
      <vt:lpstr>Problem Statement</vt:lpstr>
      <vt:lpstr>Introduction</vt:lpstr>
      <vt:lpstr>Let’s Guess Some Tweets: Negative, Neutral Or Positive?</vt:lpstr>
      <vt:lpstr>Data Summary</vt:lpstr>
      <vt:lpstr>Exploratory Data Analysis</vt:lpstr>
      <vt:lpstr>Exploratory Data Analysis: Location</vt:lpstr>
      <vt:lpstr>PowerPoint Presentation</vt:lpstr>
      <vt:lpstr>Data Preprocessing</vt:lpstr>
      <vt:lpstr>Text Processing on Tweet</vt:lpstr>
      <vt:lpstr>VectorizatioN</vt:lpstr>
      <vt:lpstr>Classification</vt:lpstr>
      <vt:lpstr>Naive Bayes</vt:lpstr>
      <vt:lpstr>Logistic Regression</vt:lpstr>
      <vt:lpstr>Random Forest</vt:lpstr>
      <vt:lpstr>Random Forest</vt:lpstr>
      <vt:lpstr>XGBoost</vt:lpstr>
      <vt:lpstr>Support Vector Machines</vt:lpstr>
      <vt:lpstr>CatBoost</vt:lpstr>
      <vt:lpstr>Stochastic Gradient Descent</vt:lpstr>
      <vt:lpstr>Evaluation</vt:lpstr>
      <vt:lpstr>Evaluation (contd.)               Multi-class Classification Winner – CatBoost                                                                               Binary Classification Winner- Stochastic Grad. Descent  </vt:lpstr>
      <vt:lpstr>Challenges</vt:lpstr>
      <vt:lpstr>CONCLUSION</vt:lpstr>
      <vt:lpstr>course certificate 1</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araya singh</cp:lastModifiedBy>
  <cp:revision>23</cp:revision>
  <dcterms:created xsi:type="dcterms:W3CDTF">2021-05-26T16:50:10Z</dcterms:created>
  <dcterms:modified xsi:type="dcterms:W3CDTF">2024-03-23T17:16:07Z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