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6"/>
  </p:notesMasterIdLst>
  <p:sldIdLst>
    <p:sldId id="256" r:id="rId3"/>
    <p:sldId id="269" r:id="rId4"/>
    <p:sldId id="27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224" userDrawn="1">
          <p15:clr>
            <a:srgbClr val="A4A3A4"/>
          </p15:clr>
        </p15:guide>
        <p15:guide id="3" orient="horz" pos="3888" userDrawn="1">
          <p15:clr>
            <a:srgbClr val="A4A3A4"/>
          </p15:clr>
        </p15:guide>
        <p15:guide id="4" pos="4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86" d="100"/>
          <a:sy n="86" d="100"/>
        </p:scale>
        <p:origin x="1152" y="67"/>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88028-6F18-41FA-81C3-957061EA3343}" type="datetimeFigureOut">
              <a:rPr lang="en-US" smtClean="0"/>
              <a:t>4/26/2024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F6CE4-AE6D-4A0C-974A-D103A3FA87A5}" type="slidenum">
              <a:rPr lang="en-US" smtClean="0"/>
              <a:t>‹#›</a:t>
            </a:fld>
            <a:endParaRPr lang="en-US"/>
          </a:p>
        </p:txBody>
      </p:sp>
    </p:spTree>
    <p:extLst>
      <p:ext uri="{BB962C8B-B14F-4D97-AF65-F5344CB8AC3E}">
        <p14:creationId xmlns:p14="http://schemas.microsoft.com/office/powerpoint/2010/main" val="82135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BF6CE4-AE6D-4A0C-974A-D103A3FA87A5}" type="slidenum">
              <a:rPr lang="en-US" smtClean="0"/>
              <a:t>1</a:t>
            </a:fld>
            <a:endParaRPr lang="en-US"/>
          </a:p>
        </p:txBody>
      </p:sp>
    </p:spTree>
    <p:extLst>
      <p:ext uri="{BB962C8B-B14F-4D97-AF65-F5344CB8AC3E}">
        <p14:creationId xmlns:p14="http://schemas.microsoft.com/office/powerpoint/2010/main" val="92283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cxnSp>
        <p:nvCxnSpPr>
          <p:cNvPr id="7" name="Straight Connector 6"/>
          <p:cNvCxnSpPr/>
          <p:nvPr userDrawn="1"/>
        </p:nvCxnSpPr>
        <p:spPr>
          <a:xfrm>
            <a:off x="475488" y="895393"/>
            <a:ext cx="821131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71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420727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550116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1"/>
          <p:cNvSpPr>
            <a:spLocks noGrp="1"/>
          </p:cNvSpPr>
          <p:nvPr>
            <p:ph idx="10"/>
          </p:nvPr>
        </p:nvSpPr>
        <p:spPr>
          <a:xfrm>
            <a:off x="432262" y="1855694"/>
            <a:ext cx="8279476" cy="3953435"/>
          </a:xfrm>
          <a:prstGeom prst="rect">
            <a:avLst/>
          </a:prstGeom>
        </p:spPr>
        <p:txBody>
          <a:bodyPr/>
          <a:lstStyle>
            <a:lvl1pPr>
              <a:defRPr sz="1059" b="0" i="0">
                <a:solidFill>
                  <a:schemeClr val="tx2"/>
                </a:solidFill>
                <a:latin typeface="Arial" panose="020B0604020202020204" pitchFamily="34" charset="0"/>
              </a:defRPr>
            </a:lvl1pPr>
            <a:lvl2pPr>
              <a:defRPr sz="1059" b="0" i="0">
                <a:solidFill>
                  <a:schemeClr val="tx2"/>
                </a:solidFill>
                <a:latin typeface="Arial" panose="020B0604020202020204" pitchFamily="34" charset="0"/>
              </a:defRPr>
            </a:lvl2pPr>
            <a:lvl3pPr>
              <a:defRPr sz="1059" b="0" i="0">
                <a:solidFill>
                  <a:schemeClr val="tx2"/>
                </a:solidFill>
                <a:latin typeface="Arial" panose="020B0604020202020204" pitchFamily="34" charset="0"/>
              </a:defRPr>
            </a:lvl3pPr>
            <a:lvl4pPr>
              <a:defRPr sz="1059" b="0" i="0">
                <a:solidFill>
                  <a:schemeClr val="tx2"/>
                </a:solidFill>
                <a:latin typeface="Arial" panose="020B0604020202020204" pitchFamily="34" charset="0"/>
              </a:defRPr>
            </a:lvl4pPr>
            <a:lvl5pPr>
              <a:defRPr sz="1059" b="0" i="0">
                <a:solidFill>
                  <a:schemeClr val="tx2"/>
                </a:solidFill>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ageSubtitle"/>
          <p:cNvSpPr>
            <a:spLocks noGrp="1"/>
          </p:cNvSpPr>
          <p:nvPr>
            <p:ph type="subTitle" sz="quarter" idx="11" hasCustomPrompt="1"/>
          </p:nvPr>
        </p:nvSpPr>
        <p:spPr>
          <a:xfrm>
            <a:off x="432262" y="1169894"/>
            <a:ext cx="8279476" cy="322729"/>
          </a:xfrm>
          <a:prstGeom prst="rect">
            <a:avLst/>
          </a:prstGeom>
        </p:spPr>
        <p:txBody>
          <a:bodyPr vert="horz" wrap="square" lIns="0" tIns="0" rIns="0" bIns="0" anchor="t">
            <a:noAutofit/>
          </a:bodyPr>
          <a:lstStyle>
            <a:lvl1pPr marL="0" indent="0" algn="l">
              <a:lnSpc>
                <a:spcPct val="110000"/>
              </a:lnSpc>
              <a:spcBef>
                <a:spcPts val="882"/>
              </a:spcBef>
              <a:buFontTx/>
              <a:buNone/>
              <a:defRPr sz="1324" b="0" i="0">
                <a:solidFill>
                  <a:schemeClr val="tx2"/>
                </a:solidFill>
                <a:latin typeface="Arial" panose="020B0604020202020204" pitchFamily="34" charset="0"/>
              </a:defRPr>
            </a:lvl1pPr>
            <a:lvl2pPr marL="403433" indent="0" algn="ctr">
              <a:buNone/>
            </a:lvl2pPr>
            <a:lvl3pPr marL="806867" indent="0" algn="ctr">
              <a:buNone/>
            </a:lvl3pPr>
            <a:lvl4pPr marL="1210300" indent="0" algn="ctr">
              <a:buNone/>
            </a:lvl4pPr>
            <a:lvl5pPr marL="1613733" indent="0" algn="ctr">
              <a:buNone/>
            </a:lvl5pPr>
            <a:lvl6pPr marL="2017166" indent="0" algn="ctr">
              <a:buNone/>
            </a:lvl6pPr>
            <a:lvl7pPr marL="2420600" indent="0" algn="ctr">
              <a:buNone/>
            </a:lvl7pPr>
            <a:lvl8pPr marL="2824033" indent="0" algn="ctr">
              <a:buNone/>
            </a:lvl8pPr>
            <a:lvl9pPr marL="3227466" indent="0" algn="ctr">
              <a:buNone/>
            </a:lvl9pPr>
          </a:lstStyle>
          <a:p>
            <a:r>
              <a:rPr lang="en-US"/>
              <a:t>Click to edit Page Subtitle</a:t>
            </a:r>
          </a:p>
        </p:txBody>
      </p:sp>
    </p:spTree>
    <p:extLst>
      <p:ext uri="{BB962C8B-B14F-4D97-AF65-F5344CB8AC3E}">
        <p14:creationId xmlns:p14="http://schemas.microsoft.com/office/powerpoint/2010/main" val="367777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685800" y="189436"/>
            <a:ext cx="6438900" cy="424732"/>
          </a:xfrm>
          <a:prstGeom prst="rect">
            <a:avLst/>
          </a:prstGeom>
          <a:noFill/>
        </p:spPr>
        <p:txBody>
          <a:bodyPr wrap="square" rtlCol="0">
            <a:spAutoFit/>
          </a:bodyPr>
          <a:lstStyle>
            <a:lvl1pPr>
              <a:defRPr lang="en-US" sz="24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9683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CB2E-3FE0-49B9-8B08-5CAA4428C4C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1959F4-F09A-463A-A657-C8782712B0A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4E2425-4D83-4310-9E38-1820CCF6001F}"/>
              </a:ext>
            </a:extLst>
          </p:cNvPr>
          <p:cNvSpPr>
            <a:spLocks noGrp="1"/>
          </p:cNvSpPr>
          <p:nvPr>
            <p:ph type="dt" sz="half" idx="10"/>
          </p:nvPr>
        </p:nvSpPr>
        <p:spPr/>
        <p:txBody>
          <a:bodyPr/>
          <a:lstStyle/>
          <a:p>
            <a:fld id="{F3087265-40F1-4E18-8160-6D4B695AB229}" type="datetimeFigureOut">
              <a:rPr lang="en-US" smtClean="0"/>
              <a:t>4/26/2024</a:t>
            </a:fld>
            <a:endParaRPr lang="en-US"/>
          </a:p>
        </p:txBody>
      </p:sp>
      <p:sp>
        <p:nvSpPr>
          <p:cNvPr id="5" name="Footer Placeholder 4">
            <a:extLst>
              <a:ext uri="{FF2B5EF4-FFF2-40B4-BE49-F238E27FC236}">
                <a16:creationId xmlns:a16="http://schemas.microsoft.com/office/drawing/2014/main" id="{FF015BEC-0BD1-4824-808F-40FCC4FCB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67551-6F98-40AF-9EC6-BEC7430659B1}"/>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4081766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EF84-BA56-4F2B-A928-7DA323455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EBA215-7D34-4F08-80BF-A1262B2DE2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1CA60-A3E7-4FFC-BD05-542660F078E9}"/>
              </a:ext>
            </a:extLst>
          </p:cNvPr>
          <p:cNvSpPr>
            <a:spLocks noGrp="1"/>
          </p:cNvSpPr>
          <p:nvPr>
            <p:ph type="dt" sz="half" idx="10"/>
          </p:nvPr>
        </p:nvSpPr>
        <p:spPr/>
        <p:txBody>
          <a:bodyPr/>
          <a:lstStyle/>
          <a:p>
            <a:fld id="{F3087265-40F1-4E18-8160-6D4B695AB229}" type="datetimeFigureOut">
              <a:rPr lang="en-US" smtClean="0"/>
              <a:t>4/26/2024</a:t>
            </a:fld>
            <a:endParaRPr lang="en-US"/>
          </a:p>
        </p:txBody>
      </p:sp>
      <p:sp>
        <p:nvSpPr>
          <p:cNvPr id="5" name="Footer Placeholder 4">
            <a:extLst>
              <a:ext uri="{FF2B5EF4-FFF2-40B4-BE49-F238E27FC236}">
                <a16:creationId xmlns:a16="http://schemas.microsoft.com/office/drawing/2014/main" id="{A5095D30-B65D-4791-B6CC-9C03C228E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3C722-A3E0-47FE-98A0-D0913C814E95}"/>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340693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5A3B-6476-424C-BBED-C6625686220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EE0838-BDA0-4643-A145-DED99ADF6A63}"/>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D02D0D-E449-47A3-B002-9148DFB2C95D}"/>
              </a:ext>
            </a:extLst>
          </p:cNvPr>
          <p:cNvSpPr>
            <a:spLocks noGrp="1"/>
          </p:cNvSpPr>
          <p:nvPr>
            <p:ph type="dt" sz="half" idx="10"/>
          </p:nvPr>
        </p:nvSpPr>
        <p:spPr/>
        <p:txBody>
          <a:bodyPr/>
          <a:lstStyle/>
          <a:p>
            <a:fld id="{F3087265-40F1-4E18-8160-6D4B695AB229}" type="datetimeFigureOut">
              <a:rPr lang="en-US" smtClean="0"/>
              <a:t>4/26/2024</a:t>
            </a:fld>
            <a:endParaRPr lang="en-US"/>
          </a:p>
        </p:txBody>
      </p:sp>
      <p:sp>
        <p:nvSpPr>
          <p:cNvPr id="5" name="Footer Placeholder 4">
            <a:extLst>
              <a:ext uri="{FF2B5EF4-FFF2-40B4-BE49-F238E27FC236}">
                <a16:creationId xmlns:a16="http://schemas.microsoft.com/office/drawing/2014/main" id="{CAACADA9-9F71-4BD4-912E-2661F7ED2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7C696-3421-4FEC-A533-7CAACB0E3DA8}"/>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3999200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EAAA-FB1D-4325-A731-3EFCC4A031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BD1268-52D3-436C-BB35-94393C342BAC}"/>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BDA57-17DA-47C1-9470-3CA0FC8CC7E6}"/>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84AF5E-206A-45FB-9DB4-AED136313F12}"/>
              </a:ext>
            </a:extLst>
          </p:cNvPr>
          <p:cNvSpPr>
            <a:spLocks noGrp="1"/>
          </p:cNvSpPr>
          <p:nvPr>
            <p:ph type="dt" sz="half" idx="10"/>
          </p:nvPr>
        </p:nvSpPr>
        <p:spPr/>
        <p:txBody>
          <a:bodyPr/>
          <a:lstStyle/>
          <a:p>
            <a:fld id="{F3087265-40F1-4E18-8160-6D4B695AB229}" type="datetimeFigureOut">
              <a:rPr lang="en-US" smtClean="0"/>
              <a:t>4/26/2024</a:t>
            </a:fld>
            <a:endParaRPr lang="en-US"/>
          </a:p>
        </p:txBody>
      </p:sp>
      <p:sp>
        <p:nvSpPr>
          <p:cNvPr id="6" name="Footer Placeholder 5">
            <a:extLst>
              <a:ext uri="{FF2B5EF4-FFF2-40B4-BE49-F238E27FC236}">
                <a16:creationId xmlns:a16="http://schemas.microsoft.com/office/drawing/2014/main" id="{1C942B93-886B-4813-9D2E-8EDF2BEF7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A632A-379A-40D0-B9CF-A41F9D5F8896}"/>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2161297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D19C-DB5A-479E-BAD9-1B37154F132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2CB55C-7EE1-4B5F-A2E3-F3EB342802B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AD9A8A-9688-4B49-8DA6-F53F3AAE343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F2422C-4674-455C-BD33-16177C15F90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9F1162-829C-4DEF-93FF-8263D050114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E3B81-40E7-4547-8833-69EE24CA2C2F}"/>
              </a:ext>
            </a:extLst>
          </p:cNvPr>
          <p:cNvSpPr>
            <a:spLocks noGrp="1"/>
          </p:cNvSpPr>
          <p:nvPr>
            <p:ph type="dt" sz="half" idx="10"/>
          </p:nvPr>
        </p:nvSpPr>
        <p:spPr/>
        <p:txBody>
          <a:bodyPr/>
          <a:lstStyle/>
          <a:p>
            <a:fld id="{F3087265-40F1-4E18-8160-6D4B695AB229}" type="datetimeFigureOut">
              <a:rPr lang="en-US" smtClean="0"/>
              <a:t>4/26/2024</a:t>
            </a:fld>
            <a:endParaRPr lang="en-US"/>
          </a:p>
        </p:txBody>
      </p:sp>
      <p:sp>
        <p:nvSpPr>
          <p:cNvPr id="8" name="Footer Placeholder 7">
            <a:extLst>
              <a:ext uri="{FF2B5EF4-FFF2-40B4-BE49-F238E27FC236}">
                <a16:creationId xmlns:a16="http://schemas.microsoft.com/office/drawing/2014/main" id="{22F13DB1-6171-417F-8AA9-E145E70B26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58FA22-51AD-4EF5-ABD6-920D555A1884}"/>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4144990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5066-CF09-49B2-B616-A9D62FACB3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9C8007-6450-4264-AE28-2B7C99F247D7}"/>
              </a:ext>
            </a:extLst>
          </p:cNvPr>
          <p:cNvSpPr>
            <a:spLocks noGrp="1"/>
          </p:cNvSpPr>
          <p:nvPr>
            <p:ph type="dt" sz="half" idx="10"/>
          </p:nvPr>
        </p:nvSpPr>
        <p:spPr/>
        <p:txBody>
          <a:bodyPr/>
          <a:lstStyle/>
          <a:p>
            <a:fld id="{F3087265-40F1-4E18-8160-6D4B695AB229}" type="datetimeFigureOut">
              <a:rPr lang="en-US" smtClean="0"/>
              <a:t>4/26/2024</a:t>
            </a:fld>
            <a:endParaRPr lang="en-US"/>
          </a:p>
        </p:txBody>
      </p:sp>
      <p:sp>
        <p:nvSpPr>
          <p:cNvPr id="4" name="Footer Placeholder 3">
            <a:extLst>
              <a:ext uri="{FF2B5EF4-FFF2-40B4-BE49-F238E27FC236}">
                <a16:creationId xmlns:a16="http://schemas.microsoft.com/office/drawing/2014/main" id="{1BE352A3-1460-4D46-A97C-FF7BB7D0B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9AC51-55E2-46D0-BF48-665981D296E7}"/>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4019409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7748" y="535377"/>
            <a:ext cx="8229600" cy="278130"/>
          </a:xfrm>
        </p:spPr>
        <p:txBody>
          <a:bodyPr/>
          <a:lstStyle>
            <a:lvl1pPr>
              <a:defRPr>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lvl1pPr>
              <a:defRPr>
                <a:solidFill>
                  <a:schemeClr val="tx2"/>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8744116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133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A90F-457F-4F6A-BA1F-F2E612F5DED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B9C82F-4B14-4C1F-919D-462BB5BFE4E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B984FD-64CF-4F30-AAF2-94B23E6EAE2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09176-A316-4B69-95B2-D69FA58B8844}"/>
              </a:ext>
            </a:extLst>
          </p:cNvPr>
          <p:cNvSpPr>
            <a:spLocks noGrp="1"/>
          </p:cNvSpPr>
          <p:nvPr>
            <p:ph type="dt" sz="half" idx="10"/>
          </p:nvPr>
        </p:nvSpPr>
        <p:spPr/>
        <p:txBody>
          <a:bodyPr/>
          <a:lstStyle/>
          <a:p>
            <a:fld id="{F3087265-40F1-4E18-8160-6D4B695AB229}" type="datetimeFigureOut">
              <a:rPr lang="en-US" smtClean="0"/>
              <a:t>4/26/2024</a:t>
            </a:fld>
            <a:endParaRPr lang="en-US"/>
          </a:p>
        </p:txBody>
      </p:sp>
      <p:sp>
        <p:nvSpPr>
          <p:cNvPr id="6" name="Footer Placeholder 5">
            <a:extLst>
              <a:ext uri="{FF2B5EF4-FFF2-40B4-BE49-F238E27FC236}">
                <a16:creationId xmlns:a16="http://schemas.microsoft.com/office/drawing/2014/main" id="{A7CAE297-87C9-441C-8AD7-A06F0A2C8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20D9F-7C3E-4BBF-A86D-2CCE64BAE437}"/>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71608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0F7A-2AAE-40E0-A3A1-8721504670C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8D5114-499C-4B57-BD67-5C9D12B3F18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5A4454-E0EC-4B1E-AB7E-08BB87EBE8A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D64686-38DE-4165-8454-B7315C3DA802}"/>
              </a:ext>
            </a:extLst>
          </p:cNvPr>
          <p:cNvSpPr>
            <a:spLocks noGrp="1"/>
          </p:cNvSpPr>
          <p:nvPr>
            <p:ph type="dt" sz="half" idx="10"/>
          </p:nvPr>
        </p:nvSpPr>
        <p:spPr/>
        <p:txBody>
          <a:bodyPr/>
          <a:lstStyle/>
          <a:p>
            <a:fld id="{F3087265-40F1-4E18-8160-6D4B695AB229}" type="datetimeFigureOut">
              <a:rPr lang="en-US" smtClean="0"/>
              <a:t>4/26/2024</a:t>
            </a:fld>
            <a:endParaRPr lang="en-US"/>
          </a:p>
        </p:txBody>
      </p:sp>
      <p:sp>
        <p:nvSpPr>
          <p:cNvPr id="6" name="Footer Placeholder 5">
            <a:extLst>
              <a:ext uri="{FF2B5EF4-FFF2-40B4-BE49-F238E27FC236}">
                <a16:creationId xmlns:a16="http://schemas.microsoft.com/office/drawing/2014/main" id="{6B59B7A3-590A-4C16-A390-03581ED7C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E21EBA-22B1-41DA-8CEA-B177D5DCF94F}"/>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2206131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E70AC-8486-46BC-A695-EC51E69220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A3D147-4E55-467C-8A9D-3D99C4D9E2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EB23F-BE10-4239-8AD8-92B4C5AA3BFD}"/>
              </a:ext>
            </a:extLst>
          </p:cNvPr>
          <p:cNvSpPr>
            <a:spLocks noGrp="1"/>
          </p:cNvSpPr>
          <p:nvPr>
            <p:ph type="dt" sz="half" idx="10"/>
          </p:nvPr>
        </p:nvSpPr>
        <p:spPr/>
        <p:txBody>
          <a:bodyPr/>
          <a:lstStyle/>
          <a:p>
            <a:fld id="{F3087265-40F1-4E18-8160-6D4B695AB229}" type="datetimeFigureOut">
              <a:rPr lang="en-US" smtClean="0"/>
              <a:t>4/26/2024</a:t>
            </a:fld>
            <a:endParaRPr lang="en-US"/>
          </a:p>
        </p:txBody>
      </p:sp>
      <p:sp>
        <p:nvSpPr>
          <p:cNvPr id="5" name="Footer Placeholder 4">
            <a:extLst>
              <a:ext uri="{FF2B5EF4-FFF2-40B4-BE49-F238E27FC236}">
                <a16:creationId xmlns:a16="http://schemas.microsoft.com/office/drawing/2014/main" id="{2E67AC63-E9DB-4339-9128-B1E3AF56E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C03F1-837B-4D19-B0CB-6AB8A68A0839}"/>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2257492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EF62F-754B-4154-86C4-780DF8A5ADF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571F0-C0CA-4325-80CB-017A03CF6AA8}"/>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EED13-573B-471F-AAF8-D42513574A39}"/>
              </a:ext>
            </a:extLst>
          </p:cNvPr>
          <p:cNvSpPr>
            <a:spLocks noGrp="1"/>
          </p:cNvSpPr>
          <p:nvPr>
            <p:ph type="dt" sz="half" idx="10"/>
          </p:nvPr>
        </p:nvSpPr>
        <p:spPr/>
        <p:txBody>
          <a:bodyPr/>
          <a:lstStyle/>
          <a:p>
            <a:fld id="{F3087265-40F1-4E18-8160-6D4B695AB229}" type="datetimeFigureOut">
              <a:rPr lang="en-US" smtClean="0"/>
              <a:t>4/26/2024</a:t>
            </a:fld>
            <a:endParaRPr lang="en-US"/>
          </a:p>
        </p:txBody>
      </p:sp>
      <p:sp>
        <p:nvSpPr>
          <p:cNvPr id="5" name="Footer Placeholder 4">
            <a:extLst>
              <a:ext uri="{FF2B5EF4-FFF2-40B4-BE49-F238E27FC236}">
                <a16:creationId xmlns:a16="http://schemas.microsoft.com/office/drawing/2014/main" id="{DB2BACB5-40B9-48B1-A864-89B7F9C0F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891AA-7652-4FE5-A63C-C7A6C08A170D}"/>
              </a:ext>
            </a:extLst>
          </p:cNvPr>
          <p:cNvSpPr>
            <a:spLocks noGrp="1"/>
          </p:cNvSpPr>
          <p:nvPr>
            <p:ph type="sldNum" sz="quarter" idx="12"/>
          </p:nvPr>
        </p:nvSpPr>
        <p:spPr/>
        <p:txBody>
          <a:bodyPr/>
          <a:lstStyle/>
          <a:p>
            <a:fld id="{8D695AC4-A35F-4BC3-8DB1-AEB47E0AFF8C}" type="slidenum">
              <a:rPr lang="en-US" smtClean="0"/>
              <a:t>‹#›</a:t>
            </a:fld>
            <a:endParaRPr lang="en-US"/>
          </a:p>
        </p:txBody>
      </p:sp>
    </p:spTree>
    <p:extLst>
      <p:ext uri="{BB962C8B-B14F-4D97-AF65-F5344CB8AC3E}">
        <p14:creationId xmlns:p14="http://schemas.microsoft.com/office/powerpoint/2010/main" val="282559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38714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23924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36969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22842-BF45-48B4-9CFF-24916EDCC40F}" type="slidenum">
              <a:rPr lang="en-US" smtClean="0"/>
              <a:t>‹#›</a:t>
            </a:fld>
            <a:endParaRPr lang="en-US"/>
          </a:p>
        </p:txBody>
      </p:sp>
      <p:cxnSp>
        <p:nvCxnSpPr>
          <p:cNvPr id="6" name="Straight Connector 5">
            <a:extLst>
              <a:ext uri="{FF2B5EF4-FFF2-40B4-BE49-F238E27FC236}">
                <a16:creationId xmlns:a16="http://schemas.microsoft.com/office/drawing/2014/main" id="{992887CE-7D38-4C92-A138-F57F7BD32960}"/>
              </a:ext>
            </a:extLst>
          </p:cNvPr>
          <p:cNvCxnSpPr/>
          <p:nvPr userDrawn="1"/>
        </p:nvCxnSpPr>
        <p:spPr>
          <a:xfrm>
            <a:off x="475488" y="895393"/>
            <a:ext cx="821131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89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ED3E03B-8B2B-48DF-8712-24FAF02FE624}"/>
              </a:ext>
            </a:extLst>
          </p:cNvPr>
          <p:cNvCxnSpPr/>
          <p:nvPr userDrawn="1"/>
        </p:nvCxnSpPr>
        <p:spPr>
          <a:xfrm>
            <a:off x="475488" y="895393"/>
            <a:ext cx="821131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25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291916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75250DF-1B5F-4AA3-A2B3-8B13CD43DE4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2842-BF45-48B4-9CFF-24916EDCC40F}" type="slidenum">
              <a:rPr lang="en-US" smtClean="0"/>
              <a:t>‹#›</a:t>
            </a:fld>
            <a:endParaRPr lang="en-US"/>
          </a:p>
        </p:txBody>
      </p:sp>
    </p:spTree>
    <p:extLst>
      <p:ext uri="{BB962C8B-B14F-4D97-AF65-F5344CB8AC3E}">
        <p14:creationId xmlns:p14="http://schemas.microsoft.com/office/powerpoint/2010/main" val="120684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5377"/>
            <a:ext cx="8229600" cy="278130"/>
          </a:xfrm>
          <a:prstGeom prst="rect">
            <a:avLst/>
          </a:prstGeom>
        </p:spPr>
        <p:txBody>
          <a:bodyPr vert="horz" lIns="0" tIns="45720" rIns="0" bIns="45720" rtlCol="0" anchor="ctr">
            <a:normAutofit/>
          </a:bodyPr>
          <a:lstStyle/>
          <a:p>
            <a:r>
              <a:rPr lang="en-US" dirty="0"/>
              <a:t>Click to edit Master title style</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2842-BF45-48B4-9CFF-24916EDCC40F}" type="slidenum">
              <a:rPr lang="en-US" smtClean="0"/>
              <a:t>‹#›</a:t>
            </a:fld>
            <a:endParaRPr lang="en-US"/>
          </a:p>
        </p:txBody>
      </p:sp>
      <p:pic>
        <p:nvPicPr>
          <p:cNvPr id="10" name="Picture 9">
            <a:extLst>
              <a:ext uri="{FF2B5EF4-FFF2-40B4-BE49-F238E27FC236}">
                <a16:creationId xmlns:a16="http://schemas.microsoft.com/office/drawing/2014/main" id="{20E001F9-7620-45A4-8B62-B8FBB7CC96F5}"/>
              </a:ext>
            </a:extLst>
          </p:cNvPr>
          <p:cNvPicPr>
            <a:picLocks noChangeAspect="1"/>
          </p:cNvPicPr>
          <p:nvPr userDrawn="1"/>
        </p:nvPicPr>
        <p:blipFill>
          <a:blip r:embed="rId15"/>
          <a:stretch>
            <a:fillRect/>
          </a:stretch>
        </p:blipFill>
        <p:spPr>
          <a:xfrm>
            <a:off x="203243" y="6284230"/>
            <a:ext cx="1875723" cy="437246"/>
          </a:xfrm>
          <a:prstGeom prst="rect">
            <a:avLst/>
          </a:prstGeom>
        </p:spPr>
      </p:pic>
    </p:spTree>
    <p:extLst>
      <p:ext uri="{BB962C8B-B14F-4D97-AF65-F5344CB8AC3E}">
        <p14:creationId xmlns:p14="http://schemas.microsoft.com/office/powerpoint/2010/main" val="3134957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18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88" userDrawn="1">
          <p15:clr>
            <a:srgbClr val="F26B43"/>
          </p15:clr>
        </p15:guide>
        <p15:guide id="4" pos="5472" userDrawn="1">
          <p15:clr>
            <a:srgbClr val="F26B43"/>
          </p15:clr>
        </p15:guide>
        <p15:guide id="5" orient="horz" pos="4032" userDrawn="1">
          <p15:clr>
            <a:srgbClr val="F26B43"/>
          </p15:clr>
        </p15:guide>
        <p15:guide id="6"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8C3438-2774-4C30-B800-F2E8EE17D115}"/>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DC58F6-84F6-466D-9FBF-1AA0D9AA0DF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299B0-640F-4958-8480-995F5EF5391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87265-40F1-4E18-8160-6D4B695AB229}" type="datetimeFigureOut">
              <a:rPr lang="en-US" smtClean="0"/>
              <a:t>4/26/2024</a:t>
            </a:fld>
            <a:endParaRPr lang="en-US"/>
          </a:p>
        </p:txBody>
      </p:sp>
      <p:sp>
        <p:nvSpPr>
          <p:cNvPr id="5" name="Footer Placeholder 4">
            <a:extLst>
              <a:ext uri="{FF2B5EF4-FFF2-40B4-BE49-F238E27FC236}">
                <a16:creationId xmlns:a16="http://schemas.microsoft.com/office/drawing/2014/main" id="{F6036BDC-4E08-4178-94D0-2539AE16432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9A1F5D-57D4-4060-9490-5CE5FB65CA6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95AC4-A35F-4BC3-8DB1-AEB47E0AFF8C}" type="slidenum">
              <a:rPr lang="en-US" smtClean="0"/>
              <a:t>‹#›</a:t>
            </a:fld>
            <a:endParaRPr lang="en-US"/>
          </a:p>
        </p:txBody>
      </p:sp>
    </p:spTree>
    <p:extLst>
      <p:ext uri="{BB962C8B-B14F-4D97-AF65-F5344CB8AC3E}">
        <p14:creationId xmlns:p14="http://schemas.microsoft.com/office/powerpoint/2010/main" val="20484229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8068" y="1071797"/>
            <a:ext cx="8228732" cy="492443"/>
          </a:xfrm>
          <a:prstGeom prst="rect">
            <a:avLst/>
          </a:prstGeom>
        </p:spPr>
        <p:txBody>
          <a:bodyPr vert="horz" wrap="square" lIns="0" tIns="0" rIns="0" bIns="0" rtlCol="0" anchor="b">
            <a:sp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marL="0" marR="0" lvl="0" indent="0" defTabSz="914400" rtl="0" eaLnBrk="1" fontAlgn="auto" latinLnBrk="0" hangingPunct="1">
              <a:lnSpc>
                <a:spcPct val="100000"/>
              </a:lnSpc>
              <a:spcBef>
                <a:spcPct val="950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Arial" panose="020B0604020202020204" pitchFamily="34" charset="0"/>
                <a:cs typeface="+mj-cs"/>
              </a:rPr>
              <a:t>Digital Product Concept: </a:t>
            </a:r>
            <a:endParaRPr kumimoji="0" lang="en-US" sz="3200" b="0" i="0" u="none" strike="noStrike" kern="1200" cap="none" spc="0" normalizeH="0" baseline="0" noProof="0" dirty="0">
              <a:ln>
                <a:noFill/>
              </a:ln>
              <a:solidFill>
                <a:schemeClr val="tx1"/>
              </a:solidFill>
              <a:effectLst/>
              <a:uLnTx/>
              <a:uFillTx/>
              <a:latin typeface="Arial" panose="020B0604020202020204" pitchFamily="34" charset="0"/>
              <a:cs typeface="+mj-cs"/>
            </a:endParaRPr>
          </a:p>
        </p:txBody>
      </p:sp>
    </p:spTree>
    <p:extLst>
      <p:ext uri="{BB962C8B-B14F-4D97-AF65-F5344CB8AC3E}">
        <p14:creationId xmlns:p14="http://schemas.microsoft.com/office/powerpoint/2010/main" val="3784118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2E7E-B6A3-4E1C-AE61-E203C3035F04}"/>
              </a:ext>
            </a:extLst>
          </p:cNvPr>
          <p:cNvSpPr txBox="1">
            <a:spLocks/>
          </p:cNvSpPr>
          <p:nvPr/>
        </p:nvSpPr>
        <p:spPr>
          <a:xfrm>
            <a:off x="5808617" y="516830"/>
            <a:ext cx="2860766" cy="246221"/>
          </a:xfrm>
          <a:prstGeom prst="rect">
            <a:avLst/>
          </a:prstGeom>
        </p:spPr>
        <p:txBody>
          <a:bodyPr vert="horz" wrap="square" lIns="0" tIns="0" rIns="0" bIns="0" rtlCol="0" anchor="b">
            <a:sp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algn="r">
              <a:defRPr/>
            </a:pPr>
            <a:r>
              <a:rPr lang="en-US" sz="1600" i="1" dirty="0"/>
              <a:t>Digital Product Concept</a:t>
            </a:r>
          </a:p>
        </p:txBody>
      </p:sp>
      <p:sp>
        <p:nvSpPr>
          <p:cNvPr id="3" name="TextBox 2">
            <a:extLst>
              <a:ext uri="{FF2B5EF4-FFF2-40B4-BE49-F238E27FC236}">
                <a16:creationId xmlns:a16="http://schemas.microsoft.com/office/drawing/2014/main" id="{48675B2B-C78D-4269-8B6F-69E02FFE5BBD}"/>
              </a:ext>
            </a:extLst>
          </p:cNvPr>
          <p:cNvSpPr txBox="1"/>
          <p:nvPr/>
        </p:nvSpPr>
        <p:spPr>
          <a:xfrm>
            <a:off x="383177" y="424496"/>
            <a:ext cx="2403566" cy="400110"/>
          </a:xfrm>
          <a:prstGeom prst="rect">
            <a:avLst/>
          </a:prstGeom>
          <a:noFill/>
        </p:spPr>
        <p:txBody>
          <a:bodyPr wrap="square" rtlCol="0">
            <a:spAutoFit/>
          </a:bodyPr>
          <a:lstStyle/>
          <a:p>
            <a:r>
              <a:rPr lang="en-US" sz="2000" dirty="0">
                <a:solidFill>
                  <a:srgbClr val="C00000"/>
                </a:solidFill>
              </a:rPr>
              <a:t>Concept name…</a:t>
            </a:r>
          </a:p>
        </p:txBody>
      </p:sp>
      <p:sp>
        <p:nvSpPr>
          <p:cNvPr id="4" name="TextBox 3">
            <a:extLst>
              <a:ext uri="{FF2B5EF4-FFF2-40B4-BE49-F238E27FC236}">
                <a16:creationId xmlns:a16="http://schemas.microsoft.com/office/drawing/2014/main" id="{8473C2EF-87EB-4B4C-94F6-F6D3E5AB4978}"/>
              </a:ext>
            </a:extLst>
          </p:cNvPr>
          <p:cNvSpPr txBox="1"/>
          <p:nvPr/>
        </p:nvSpPr>
        <p:spPr>
          <a:xfrm>
            <a:off x="383177" y="986199"/>
            <a:ext cx="2403566" cy="276999"/>
          </a:xfrm>
          <a:prstGeom prst="rect">
            <a:avLst/>
          </a:prstGeom>
          <a:noFill/>
        </p:spPr>
        <p:txBody>
          <a:bodyPr wrap="square" rtlCol="0">
            <a:spAutoFit/>
          </a:bodyPr>
          <a:lstStyle/>
          <a:p>
            <a:r>
              <a:rPr lang="en-US" sz="1200" dirty="0">
                <a:solidFill>
                  <a:srgbClr val="C00000"/>
                </a:solidFill>
              </a:rPr>
              <a:t>Vision Statement</a:t>
            </a:r>
          </a:p>
        </p:txBody>
      </p:sp>
      <p:sp>
        <p:nvSpPr>
          <p:cNvPr id="5" name="Rectangle 4">
            <a:extLst>
              <a:ext uri="{FF2B5EF4-FFF2-40B4-BE49-F238E27FC236}">
                <a16:creationId xmlns:a16="http://schemas.microsoft.com/office/drawing/2014/main" id="{82867661-C30D-4E1B-AE5E-1272F4519012}"/>
              </a:ext>
            </a:extLst>
          </p:cNvPr>
          <p:cNvSpPr/>
          <p:nvPr/>
        </p:nvSpPr>
        <p:spPr>
          <a:xfrm>
            <a:off x="487679" y="1245780"/>
            <a:ext cx="8181704" cy="9648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A8257B9-1ECA-44E4-B6F8-5D2F6F0B472C}"/>
              </a:ext>
            </a:extLst>
          </p:cNvPr>
          <p:cNvSpPr txBox="1"/>
          <p:nvPr/>
        </p:nvSpPr>
        <p:spPr>
          <a:xfrm>
            <a:off x="383177" y="2319047"/>
            <a:ext cx="3735976" cy="276999"/>
          </a:xfrm>
          <a:prstGeom prst="rect">
            <a:avLst/>
          </a:prstGeom>
          <a:noFill/>
        </p:spPr>
        <p:txBody>
          <a:bodyPr wrap="square" rtlCol="0">
            <a:spAutoFit/>
          </a:bodyPr>
          <a:lstStyle/>
          <a:p>
            <a:r>
              <a:rPr lang="en-US" sz="1200" dirty="0">
                <a:solidFill>
                  <a:srgbClr val="C00000"/>
                </a:solidFill>
              </a:rPr>
              <a:t>Current State Pain Points / Problem to be Solved</a:t>
            </a:r>
          </a:p>
        </p:txBody>
      </p:sp>
      <p:sp>
        <p:nvSpPr>
          <p:cNvPr id="33" name="Rectangle 32">
            <a:extLst>
              <a:ext uri="{FF2B5EF4-FFF2-40B4-BE49-F238E27FC236}">
                <a16:creationId xmlns:a16="http://schemas.microsoft.com/office/drawing/2014/main" id="{79D97C63-1ED3-450B-8967-36E63EB04C96}"/>
              </a:ext>
            </a:extLst>
          </p:cNvPr>
          <p:cNvSpPr/>
          <p:nvPr/>
        </p:nvSpPr>
        <p:spPr>
          <a:xfrm>
            <a:off x="487678" y="2581495"/>
            <a:ext cx="3875317" cy="16421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BAFD62F-C899-4103-BACF-30379C773EF1}"/>
              </a:ext>
            </a:extLst>
          </p:cNvPr>
          <p:cNvSpPr txBox="1"/>
          <p:nvPr/>
        </p:nvSpPr>
        <p:spPr>
          <a:xfrm>
            <a:off x="4589418" y="2304496"/>
            <a:ext cx="3735976" cy="276999"/>
          </a:xfrm>
          <a:prstGeom prst="rect">
            <a:avLst/>
          </a:prstGeom>
          <a:noFill/>
        </p:spPr>
        <p:txBody>
          <a:bodyPr wrap="square" rtlCol="0">
            <a:spAutoFit/>
          </a:bodyPr>
          <a:lstStyle/>
          <a:p>
            <a:r>
              <a:rPr lang="en-US" sz="1200" dirty="0">
                <a:solidFill>
                  <a:srgbClr val="C00000"/>
                </a:solidFill>
              </a:rPr>
              <a:t>Possible Opportunities for lululemon</a:t>
            </a:r>
          </a:p>
        </p:txBody>
      </p:sp>
      <p:sp>
        <p:nvSpPr>
          <p:cNvPr id="36" name="Rectangle 35">
            <a:extLst>
              <a:ext uri="{FF2B5EF4-FFF2-40B4-BE49-F238E27FC236}">
                <a16:creationId xmlns:a16="http://schemas.microsoft.com/office/drawing/2014/main" id="{0C673232-9BE8-44DB-9EA3-E35CD1223736}"/>
              </a:ext>
            </a:extLst>
          </p:cNvPr>
          <p:cNvSpPr/>
          <p:nvPr/>
        </p:nvSpPr>
        <p:spPr>
          <a:xfrm>
            <a:off x="4641669" y="2581495"/>
            <a:ext cx="4014652" cy="16421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CA810D7-1267-46FC-9C75-BFDCFE8E7EE2}"/>
              </a:ext>
            </a:extLst>
          </p:cNvPr>
          <p:cNvSpPr txBox="1"/>
          <p:nvPr/>
        </p:nvSpPr>
        <p:spPr>
          <a:xfrm>
            <a:off x="383177" y="4332051"/>
            <a:ext cx="3735976" cy="276999"/>
          </a:xfrm>
          <a:prstGeom prst="rect">
            <a:avLst/>
          </a:prstGeom>
          <a:noFill/>
        </p:spPr>
        <p:txBody>
          <a:bodyPr wrap="square" rtlCol="0">
            <a:spAutoFit/>
          </a:bodyPr>
          <a:lstStyle/>
          <a:p>
            <a:r>
              <a:rPr lang="en-US" sz="1200" dirty="0">
                <a:solidFill>
                  <a:srgbClr val="C00000"/>
                </a:solidFill>
              </a:rPr>
              <a:t>Potential Impact / ROI of a lululemon Offering</a:t>
            </a:r>
          </a:p>
        </p:txBody>
      </p:sp>
      <p:sp>
        <p:nvSpPr>
          <p:cNvPr id="42" name="Rectangle 41">
            <a:extLst>
              <a:ext uri="{FF2B5EF4-FFF2-40B4-BE49-F238E27FC236}">
                <a16:creationId xmlns:a16="http://schemas.microsoft.com/office/drawing/2014/main" id="{533A95B5-BFA5-4E34-876C-C866104712F8}"/>
              </a:ext>
            </a:extLst>
          </p:cNvPr>
          <p:cNvSpPr/>
          <p:nvPr/>
        </p:nvSpPr>
        <p:spPr>
          <a:xfrm>
            <a:off x="487678" y="4594499"/>
            <a:ext cx="3875317" cy="16421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E71FA28-60B0-4A03-9FDD-B27234115134}"/>
              </a:ext>
            </a:extLst>
          </p:cNvPr>
          <p:cNvSpPr txBox="1"/>
          <p:nvPr/>
        </p:nvSpPr>
        <p:spPr>
          <a:xfrm>
            <a:off x="584827" y="4694829"/>
            <a:ext cx="3631474" cy="1477328"/>
          </a:xfrm>
          <a:prstGeom prst="rect">
            <a:avLst/>
          </a:prstGeom>
          <a:noFill/>
        </p:spPr>
        <p:txBody>
          <a:bodyPr wrap="square" rtlCol="0">
            <a:spAutoFit/>
          </a:bodyPr>
          <a:lstStyle/>
          <a:p>
            <a:r>
              <a:rPr lang="en-US" sz="1000" b="1" dirty="0"/>
              <a:t>User Engagement Boost</a:t>
            </a:r>
            <a:r>
              <a:rPr lang="en-US" sz="1000" dirty="0"/>
              <a:t>: Anticipate a significant increase in user engagement through personalized and interactive features.</a:t>
            </a:r>
          </a:p>
          <a:p>
            <a:r>
              <a:rPr lang="en-US" sz="1000" b="1" dirty="0"/>
              <a:t>Revenue Growth</a:t>
            </a:r>
            <a:r>
              <a:rPr lang="en-US" sz="1000" dirty="0"/>
              <a:t>: Projected revenue growth due to an expanded user base and potential premium features.</a:t>
            </a:r>
          </a:p>
          <a:p>
            <a:r>
              <a:rPr lang="en-US" sz="1000" b="1" dirty="0"/>
              <a:t>Brand Loyalty</a:t>
            </a:r>
            <a:r>
              <a:rPr lang="en-US" sz="1000" dirty="0"/>
              <a:t>: Strengthen brand loyalty by providing a comprehensive fitness solution aligned with users' well-being goals.</a:t>
            </a:r>
          </a:p>
          <a:p>
            <a:r>
              <a:rPr lang="en-US" sz="1000" b="1" dirty="0"/>
              <a:t>Competitive Edge</a:t>
            </a:r>
            <a:r>
              <a:rPr lang="en-US" sz="1000" dirty="0"/>
              <a:t>: Gain a competitive edge in the evolving fitness tech market by offering a cutting-edge and holistic experience.</a:t>
            </a:r>
          </a:p>
        </p:txBody>
      </p:sp>
      <p:sp>
        <p:nvSpPr>
          <p:cNvPr id="44" name="TextBox 43">
            <a:extLst>
              <a:ext uri="{FF2B5EF4-FFF2-40B4-BE49-F238E27FC236}">
                <a16:creationId xmlns:a16="http://schemas.microsoft.com/office/drawing/2014/main" id="{27DA8C8B-2B2E-472E-A5E8-DBF18F3AFCBD}"/>
              </a:ext>
            </a:extLst>
          </p:cNvPr>
          <p:cNvSpPr txBox="1"/>
          <p:nvPr/>
        </p:nvSpPr>
        <p:spPr>
          <a:xfrm>
            <a:off x="4728756" y="4332051"/>
            <a:ext cx="3735976" cy="276999"/>
          </a:xfrm>
          <a:prstGeom prst="rect">
            <a:avLst/>
          </a:prstGeom>
          <a:noFill/>
        </p:spPr>
        <p:txBody>
          <a:bodyPr wrap="square" rtlCol="0">
            <a:spAutoFit/>
          </a:bodyPr>
          <a:lstStyle/>
          <a:p>
            <a:r>
              <a:rPr lang="en-US" sz="1200" dirty="0">
                <a:solidFill>
                  <a:srgbClr val="C00000"/>
                </a:solidFill>
              </a:rPr>
              <a:t>Risks and Challenges</a:t>
            </a:r>
          </a:p>
        </p:txBody>
      </p:sp>
      <p:sp>
        <p:nvSpPr>
          <p:cNvPr id="45" name="Rectangle 44">
            <a:extLst>
              <a:ext uri="{FF2B5EF4-FFF2-40B4-BE49-F238E27FC236}">
                <a16:creationId xmlns:a16="http://schemas.microsoft.com/office/drawing/2014/main" id="{AEBE6178-51EF-4879-90FB-7F8285311806}"/>
              </a:ext>
            </a:extLst>
          </p:cNvPr>
          <p:cNvSpPr/>
          <p:nvPr/>
        </p:nvSpPr>
        <p:spPr>
          <a:xfrm>
            <a:off x="4641669" y="4594499"/>
            <a:ext cx="4014652" cy="16421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82E0DC3-95A4-431E-873C-1176A41CE20C}"/>
              </a:ext>
            </a:extLst>
          </p:cNvPr>
          <p:cNvSpPr txBox="1"/>
          <p:nvPr/>
        </p:nvSpPr>
        <p:spPr>
          <a:xfrm>
            <a:off x="4728756" y="4703303"/>
            <a:ext cx="3631474" cy="1323439"/>
          </a:xfrm>
          <a:prstGeom prst="rect">
            <a:avLst/>
          </a:prstGeom>
          <a:noFill/>
        </p:spPr>
        <p:txBody>
          <a:bodyPr wrap="square" rtlCol="0">
            <a:spAutoFit/>
          </a:bodyPr>
          <a:lstStyle/>
          <a:p>
            <a:r>
              <a:rPr lang="en-US" sz="1000" b="1" dirty="0"/>
              <a:t>Technical Challenges: </a:t>
            </a:r>
            <a:r>
              <a:rPr lang="en-US" sz="1000" dirty="0"/>
              <a:t>Potential issues related to the development and integration of new technologies.</a:t>
            </a:r>
          </a:p>
          <a:p>
            <a:r>
              <a:rPr lang="en-US" sz="1000" b="1" dirty="0"/>
              <a:t>User Adoption: </a:t>
            </a:r>
            <a:r>
              <a:rPr lang="en-US" sz="1000" dirty="0"/>
              <a:t>Uncertainty about user adoption rates for the new features.</a:t>
            </a:r>
          </a:p>
          <a:p>
            <a:r>
              <a:rPr lang="en-US" sz="1000" b="1" dirty="0"/>
              <a:t>Competitive Response: </a:t>
            </a:r>
            <a:r>
              <a:rPr lang="en-US" sz="1000" dirty="0"/>
              <a:t>Possible responses and innovations from competitors in the fitness tech industry.</a:t>
            </a:r>
          </a:p>
          <a:p>
            <a:r>
              <a:rPr lang="en-US" sz="1000" b="1" dirty="0"/>
              <a:t>Market Trends: </a:t>
            </a:r>
            <a:r>
              <a:rPr lang="en-US" sz="1000" dirty="0"/>
              <a:t>Adapting to changing market trends and preferences.</a:t>
            </a:r>
          </a:p>
        </p:txBody>
      </p:sp>
      <p:sp>
        <p:nvSpPr>
          <p:cNvPr id="21" name="TextBox 20">
            <a:extLst>
              <a:ext uri="{FF2B5EF4-FFF2-40B4-BE49-F238E27FC236}">
                <a16:creationId xmlns:a16="http://schemas.microsoft.com/office/drawing/2014/main" id="{EA431FCB-9C4C-42E1-BF83-A1A5DEF90DBA}"/>
              </a:ext>
            </a:extLst>
          </p:cNvPr>
          <p:cNvSpPr txBox="1"/>
          <p:nvPr/>
        </p:nvSpPr>
        <p:spPr>
          <a:xfrm>
            <a:off x="533716" y="2704439"/>
            <a:ext cx="3783240" cy="1277273"/>
          </a:xfrm>
          <a:prstGeom prst="rect">
            <a:avLst/>
          </a:prstGeom>
          <a:noFill/>
        </p:spPr>
        <p:txBody>
          <a:bodyPr wrap="square">
            <a:spAutoFit/>
          </a:bodyPr>
          <a:lstStyle/>
          <a:p>
            <a:pPr algn="l">
              <a:buFont typeface="+mj-lt"/>
              <a:buAutoNum type="arabicPeriod"/>
            </a:pPr>
            <a:r>
              <a:rPr lang="en-US" sz="1100" b="1" i="0" dirty="0">
                <a:solidFill>
                  <a:srgbClr val="0D0D0D"/>
                </a:solidFill>
                <a:effectLst/>
                <a:latin typeface="Söhne"/>
              </a:rPr>
              <a:t>Limited Personalization</a:t>
            </a:r>
            <a:r>
              <a:rPr lang="en-US" sz="1100" i="0" dirty="0">
                <a:solidFill>
                  <a:srgbClr val="0D0D0D"/>
                </a:solidFill>
                <a:effectLst/>
                <a:latin typeface="Söhne"/>
              </a:rPr>
              <a:t>: Users face challenges in personalizing their workout routines based on individual preferences.</a:t>
            </a:r>
          </a:p>
          <a:p>
            <a:pPr algn="l">
              <a:buFont typeface="+mj-lt"/>
              <a:buAutoNum type="arabicPeriod"/>
            </a:pPr>
            <a:r>
              <a:rPr lang="en-US" sz="1100" b="1" i="0" dirty="0">
                <a:solidFill>
                  <a:srgbClr val="0D0D0D"/>
                </a:solidFill>
                <a:effectLst/>
                <a:latin typeface="Söhne"/>
              </a:rPr>
              <a:t>Lack of Engagement</a:t>
            </a:r>
            <a:r>
              <a:rPr lang="en-US" sz="1100" i="0" dirty="0">
                <a:solidFill>
                  <a:srgbClr val="0D0D0D"/>
                </a:solidFill>
                <a:effectLst/>
                <a:latin typeface="Söhne"/>
              </a:rPr>
              <a:t>: Difficulty in maintaining consistent engagement with current offerings.</a:t>
            </a:r>
          </a:p>
          <a:p>
            <a:pPr algn="l">
              <a:buFont typeface="+mj-lt"/>
              <a:buAutoNum type="arabicPeriod"/>
            </a:pPr>
            <a:r>
              <a:rPr lang="en-US" sz="1100" b="1" i="0" dirty="0">
                <a:solidFill>
                  <a:srgbClr val="0D0D0D"/>
                </a:solidFill>
                <a:effectLst/>
                <a:latin typeface="Söhne"/>
              </a:rPr>
              <a:t>Isolation in At-Home Workouts</a:t>
            </a:r>
            <a:r>
              <a:rPr lang="en-US" sz="1100" i="0" dirty="0">
                <a:solidFill>
                  <a:srgbClr val="0D0D0D"/>
                </a:solidFill>
                <a:effectLst/>
                <a:latin typeface="Söhne"/>
              </a:rPr>
              <a:t>: Users may feel a lack of community and connection during at-home workouts.</a:t>
            </a:r>
          </a:p>
        </p:txBody>
      </p:sp>
      <p:sp>
        <p:nvSpPr>
          <p:cNvPr id="27" name="TextBox 26">
            <a:extLst>
              <a:ext uri="{FF2B5EF4-FFF2-40B4-BE49-F238E27FC236}">
                <a16:creationId xmlns:a16="http://schemas.microsoft.com/office/drawing/2014/main" id="{B9582ACD-D443-4B30-8A67-8A2E4D6735AD}"/>
              </a:ext>
            </a:extLst>
          </p:cNvPr>
          <p:cNvSpPr txBox="1"/>
          <p:nvPr/>
        </p:nvSpPr>
        <p:spPr>
          <a:xfrm>
            <a:off x="584827" y="1270235"/>
            <a:ext cx="7618140" cy="830997"/>
          </a:xfrm>
          <a:prstGeom prst="rect">
            <a:avLst/>
          </a:prstGeom>
          <a:noFill/>
        </p:spPr>
        <p:txBody>
          <a:bodyPr wrap="square">
            <a:spAutoFit/>
          </a:bodyPr>
          <a:lstStyle/>
          <a:p>
            <a:r>
              <a:rPr lang="en-US" sz="1600" dirty="0"/>
              <a:t>Experience Your Name/Date Vision Statement "Empowering individuals to achieve their highest level of well-being through an immersive and personalized fitness experience, seamlessly integrated into the fabric of their daily lives."</a:t>
            </a:r>
            <a:endParaRPr lang="en-IN" sz="1600" dirty="0"/>
          </a:p>
        </p:txBody>
      </p:sp>
      <p:sp>
        <p:nvSpPr>
          <p:cNvPr id="29" name="TextBox 28">
            <a:extLst>
              <a:ext uri="{FF2B5EF4-FFF2-40B4-BE49-F238E27FC236}">
                <a16:creationId xmlns:a16="http://schemas.microsoft.com/office/drawing/2014/main" id="{5AAD736E-E52A-4C1B-8CD4-BAC1D0FA6FF8}"/>
              </a:ext>
            </a:extLst>
          </p:cNvPr>
          <p:cNvSpPr txBox="1"/>
          <p:nvPr/>
        </p:nvSpPr>
        <p:spPr>
          <a:xfrm>
            <a:off x="4589418" y="2641167"/>
            <a:ext cx="4079965" cy="1631216"/>
          </a:xfrm>
          <a:prstGeom prst="rect">
            <a:avLst/>
          </a:prstGeom>
          <a:noFill/>
        </p:spPr>
        <p:txBody>
          <a:bodyPr wrap="square">
            <a:spAutoFit/>
          </a:bodyPr>
          <a:lstStyle/>
          <a:p>
            <a:r>
              <a:rPr lang="en-US" sz="1000" b="1" dirty="0"/>
              <a:t>Global Expansion</a:t>
            </a:r>
            <a:r>
              <a:rPr lang="en-US" sz="1000" dirty="0"/>
              <a:t>: Explore opportunities to expand Lululemon MIRROR's reach to new markets globally.</a:t>
            </a:r>
          </a:p>
          <a:p>
            <a:r>
              <a:rPr lang="en-US" sz="1000" b="1" dirty="0"/>
              <a:t>Collaborative Partnerships</a:t>
            </a:r>
            <a:r>
              <a:rPr lang="en-US" sz="1000" dirty="0"/>
              <a:t>: Form strategic partnerships with fitness influencers, trainers, or wellness brands for enhanced content and promotion.</a:t>
            </a:r>
          </a:p>
          <a:p>
            <a:r>
              <a:rPr lang="en-US" sz="1000" b="1" dirty="0"/>
              <a:t>Enhanced Personalization</a:t>
            </a:r>
            <a:r>
              <a:rPr lang="en-US" sz="1000" dirty="0"/>
              <a:t>: Develop features that allow even greater personalization of workouts based on user preferences and feedback.</a:t>
            </a:r>
          </a:p>
          <a:p>
            <a:r>
              <a:rPr lang="en-US" sz="1000" b="1" dirty="0"/>
              <a:t>Technological Integration</a:t>
            </a:r>
            <a:r>
              <a:rPr lang="en-US" sz="1000" dirty="0"/>
              <a:t>: Investigate the integration of emerging technologies like augmented reality (AR) for an immersive fitness experience.</a:t>
            </a:r>
            <a:endParaRPr lang="en-IN" sz="1000" dirty="0"/>
          </a:p>
        </p:txBody>
      </p:sp>
    </p:spTree>
    <p:extLst>
      <p:ext uri="{BB962C8B-B14F-4D97-AF65-F5344CB8AC3E}">
        <p14:creationId xmlns:p14="http://schemas.microsoft.com/office/powerpoint/2010/main" val="310231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2E7E-B6A3-4E1C-AE61-E203C3035F04}"/>
              </a:ext>
            </a:extLst>
          </p:cNvPr>
          <p:cNvSpPr txBox="1">
            <a:spLocks/>
          </p:cNvSpPr>
          <p:nvPr/>
        </p:nvSpPr>
        <p:spPr>
          <a:xfrm>
            <a:off x="5129350" y="516830"/>
            <a:ext cx="3540033" cy="246221"/>
          </a:xfrm>
          <a:prstGeom prst="rect">
            <a:avLst/>
          </a:prstGeom>
        </p:spPr>
        <p:txBody>
          <a:bodyPr vert="horz" wrap="square" lIns="0" tIns="0" rIns="0" bIns="0" rtlCol="0" anchor="b">
            <a:spAutoFit/>
          </a:bodyPr>
          <a:lstStyle>
            <a:lvl1pPr algn="l" defTabSz="914400" rtl="0" eaLnBrk="1" latinLnBrk="0" hangingPunct="1">
              <a:spcBef>
                <a:spcPct val="9500"/>
              </a:spcBef>
              <a:buFontTx/>
              <a:buNone/>
              <a:defRPr sz="2400" b="0" i="0" kern="1200">
                <a:solidFill>
                  <a:schemeClr val="tx2"/>
                </a:solidFill>
                <a:latin typeface="Arial" panose="020B0604020202020204" pitchFamily="34" charset="0"/>
                <a:ea typeface="+mj-ea"/>
                <a:cs typeface="+mj-cs"/>
              </a:defRPr>
            </a:lvl1pPr>
          </a:lstStyle>
          <a:p>
            <a:pPr algn="r">
              <a:defRPr/>
            </a:pPr>
            <a:r>
              <a:rPr lang="en-US" sz="1600" i="1" dirty="0"/>
              <a:t>Proposed Digital Product or Service</a:t>
            </a:r>
          </a:p>
        </p:txBody>
      </p:sp>
      <p:sp>
        <p:nvSpPr>
          <p:cNvPr id="3" name="TextBox 2">
            <a:extLst>
              <a:ext uri="{FF2B5EF4-FFF2-40B4-BE49-F238E27FC236}">
                <a16:creationId xmlns:a16="http://schemas.microsoft.com/office/drawing/2014/main" id="{48675B2B-C78D-4269-8B6F-69E02FFE5BBD}"/>
              </a:ext>
            </a:extLst>
          </p:cNvPr>
          <p:cNvSpPr txBox="1"/>
          <p:nvPr/>
        </p:nvSpPr>
        <p:spPr>
          <a:xfrm>
            <a:off x="383177" y="424496"/>
            <a:ext cx="2403566" cy="400110"/>
          </a:xfrm>
          <a:prstGeom prst="rect">
            <a:avLst/>
          </a:prstGeom>
          <a:noFill/>
        </p:spPr>
        <p:txBody>
          <a:bodyPr wrap="square" rtlCol="0">
            <a:spAutoFit/>
          </a:bodyPr>
          <a:lstStyle/>
          <a:p>
            <a:r>
              <a:rPr lang="en-US" sz="2000" dirty="0">
                <a:solidFill>
                  <a:srgbClr val="C00000"/>
                </a:solidFill>
              </a:rPr>
              <a:t>Concept name…</a:t>
            </a:r>
          </a:p>
        </p:txBody>
      </p:sp>
      <p:sp>
        <p:nvSpPr>
          <p:cNvPr id="4" name="TextBox 3">
            <a:extLst>
              <a:ext uri="{FF2B5EF4-FFF2-40B4-BE49-F238E27FC236}">
                <a16:creationId xmlns:a16="http://schemas.microsoft.com/office/drawing/2014/main" id="{8473C2EF-87EB-4B4C-94F6-F6D3E5AB4978}"/>
              </a:ext>
            </a:extLst>
          </p:cNvPr>
          <p:cNvSpPr txBox="1"/>
          <p:nvPr/>
        </p:nvSpPr>
        <p:spPr>
          <a:xfrm>
            <a:off x="383177" y="986199"/>
            <a:ext cx="2403566" cy="276999"/>
          </a:xfrm>
          <a:prstGeom prst="rect">
            <a:avLst/>
          </a:prstGeom>
          <a:noFill/>
        </p:spPr>
        <p:txBody>
          <a:bodyPr wrap="square" rtlCol="0">
            <a:spAutoFit/>
          </a:bodyPr>
          <a:lstStyle/>
          <a:p>
            <a:r>
              <a:rPr lang="en-US" sz="1200" dirty="0">
                <a:solidFill>
                  <a:srgbClr val="C00000"/>
                </a:solidFill>
              </a:rPr>
              <a:t>Product Description</a:t>
            </a:r>
          </a:p>
        </p:txBody>
      </p:sp>
      <p:sp>
        <p:nvSpPr>
          <p:cNvPr id="5" name="Rectangle 4">
            <a:extLst>
              <a:ext uri="{FF2B5EF4-FFF2-40B4-BE49-F238E27FC236}">
                <a16:creationId xmlns:a16="http://schemas.microsoft.com/office/drawing/2014/main" id="{82867661-C30D-4E1B-AE5E-1272F4519012}"/>
              </a:ext>
            </a:extLst>
          </p:cNvPr>
          <p:cNvSpPr/>
          <p:nvPr/>
        </p:nvSpPr>
        <p:spPr>
          <a:xfrm>
            <a:off x="487679" y="1245780"/>
            <a:ext cx="8181704" cy="63527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1182E8-A045-47BF-A12D-EFB046D40CCF}"/>
              </a:ext>
            </a:extLst>
          </p:cNvPr>
          <p:cNvSpPr txBox="1"/>
          <p:nvPr/>
        </p:nvSpPr>
        <p:spPr>
          <a:xfrm>
            <a:off x="396234" y="1922366"/>
            <a:ext cx="4027719" cy="276999"/>
          </a:xfrm>
          <a:prstGeom prst="rect">
            <a:avLst/>
          </a:prstGeom>
          <a:noFill/>
        </p:spPr>
        <p:txBody>
          <a:bodyPr wrap="square" rtlCol="0">
            <a:spAutoFit/>
          </a:bodyPr>
          <a:lstStyle/>
          <a:p>
            <a:r>
              <a:rPr lang="en-US" sz="1200" dirty="0">
                <a:solidFill>
                  <a:srgbClr val="C00000"/>
                </a:solidFill>
              </a:rPr>
              <a:t>Visualization or Description of Customer Experience  </a:t>
            </a:r>
          </a:p>
        </p:txBody>
      </p:sp>
      <p:sp>
        <p:nvSpPr>
          <p:cNvPr id="7" name="Rectangle 6">
            <a:extLst>
              <a:ext uri="{FF2B5EF4-FFF2-40B4-BE49-F238E27FC236}">
                <a16:creationId xmlns:a16="http://schemas.microsoft.com/office/drawing/2014/main" id="{089D51F6-FC42-449C-881D-893DDEEBCE5E}"/>
              </a:ext>
            </a:extLst>
          </p:cNvPr>
          <p:cNvSpPr/>
          <p:nvPr/>
        </p:nvSpPr>
        <p:spPr>
          <a:xfrm>
            <a:off x="500737" y="2181946"/>
            <a:ext cx="4280269" cy="40620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4EC3C3-3F57-4ABF-8E2B-E1E1DB2A398E}"/>
              </a:ext>
            </a:extLst>
          </p:cNvPr>
          <p:cNvSpPr txBox="1"/>
          <p:nvPr/>
        </p:nvSpPr>
        <p:spPr>
          <a:xfrm>
            <a:off x="5017351" y="1922366"/>
            <a:ext cx="3679384" cy="276999"/>
          </a:xfrm>
          <a:prstGeom prst="rect">
            <a:avLst/>
          </a:prstGeom>
          <a:noFill/>
        </p:spPr>
        <p:txBody>
          <a:bodyPr wrap="square" rtlCol="0">
            <a:spAutoFit/>
          </a:bodyPr>
          <a:lstStyle/>
          <a:p>
            <a:r>
              <a:rPr lang="en-US" sz="1200" dirty="0">
                <a:solidFill>
                  <a:srgbClr val="C00000"/>
                </a:solidFill>
              </a:rPr>
              <a:t>Minimum Viable Product Features / Functionality</a:t>
            </a:r>
          </a:p>
        </p:txBody>
      </p:sp>
      <p:sp>
        <p:nvSpPr>
          <p:cNvPr id="9" name="Rectangle 8">
            <a:extLst>
              <a:ext uri="{FF2B5EF4-FFF2-40B4-BE49-F238E27FC236}">
                <a16:creationId xmlns:a16="http://schemas.microsoft.com/office/drawing/2014/main" id="{A7A77FAF-B0C6-4B54-8759-17106B51E982}"/>
              </a:ext>
            </a:extLst>
          </p:cNvPr>
          <p:cNvSpPr/>
          <p:nvPr/>
        </p:nvSpPr>
        <p:spPr>
          <a:xfrm>
            <a:off x="5129350" y="2181946"/>
            <a:ext cx="3540033" cy="40620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FBF6A73-ACAE-4C2A-BE9F-36DD57C1B27C}"/>
              </a:ext>
            </a:extLst>
          </p:cNvPr>
          <p:cNvSpPr txBox="1"/>
          <p:nvPr/>
        </p:nvSpPr>
        <p:spPr>
          <a:xfrm>
            <a:off x="465901" y="1219653"/>
            <a:ext cx="8056662" cy="754053"/>
          </a:xfrm>
          <a:prstGeom prst="rect">
            <a:avLst/>
          </a:prstGeom>
          <a:noFill/>
        </p:spPr>
        <p:txBody>
          <a:bodyPr wrap="square" rtlCol="0">
            <a:spAutoFit/>
          </a:bodyPr>
          <a:lstStyle/>
          <a:p>
            <a:r>
              <a:rPr lang="en-US" sz="1100" b="0" i="1" dirty="0">
                <a:solidFill>
                  <a:srgbClr val="0D0D0D"/>
                </a:solidFill>
                <a:effectLst/>
                <a:latin typeface="Söhne"/>
              </a:rPr>
              <a:t>Presenting Lululemon MIRROR, the future of fitness at your fingertips. MIRROR is your personalized wellness companion, offering tailor-made workouts to match your goals and preferences. Engage in interactive challenges, connect with live classes led by top trainers, and elevate your workout with immersive visuals. Experience the next level of fitness with Lululemon MIRROR</a:t>
            </a:r>
            <a:r>
              <a:rPr lang="en-US" sz="1000" b="0" i="1" dirty="0">
                <a:solidFill>
                  <a:srgbClr val="0D0D0D"/>
                </a:solidFill>
                <a:effectLst/>
                <a:latin typeface="Söhne"/>
              </a:rPr>
              <a:t>.</a:t>
            </a:r>
            <a:br>
              <a:rPr lang="en-US" sz="1000" dirty="0"/>
            </a:br>
            <a:endParaRPr lang="en-US" sz="1000" dirty="0"/>
          </a:p>
        </p:txBody>
      </p:sp>
      <p:sp>
        <p:nvSpPr>
          <p:cNvPr id="31" name="TextBox 30">
            <a:extLst>
              <a:ext uri="{FF2B5EF4-FFF2-40B4-BE49-F238E27FC236}">
                <a16:creationId xmlns:a16="http://schemas.microsoft.com/office/drawing/2014/main" id="{062F753C-D746-4599-AE56-DAB091837AD0}"/>
              </a:ext>
            </a:extLst>
          </p:cNvPr>
          <p:cNvSpPr txBox="1"/>
          <p:nvPr/>
        </p:nvSpPr>
        <p:spPr>
          <a:xfrm>
            <a:off x="5101998" y="2363780"/>
            <a:ext cx="3419348" cy="3600986"/>
          </a:xfrm>
          <a:prstGeom prst="rect">
            <a:avLst/>
          </a:prstGeom>
          <a:noFill/>
        </p:spPr>
        <p:txBody>
          <a:bodyPr wrap="square" rtlCol="0">
            <a:spAutoFit/>
          </a:bodyPr>
          <a:lstStyle/>
          <a:p>
            <a:pPr algn="l">
              <a:buFont typeface="+mj-lt"/>
              <a:buAutoNum type="arabicPeriod"/>
            </a:pPr>
            <a:r>
              <a:rPr lang="en-US" sz="1200" b="1" i="0" dirty="0">
                <a:solidFill>
                  <a:srgbClr val="0D0D0D"/>
                </a:solidFill>
                <a:effectLst/>
                <a:latin typeface="Söhne"/>
              </a:rPr>
              <a:t>Personalized Workouts:</a:t>
            </a:r>
            <a:endParaRPr lang="en-US" sz="1200" b="0" i="0" dirty="0">
              <a:solidFill>
                <a:srgbClr val="0D0D0D"/>
              </a:solidFill>
              <a:effectLst/>
              <a:latin typeface="Söhne"/>
            </a:endParaRPr>
          </a:p>
          <a:p>
            <a:pPr marL="742950" lvl="1" indent="-285750" algn="l">
              <a:buFont typeface="+mj-lt"/>
              <a:buAutoNum type="arabicPeriod"/>
            </a:pPr>
            <a:r>
              <a:rPr lang="en-US" sz="1200" b="0" i="0" dirty="0">
                <a:solidFill>
                  <a:srgbClr val="0D0D0D"/>
                </a:solidFill>
                <a:effectLst/>
                <a:latin typeface="Söhne"/>
              </a:rPr>
              <a:t>Tailor your fitness routine based on individual preferences, fitness levels, and goals.</a:t>
            </a:r>
          </a:p>
          <a:p>
            <a:pPr algn="l">
              <a:buFont typeface="+mj-lt"/>
              <a:buAutoNum type="arabicPeriod"/>
            </a:pPr>
            <a:r>
              <a:rPr lang="en-US" sz="1200" b="1" i="0" dirty="0">
                <a:solidFill>
                  <a:srgbClr val="0D0D0D"/>
                </a:solidFill>
                <a:effectLst/>
                <a:latin typeface="Söhne"/>
              </a:rPr>
              <a:t>Interactive Challenges:</a:t>
            </a:r>
            <a:endParaRPr lang="en-US" sz="1200" b="0" i="0" dirty="0">
              <a:solidFill>
                <a:srgbClr val="0D0D0D"/>
              </a:solidFill>
              <a:effectLst/>
              <a:latin typeface="Söhne"/>
            </a:endParaRPr>
          </a:p>
          <a:p>
            <a:pPr marL="742950" lvl="1" indent="-285750" algn="l">
              <a:buFont typeface="+mj-lt"/>
              <a:buAutoNum type="arabicPeriod"/>
            </a:pPr>
            <a:r>
              <a:rPr lang="en-US" sz="1200" b="0" i="0" dirty="0">
                <a:solidFill>
                  <a:srgbClr val="0D0D0D"/>
                </a:solidFill>
                <a:effectLst/>
                <a:latin typeface="Söhne"/>
              </a:rPr>
              <a:t>Begin with engaging challenges, fostering a sense of accomplishment and motivation.</a:t>
            </a:r>
          </a:p>
          <a:p>
            <a:pPr algn="l">
              <a:buFont typeface="+mj-lt"/>
              <a:buAutoNum type="arabicPeriod"/>
            </a:pPr>
            <a:r>
              <a:rPr lang="en-US" sz="1200" b="1" i="0" dirty="0">
                <a:solidFill>
                  <a:srgbClr val="0D0D0D"/>
                </a:solidFill>
                <a:effectLst/>
                <a:latin typeface="Söhne"/>
              </a:rPr>
              <a:t>Live Classes Integration:</a:t>
            </a:r>
            <a:endParaRPr lang="en-US" sz="1200" b="0" i="0" dirty="0">
              <a:solidFill>
                <a:srgbClr val="0D0D0D"/>
              </a:solidFill>
              <a:effectLst/>
              <a:latin typeface="Söhne"/>
            </a:endParaRPr>
          </a:p>
          <a:p>
            <a:pPr marL="742950" lvl="1" indent="-285750" algn="l">
              <a:buFont typeface="+mj-lt"/>
              <a:buAutoNum type="arabicPeriod"/>
            </a:pPr>
            <a:r>
              <a:rPr lang="en-US" sz="1200" b="0" i="0" dirty="0">
                <a:solidFill>
                  <a:srgbClr val="0D0D0D"/>
                </a:solidFill>
                <a:effectLst/>
                <a:latin typeface="Söhne"/>
              </a:rPr>
              <a:t>Access live classes led by experienced trainers, providing real-time guidance and motivation.</a:t>
            </a:r>
          </a:p>
          <a:p>
            <a:pPr algn="l">
              <a:buFont typeface="+mj-lt"/>
              <a:buAutoNum type="arabicPeriod"/>
            </a:pPr>
            <a:r>
              <a:rPr lang="en-US" sz="1200" b="1" i="0" dirty="0">
                <a:solidFill>
                  <a:srgbClr val="0D0D0D"/>
                </a:solidFill>
                <a:effectLst/>
                <a:latin typeface="Söhne"/>
              </a:rPr>
              <a:t>User-Friendly Interface:</a:t>
            </a:r>
            <a:endParaRPr lang="en-US" sz="1200" b="0" i="0" dirty="0">
              <a:solidFill>
                <a:srgbClr val="0D0D0D"/>
              </a:solidFill>
              <a:effectLst/>
              <a:latin typeface="Söhne"/>
            </a:endParaRPr>
          </a:p>
          <a:p>
            <a:pPr marL="742950" lvl="1" indent="-285750" algn="l">
              <a:buFont typeface="+mj-lt"/>
              <a:buAutoNum type="arabicPeriod"/>
            </a:pPr>
            <a:r>
              <a:rPr lang="en-US" sz="1200" b="0" i="0" dirty="0">
                <a:solidFill>
                  <a:srgbClr val="0D0D0D"/>
                </a:solidFill>
                <a:effectLst/>
                <a:latin typeface="Söhne"/>
              </a:rPr>
              <a:t>Intuitive design for easy navigation, ensuring a seamless user experience.</a:t>
            </a:r>
          </a:p>
          <a:p>
            <a:pPr algn="l">
              <a:buFont typeface="+mj-lt"/>
              <a:buAutoNum type="arabicPeriod"/>
            </a:pPr>
            <a:r>
              <a:rPr lang="en-US" sz="1200" b="1" i="0" dirty="0">
                <a:solidFill>
                  <a:srgbClr val="0D0D0D"/>
                </a:solidFill>
                <a:effectLst/>
                <a:latin typeface="Söhne"/>
              </a:rPr>
              <a:t>Immersive Visuals:</a:t>
            </a:r>
            <a:endParaRPr lang="en-US" sz="1200" b="0" i="0" dirty="0">
              <a:solidFill>
                <a:srgbClr val="0D0D0D"/>
              </a:solidFill>
              <a:effectLst/>
              <a:latin typeface="Söhne"/>
            </a:endParaRPr>
          </a:p>
          <a:p>
            <a:pPr marL="742950" lvl="1" indent="-285750" algn="l">
              <a:buFont typeface="+mj-lt"/>
              <a:buAutoNum type="arabicPeriod"/>
            </a:pPr>
            <a:r>
              <a:rPr lang="en-US" sz="1200" b="0" i="0" dirty="0">
                <a:solidFill>
                  <a:srgbClr val="0D0D0D"/>
                </a:solidFill>
                <a:effectLst/>
                <a:latin typeface="Söhne"/>
              </a:rPr>
              <a:t>Transport yourself to inspiring environments through immersive visual elements during workouts.</a:t>
            </a:r>
          </a:p>
        </p:txBody>
      </p:sp>
      <p:sp>
        <p:nvSpPr>
          <p:cNvPr id="13" name="TextBox 12">
            <a:extLst>
              <a:ext uri="{FF2B5EF4-FFF2-40B4-BE49-F238E27FC236}">
                <a16:creationId xmlns:a16="http://schemas.microsoft.com/office/drawing/2014/main" id="{8F22CCDE-17EC-4847-B7A6-9BF1819C6BAE}"/>
              </a:ext>
            </a:extLst>
          </p:cNvPr>
          <p:cNvSpPr txBox="1"/>
          <p:nvPr/>
        </p:nvSpPr>
        <p:spPr>
          <a:xfrm>
            <a:off x="526872" y="2363780"/>
            <a:ext cx="3636755" cy="2893100"/>
          </a:xfrm>
          <a:prstGeom prst="rect">
            <a:avLst/>
          </a:prstGeom>
          <a:noFill/>
        </p:spPr>
        <p:txBody>
          <a:bodyPr wrap="square">
            <a:spAutoFit/>
          </a:bodyPr>
          <a:lstStyle/>
          <a:p>
            <a:r>
              <a:rPr lang="en-US" sz="1400" b="0" i="0" dirty="0">
                <a:solidFill>
                  <a:srgbClr val="0D0D0D"/>
                </a:solidFill>
                <a:effectLst/>
                <a:latin typeface="Söhne"/>
              </a:rPr>
              <a:t>Imagine waking up to a fitness journey that's as unique as you are. With Lululemon MIRROR+, your day starts with a personalized workout routine tailored to your goals and preferences. Engage in interactive challenges that make fitness not just a task but a thrilling experience. As you join live classes led by renowned trainers, feel the energy of a virtual community supporting you. The immersive visuals transport you to inspiring locations, making every workout a journey. With MIRROR+, your wellness experience is not just a routine – it's a lifestyle.</a:t>
            </a:r>
            <a:endParaRPr lang="en-IN" sz="1400" dirty="0"/>
          </a:p>
        </p:txBody>
      </p:sp>
    </p:spTree>
    <p:extLst>
      <p:ext uri="{BB962C8B-B14F-4D97-AF65-F5344CB8AC3E}">
        <p14:creationId xmlns:p14="http://schemas.microsoft.com/office/powerpoint/2010/main" val="3411691913"/>
      </p:ext>
    </p:extLst>
  </p:cSld>
  <p:clrMapOvr>
    <a:masterClrMapping/>
  </p:clrMapOvr>
</p:sld>
</file>

<file path=ppt/theme/theme1.xml><?xml version="1.0" encoding="utf-8"?>
<a:theme xmlns:a="http://schemas.openxmlformats.org/drawingml/2006/main" name="Office Theme">
  <a:themeElements>
    <a:clrScheme name="JPMorgan Chase &amp; Co">
      <a:dk1>
        <a:sysClr val="windowText" lastClr="000000"/>
      </a:dk1>
      <a:lt1>
        <a:sysClr val="window" lastClr="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4078</TotalTime>
  <Words>589</Words>
  <Application>Microsoft Office PowerPoint</Application>
  <PresentationFormat>On-screen Show (4:3)</PresentationFormat>
  <Paragraphs>42</Paragraphs>
  <Slides>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Arial</vt:lpstr>
      <vt:lpstr>Calibri</vt:lpstr>
      <vt:lpstr>Calibri Light</vt:lpstr>
      <vt:lpstr>Söhne</vt:lpstr>
      <vt:lpstr>Office Theme</vt:lpstr>
      <vt:lpstr>Custom Design</vt:lpstr>
      <vt:lpstr>PowerPoint Presentation</vt:lpstr>
      <vt:lpstr>PowerPoint Presentation</vt:lpstr>
      <vt:lpstr>PowerPoint Presentation</vt:lpstr>
    </vt:vector>
  </TitlesOfParts>
  <Company>JPMorgan Chase &amp;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Riya I</cp:lastModifiedBy>
  <cp:revision>117</cp:revision>
  <dcterms:created xsi:type="dcterms:W3CDTF">2020-03-26T22:50:15Z</dcterms:created>
  <dcterms:modified xsi:type="dcterms:W3CDTF">2024-04-26T14:26:43Z</dcterms:modified>
</cp:coreProperties>
</file>