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jpg" ContentType="image/jpeg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4.xml" ContentType="application/vnd.openxmlformats-officedocument.presentationml.slideLayout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viewProps.xml" ContentType="application/vnd.openxmlformats-officedocument.presentationml.viewProps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66" r:id="rId2"/>
    <p:sldId id="290" r:id="rId3"/>
    <p:sldId id="268" r:id="rId4"/>
    <p:sldId id="291" r:id="rId5"/>
    <p:sldId id="257" r:id="rId6"/>
    <p:sldId id="292" r:id="rId7"/>
    <p:sldId id="270" r:id="rId8"/>
    <p:sldId id="271" r:id="rId9"/>
    <p:sldId id="272" r:id="rId10"/>
    <p:sldId id="293" r:id="rId11"/>
    <p:sldId id="275" r:id="rId12"/>
    <p:sldId id="294" r:id="rId13"/>
    <p:sldId id="276" r:id="rId14"/>
    <p:sldId id="295" r:id="rId15"/>
    <p:sldId id="277" r:id="rId16"/>
    <p:sldId id="278" r:id="rId17"/>
    <p:sldId id="296" r:id="rId18"/>
    <p:sldId id="279" r:id="rId19"/>
    <p:sldId id="280" r:id="rId20"/>
    <p:sldId id="297" r:id="rId21"/>
    <p:sldId id="281" r:id="rId22"/>
    <p:sldId id="306" r:id="rId23"/>
    <p:sldId id="302" r:id="rId24"/>
    <p:sldId id="303" r:id="rId25"/>
    <p:sldId id="304" r:id="rId26"/>
    <p:sldId id="305" r:id="rId27"/>
    <p:sldId id="298" r:id="rId28"/>
    <p:sldId id="284" r:id="rId29"/>
    <p:sldId id="299" r:id="rId30"/>
    <p:sldId id="285" r:id="rId31"/>
    <p:sldId id="300" r:id="rId32"/>
    <p:sldId id="286" r:id="rId33"/>
    <p:sldId id="301" r:id="rId34"/>
    <p:sldId id="287" r:id="rId35"/>
    <p:sldId id="28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2.xml" Id="rId13" /><Relationship Type="http://schemas.openxmlformats.org/officeDocument/2006/relationships/slide" Target="/ppt/slides/slide17.xml" Id="rId18" /><Relationship Type="http://schemas.openxmlformats.org/officeDocument/2006/relationships/slide" Target="/ppt/slides/slide25.xml" Id="rId26" /><Relationship Type="http://schemas.openxmlformats.org/officeDocument/2006/relationships/viewProps" Target="/ppt/viewProps.xml" Id="rId39" /><Relationship Type="http://schemas.openxmlformats.org/officeDocument/2006/relationships/slide" Target="/ppt/slides/slide20.xml" Id="rId21" /><Relationship Type="http://schemas.openxmlformats.org/officeDocument/2006/relationships/slide" Target="/ppt/slides/slide33.xml" Id="rId34" /><Relationship Type="http://schemas.openxmlformats.org/officeDocument/2006/relationships/slide" Target="/ppt/slides/slide6.xml" Id="rId7" /><Relationship Type="http://schemas.openxmlformats.org/officeDocument/2006/relationships/slide" Target="/ppt/slides/slide1.xml" Id="rId2" /><Relationship Type="http://schemas.openxmlformats.org/officeDocument/2006/relationships/slide" Target="/ppt/slides/slide15.xml" Id="rId16" /><Relationship Type="http://schemas.openxmlformats.org/officeDocument/2006/relationships/slide" Target="/ppt/slides/slide19.xml" Id="rId20" /><Relationship Type="http://schemas.openxmlformats.org/officeDocument/2006/relationships/slide" Target="/ppt/slides/slide28.xml" Id="rId29" /><Relationship Type="http://schemas.openxmlformats.org/officeDocument/2006/relationships/tableStyles" Target="/ppt/tableStyles.xml" Id="rId41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slide" Target="/ppt/slides/slide23.xml" Id="rId24" /><Relationship Type="http://schemas.openxmlformats.org/officeDocument/2006/relationships/slide" Target="/ppt/slides/slide31.xml" Id="rId32" /><Relationship Type="http://schemas.openxmlformats.org/officeDocument/2006/relationships/notesMaster" Target="/ppt/notesMasters/notesMaster1.xml" Id="rId37" /><Relationship Type="http://schemas.openxmlformats.org/officeDocument/2006/relationships/theme" Target="/ppt/theme/theme1.xml" Id="rId40" /><Relationship Type="http://schemas.openxmlformats.org/officeDocument/2006/relationships/slide" Target="/ppt/slides/slide4.xml" Id="rId5" /><Relationship Type="http://schemas.openxmlformats.org/officeDocument/2006/relationships/slide" Target="/ppt/slides/slide14.xml" Id="rId15" /><Relationship Type="http://schemas.openxmlformats.org/officeDocument/2006/relationships/slide" Target="/ppt/slides/slide22.xml" Id="rId23" /><Relationship Type="http://schemas.openxmlformats.org/officeDocument/2006/relationships/slide" Target="/ppt/slides/slide27.xml" Id="rId28" /><Relationship Type="http://schemas.openxmlformats.org/officeDocument/2006/relationships/slide" Target="/ppt/slides/slide35.xml" Id="rId36" /><Relationship Type="http://schemas.openxmlformats.org/officeDocument/2006/relationships/slide" Target="/ppt/slides/slide9.xml" Id="rId10" /><Relationship Type="http://schemas.openxmlformats.org/officeDocument/2006/relationships/slide" Target="/ppt/slides/slide18.xml" Id="rId19" /><Relationship Type="http://schemas.openxmlformats.org/officeDocument/2006/relationships/slide" Target="/ppt/slides/slide30.xml" Id="rId31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slide" Target="/ppt/slides/slide13.xml" Id="rId14" /><Relationship Type="http://schemas.openxmlformats.org/officeDocument/2006/relationships/slide" Target="/ppt/slides/slide21.xml" Id="rId22" /><Relationship Type="http://schemas.openxmlformats.org/officeDocument/2006/relationships/slide" Target="/ppt/slides/slide26.xml" Id="rId27" /><Relationship Type="http://schemas.openxmlformats.org/officeDocument/2006/relationships/slide" Target="/ppt/slides/slide29.xml" Id="rId30" /><Relationship Type="http://schemas.openxmlformats.org/officeDocument/2006/relationships/slide" Target="/ppt/slides/slide34.xml" Id="rId35" /><Relationship Type="http://schemas.openxmlformats.org/officeDocument/2006/relationships/slide" Target="/ppt/slides/slide7.xml" Id="rId8" /><Relationship Type="http://schemas.openxmlformats.org/officeDocument/2006/relationships/slide" Target="/ppt/slides/slide2.xml" Id="rId3" /><Relationship Type="http://schemas.openxmlformats.org/officeDocument/2006/relationships/slide" Target="/ppt/slides/slide11.xml" Id="rId12" /><Relationship Type="http://schemas.openxmlformats.org/officeDocument/2006/relationships/slide" Target="/ppt/slides/slide16.xml" Id="rId17" /><Relationship Type="http://schemas.openxmlformats.org/officeDocument/2006/relationships/slide" Target="/ppt/slides/slide24.xml" Id="rId25" /><Relationship Type="http://schemas.openxmlformats.org/officeDocument/2006/relationships/slide" Target="/ppt/slides/slide32.xml" Id="rId33" /><Relationship Type="http://schemas.openxmlformats.org/officeDocument/2006/relationships/presProps" Target="/ppt/presProps.xml" Id="rId38" /></Relationships>
</file>

<file path=ppt/charts/_rels/chart1.xml.rels>&#65279;<?xml version="1.0" encoding="utf-8"?><Relationships xmlns="http://schemas.openxmlformats.org/package/2006/relationships"><Relationship Type="http://schemas.openxmlformats.org/officeDocument/2006/relationships/package" Target="/ppt/embeddings/Microsoft_Excel_Worksheet.xlsx" Id="rId3" /><Relationship Type="http://schemas.microsoft.com/office/2011/relationships/chartColorStyle" Target="/ppt/charts/colors1.xml" Id="rId2" /><Relationship Type="http://schemas.microsoft.com/office/2011/relationships/chartStyle" Target="/ppt/charts/style1.xml" Id="rId1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Playlist_Genre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7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97-4A7F-86CF-D76E108A1ED8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97-4A7F-86CF-D76E108A1ED8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97-4A7F-86CF-D76E108A1ED8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97-4A7F-86CF-D76E108A1ED8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797-4A7F-86CF-D76E108A1ED8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797-4A7F-86CF-D76E108A1ED8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797-4A7F-86CF-D76E108A1ED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797-4A7F-86CF-D76E108A1ED8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797-4A7F-86CF-D76E108A1ED8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797-4A7F-86CF-D76E108A1ED8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797-4A7F-86CF-D76E108A1ED8}"/>
                </c:ext>
              </c:extLst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797-4A7F-86CF-D76E108A1ED8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83992A"/>
                </a:solidFill>
                <a:round/>
              </a:ln>
              <a:effectLst>
                <a:outerShdw blurRad="50800" dist="38100" dir="2700000" algn="tl" rotWithShape="0">
                  <a:srgbClr val="83992A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edm</c:v>
                </c:pt>
                <c:pt idx="1">
                  <c:v>Pop</c:v>
                </c:pt>
                <c:pt idx="2">
                  <c:v>Latin</c:v>
                </c:pt>
                <c:pt idx="3">
                  <c:v>r&amp;b</c:v>
                </c:pt>
                <c:pt idx="4">
                  <c:v>rap</c:v>
                </c:pt>
                <c:pt idx="5">
                  <c:v>rock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797-4A7F-86CF-D76E108A1ED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D95FB-3D2E-403D-8A4A-39E616F4DD6D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AD05-2871-47B5-87F8-007018F9A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1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7CCA5-BB33-42BF-B3D5-5833F00B9D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2253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Master" Target="/ppt/slideMasters/slideMaster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2.jpeg" Id="rId2" /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3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04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03">
            <a:extLst>
              <a:ext uri="{FF2B5EF4-FFF2-40B4-BE49-F238E27FC236}">
                <a16:creationId xmlns:a16="http://schemas.microsoft.com/office/drawing/2014/main" id="{123D2C72-9062-4222-A49F-125AB81704E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88000" y="215309"/>
            <a:ext cx="5808003" cy="4320000"/>
          </a:xfrm>
          <a:custGeom>
            <a:avLst/>
            <a:gdLst>
              <a:gd name="connsiteX0" fmla="*/ 0 w 4356002"/>
              <a:gd name="connsiteY0" fmla="*/ 0 h 4320000"/>
              <a:gd name="connsiteX1" fmla="*/ 4356002 w 4356002"/>
              <a:gd name="connsiteY1" fmla="*/ 0 h 4320000"/>
              <a:gd name="connsiteX2" fmla="*/ 4356002 w 4356002"/>
              <a:gd name="connsiteY2" fmla="*/ 4320000 h 4320000"/>
              <a:gd name="connsiteX3" fmla="*/ 0 w 4356002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002" h="4320000">
                <a:moveTo>
                  <a:pt x="0" y="0"/>
                </a:moveTo>
                <a:lnTo>
                  <a:pt x="4356002" y="0"/>
                </a:lnTo>
                <a:lnTo>
                  <a:pt x="4356002" y="4320000"/>
                </a:lnTo>
                <a:lnTo>
                  <a:pt x="0" y="432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tIns="1116000" anchor="t">
            <a:no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or Drag &amp; Drop Your Image Here</a:t>
            </a:r>
          </a:p>
        </p:txBody>
      </p:sp>
      <p:sp>
        <p:nvSpPr>
          <p:cNvPr id="99" name="Picture Placeholder 98">
            <a:extLst>
              <a:ext uri="{FF2B5EF4-FFF2-40B4-BE49-F238E27FC236}">
                <a16:creationId xmlns:a16="http://schemas.microsoft.com/office/drawing/2014/main" id="{501160C8-DA0E-460E-8FCC-09607A67A60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5997" y="215307"/>
            <a:ext cx="5808003" cy="4320000"/>
          </a:xfrm>
          <a:custGeom>
            <a:avLst/>
            <a:gdLst>
              <a:gd name="connsiteX0" fmla="*/ 0 w 4356002"/>
              <a:gd name="connsiteY0" fmla="*/ 0 h 4320000"/>
              <a:gd name="connsiteX1" fmla="*/ 4356002 w 4356002"/>
              <a:gd name="connsiteY1" fmla="*/ 0 h 4320000"/>
              <a:gd name="connsiteX2" fmla="*/ 4356002 w 4356002"/>
              <a:gd name="connsiteY2" fmla="*/ 4320000 h 4320000"/>
              <a:gd name="connsiteX3" fmla="*/ 0 w 4356002"/>
              <a:gd name="connsiteY3" fmla="*/ 432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6002" h="4320000">
                <a:moveTo>
                  <a:pt x="0" y="0"/>
                </a:moveTo>
                <a:lnTo>
                  <a:pt x="4356002" y="0"/>
                </a:lnTo>
                <a:lnTo>
                  <a:pt x="4356002" y="4320000"/>
                </a:lnTo>
                <a:lnTo>
                  <a:pt x="0" y="4320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txBody>
          <a:bodyPr wrap="square" tIns="1116000" anchor="t">
            <a:noAutofit/>
          </a:bodyPr>
          <a:lstStyle>
            <a:lvl1pPr marL="0" indent="0" algn="ctr"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or Drag &amp; Drop Your Image Here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6A587ED2-84FB-4777-8109-F5928BC12277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2925" y="4226720"/>
            <a:ext cx="2186516" cy="1238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© Copyright Artist Name 20YY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AAE1A1-4A4A-4E27-94F3-C46C94E7737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5307"/>
            <a:ext cx="0" cy="4320000"/>
          </a:xfrm>
          <a:prstGeom prst="line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CA973C8E-F093-4C17-B874-FE0D3E8B365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 rot="21120000" flipH="1">
            <a:off x="9714406" y="3520984"/>
            <a:ext cx="2250989" cy="577850"/>
          </a:xfrm>
          <a:custGeom>
            <a:avLst/>
            <a:gdLst>
              <a:gd name="connsiteX0" fmla="*/ 0 w 1688242"/>
              <a:gd name="connsiteY0" fmla="*/ 0 h 577850"/>
              <a:gd name="connsiteX1" fmla="*/ 1688242 w 1688242"/>
              <a:gd name="connsiteY1" fmla="*/ 0 h 577850"/>
              <a:gd name="connsiteX2" fmla="*/ 1688242 w 1688242"/>
              <a:gd name="connsiteY2" fmla="*/ 577850 h 577850"/>
              <a:gd name="connsiteX3" fmla="*/ 81212 w 1688242"/>
              <a:gd name="connsiteY3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242" h="577850">
                <a:moveTo>
                  <a:pt x="0" y="0"/>
                </a:moveTo>
                <a:lnTo>
                  <a:pt x="1688242" y="0"/>
                </a:lnTo>
                <a:lnTo>
                  <a:pt x="1688242" y="577850"/>
                </a:lnTo>
                <a:lnTo>
                  <a:pt x="81212" y="5778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180000" anchor="ctr">
            <a:noAutofit/>
          </a:bodyPr>
          <a:lstStyle>
            <a:lvl1pPr marL="0" indent="0" algn="l">
              <a:buNone/>
              <a:defRPr sz="1050">
                <a:solidFill>
                  <a:schemeClr val="bg1"/>
                </a:solidFill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noProof="1"/>
              <a:t>amet, consectetur adipiscing elit. 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727C164-1A3D-4C2E-BC2F-0DB120978F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21120000" flipH="1">
            <a:off x="6290367" y="2642943"/>
            <a:ext cx="4049183" cy="1281616"/>
          </a:xfrm>
        </p:spPr>
        <p:txBody>
          <a:bodyPr lIns="0" tIns="0" rIns="0" bIns="0" anchor="b"/>
          <a:lstStyle>
            <a:lvl1pPr marL="0" indent="0" algn="l">
              <a:lnSpc>
                <a:spcPct val="70000"/>
              </a:lnSpc>
              <a:buNone/>
              <a:defRPr sz="5400" b="1" spc="-15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8000000" scaled="0"/>
                </a:gradFill>
                <a:effectLst>
                  <a:outerShdw dist="76200" dir="2700000" algn="tl" rotWithShape="0">
                    <a:schemeClr val="accent1"/>
                  </a:outerShdw>
                </a:effectLst>
              </a:defRPr>
            </a:lvl1pPr>
          </a:lstStyle>
          <a:p>
            <a:pPr lvl="0"/>
            <a:r>
              <a:rPr lang="en-US" dirty="0"/>
              <a:t>ALBUM TITLE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7F7AE7C8-6AB1-463F-894B-FF4B9505A68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480000">
            <a:off x="167294" y="2107399"/>
            <a:ext cx="3443908" cy="1019205"/>
          </a:xfrm>
          <a:solidFill>
            <a:schemeClr val="bg1"/>
          </a:solidFill>
        </p:spPr>
        <p:txBody>
          <a:bodyPr lIns="0" tIns="0" rIns="108000" bIns="0" anchor="b"/>
          <a:lstStyle>
            <a:lvl1pPr marL="0" indent="0" algn="r">
              <a:lnSpc>
                <a:spcPct val="70000"/>
              </a:lnSpc>
              <a:buNone/>
              <a:defRPr sz="4000" b="1" spc="-150">
                <a:blipFill>
                  <a:blip r:embed="rId2"/>
                  <a:tile tx="0" ty="0" sx="100000" sy="100000" flip="none" algn="tl"/>
                </a:blipFill>
              </a:defRPr>
            </a:lvl1pPr>
          </a:lstStyle>
          <a:p>
            <a:pPr lvl="0"/>
            <a:r>
              <a:rPr lang="en-US" dirty="0"/>
              <a:t>ALBUM TITLE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9F0A8252-0522-473B-9B5B-9C80C0F2C7F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 rot="480000">
            <a:off x="6307309" y="2532184"/>
            <a:ext cx="2061305" cy="245991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l">
              <a:buNone/>
              <a:defRPr lang="en-GB" sz="1200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r"/>
            <a:r>
              <a:rPr lang="en-US" dirty="0"/>
              <a:t>Artist Name</a:t>
            </a:r>
            <a:endParaRPr lang="en-GB" dirty="0"/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F12D3E3D-4A0A-43F4-9EF7-4C7548001218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 rot="-480000">
            <a:off x="1421582" y="3324836"/>
            <a:ext cx="2315889" cy="624777"/>
          </a:xfrm>
          <a:solidFill>
            <a:schemeClr val="accent4"/>
          </a:solidFill>
        </p:spPr>
        <p:txBody>
          <a:bodyPr lIns="144000" tIns="108000" rIns="144000" bIns="144000" anchor="t">
            <a:noAutofit/>
          </a:bodyPr>
          <a:lstStyle>
            <a:lvl1pPr>
              <a:buFont typeface="+mj-lt"/>
              <a:buAutoNum type="arabicPeriod"/>
              <a:defRPr lang="en-US" sz="9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Track Name Here</a:t>
            </a:r>
          </a:p>
        </p:txBody>
      </p:sp>
      <p:sp>
        <p:nvSpPr>
          <p:cNvPr id="105" name="Title 4">
            <a:extLst>
              <a:ext uri="{FF2B5EF4-FFF2-40B4-BE49-F238E27FC236}">
                <a16:creationId xmlns:a16="http://schemas.microsoft.com/office/drawing/2014/main" id="{E8C54B43-271D-42AA-A8AA-CCB220A0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1" y="5633546"/>
            <a:ext cx="2696937" cy="1001645"/>
          </a:xfrm>
        </p:spPr>
        <p:txBody>
          <a:bodyPr anchor="b"/>
          <a:lstStyle>
            <a:lvl1pPr>
              <a:defRPr sz="2000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2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03861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8.xml" Id="rId18" /><Relationship Type="http://schemas.openxmlformats.org/officeDocument/2006/relationships/slideLayout" Target="/ppt/slideLayouts/slideLayout2.xml" Id="rId2" /><Relationship Type="http://schemas.openxmlformats.org/officeDocument/2006/relationships/image" Target="/ppt/media/image1.jpeg" Id="rId20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theme" Target="/ppt/theme/theme1.xml" Id="rId19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373DEC-382C-4F96-9E2F-E7BA7BB45A07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3A96764-378A-4031-9DDE-C9FE972D6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4"/>
    <p:sldLayoutId id="2147483666" r:id="rId6"/>
    <p:sldLayoutId id="2147483673" r:id="rId13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3.jp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18.xml" Id="rId1" /><Relationship Type="http://schemas.openxmlformats.org/officeDocument/2006/relationships/image" Target="/ppt/media/image5.jpeg" Id="rId5" /><Relationship Type="http://schemas.openxmlformats.org/officeDocument/2006/relationships/image" Target="/ppt/media/image4.jpg" Id="rId4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14.png" Id="rId2" /><Relationship Type="http://schemas.openxmlformats.org/officeDocument/2006/relationships/slideLayout" Target="/ppt/slideLayouts/slideLayout6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6.png" Id="rId3" /><Relationship Type="http://schemas.openxmlformats.org/officeDocument/2006/relationships/image" Target="/ppt/media/image15.png" Id="rId2" /><Relationship Type="http://schemas.openxmlformats.org/officeDocument/2006/relationships/slideLayout" Target="/ppt/slideLayouts/slideLayout6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17.png" Id="rId2" /><Relationship Type="http://schemas.openxmlformats.org/officeDocument/2006/relationships/slideLayout" Target="/ppt/slideLayouts/slideLayout6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18.png" Id="rId2" /><Relationship Type="http://schemas.openxmlformats.org/officeDocument/2006/relationships/slideLayout" Target="/ppt/slideLayouts/slideLayout6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image" Target="/ppt/media/image19.png" Id="rId2" /><Relationship Type="http://schemas.openxmlformats.org/officeDocument/2006/relationships/slideLayout" Target="/ppt/slideLayouts/slideLayout6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20.png" Id="rId2" /><Relationship Type="http://schemas.openxmlformats.org/officeDocument/2006/relationships/slideLayout" Target="/ppt/slideLayouts/slideLayout6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21.jpeg" Id="rId2" /><Relationship Type="http://schemas.openxmlformats.org/officeDocument/2006/relationships/slideLayout" Target="/ppt/slideLayouts/slideLayout6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22.jpg" Id="rId2" /><Relationship Type="http://schemas.openxmlformats.org/officeDocument/2006/relationships/slideLayout" Target="/ppt/slideLayouts/slideLayout6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image" Target="/ppt/media/image24.jpg" Id="rId3" /><Relationship Type="http://schemas.openxmlformats.org/officeDocument/2006/relationships/image" Target="/ppt/media/image23.jpg" Id="rId2" /><Relationship Type="http://schemas.openxmlformats.org/officeDocument/2006/relationships/slideLayout" Target="/ppt/slideLayouts/slideLayout6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image" Target="/ppt/media/image25.jpg" Id="rId2" /><Relationship Type="http://schemas.openxmlformats.org/officeDocument/2006/relationships/slideLayout" Target="/ppt/slideLayouts/slideLayout6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image" Target="/ppt/media/image26.png" Id="rId2" /><Relationship Type="http://schemas.openxmlformats.org/officeDocument/2006/relationships/slideLayout" Target="/ppt/slideLayouts/slideLayout6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docs.python.org/3.12/" TargetMode="External" Id="rId3" /><Relationship Type="http://schemas.openxmlformats.org/officeDocument/2006/relationships/hyperlink" Target="https://python-adv-web-apps.readthedocs.io/en/latest/flask.html" TargetMode="External" Id="rId7" /><Relationship Type="http://schemas.openxmlformats.org/officeDocument/2006/relationships/hyperlink" Target="https://www.kaggle.com/datasets/joebeachcapital/30000-spotify-songs/data" TargetMode="External" Id="rId2" /><Relationship Type="http://schemas.openxmlformats.org/officeDocument/2006/relationships/hyperlink" Target="https://numpy.org/doc/" TargetMode="External" Id="rId6" /><Relationship Type="http://schemas.openxmlformats.org/officeDocument/2006/relationships/hyperlink" Target="https://pandas.pydata.org/docs/" TargetMode="External" Id="rId5" /><Relationship Type="http://schemas.openxmlformats.org/officeDocument/2006/relationships/hyperlink" Target="https://scikit-learn.org/0.21/documentation.html" TargetMode="External" Id="rId4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7.jpg" Id="rId3" /><Relationship Type="http://schemas.openxmlformats.org/officeDocument/2006/relationships/image" Target="/ppt/media/image6.png" Id="rId2" /><Relationship Type="http://schemas.openxmlformats.org/officeDocument/2006/relationships/slideLayout" Target="/ppt/slideLayouts/slideLayout2.xml" Id="rId1" /><Relationship Type="http://schemas.openxmlformats.org/officeDocument/2006/relationships/hyperlink" Target="https://www.kaggle.com/datasets/joebeachcapital/30000-spotify-songs/data" TargetMode="External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9.png" Id="rId3" /><Relationship Type="http://schemas.openxmlformats.org/officeDocument/2006/relationships/image" Target="/ppt/media/image8.png" Id="rId2" /><Relationship Type="http://schemas.openxmlformats.org/officeDocument/2006/relationships/slideLayout" Target="/ppt/slideLayouts/slideLayout6.xml" Id="rId1" /><Relationship Type="http://schemas.openxmlformats.org/officeDocument/2006/relationships/image" Target="/ppt/media/image10.pn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12.png" Id="rId3" /><Relationship Type="http://schemas.openxmlformats.org/officeDocument/2006/relationships/image" Target="/ppt/media/image11.png" Id="rId2" /><Relationship Type="http://schemas.openxmlformats.org/officeDocument/2006/relationships/slideLayout" Target="/ppt/slideLayouts/slideLayout6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13.png" Id="rId3" /><Relationship Type="http://schemas.openxmlformats.org/officeDocument/2006/relationships/chart" Target="/ppt/charts/chart1.xml" Id="rId2" /><Relationship Type="http://schemas.openxmlformats.org/officeDocument/2006/relationships/slideLayout" Target="/ppt/slideLayouts/slideLayout6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ilhouette of woman with microphone singing on stage">
            <a:extLst>
              <a:ext uri="{FF2B5EF4-FFF2-40B4-BE49-F238E27FC236}">
                <a16:creationId xmlns:a16="http://schemas.microsoft.com/office/drawing/2014/main" id="{EED189B0-BB28-4CAB-86B1-4EC2C92E589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16382" r="16382"/>
          <a:stretch>
            <a:fillRect/>
          </a:stretch>
        </p:blipFill>
        <p:spPr>
          <a:xfrm>
            <a:off x="6095997" y="215306"/>
            <a:ext cx="5808003" cy="4290788"/>
          </a:xfrm>
        </p:spPr>
      </p:pic>
      <p:sp>
        <p:nvSpPr>
          <p:cNvPr id="12" name="Text Placeholder 11" descr="S">
            <a:extLst>
              <a:ext uri="{FF2B5EF4-FFF2-40B4-BE49-F238E27FC236}">
                <a16:creationId xmlns:a16="http://schemas.microsoft.com/office/drawing/2014/main" id="{A93AACF1-E4C5-4227-8710-947960B918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© Copyright Artist Name 20YY</a:t>
            </a:r>
          </a:p>
        </p:txBody>
      </p:sp>
      <p:sp>
        <p:nvSpPr>
          <p:cNvPr id="58" name="Text Placeholder 57" descr="S">
            <a:extLst>
              <a:ext uri="{FF2B5EF4-FFF2-40B4-BE49-F238E27FC236}">
                <a16:creationId xmlns:a16="http://schemas.microsoft.com/office/drawing/2014/main" id="{500E4715-3AD0-4877-ADB1-F3606E994A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blipFill dpi="0" rotWithShape="1">
                  <a:blip r:embed="rId4"/>
                  <a:srcRect/>
                  <a:tile tx="0" ty="0" sx="40000" sy="40000" flip="none" algn="bl"/>
                </a:blipFill>
              </a:rPr>
              <a:t>ALBUM TITLE</a:t>
            </a:r>
          </a:p>
        </p:txBody>
      </p:sp>
      <p:sp>
        <p:nvSpPr>
          <p:cNvPr id="96" name="Text Placeholder 8" descr="S">
            <a:extLst>
              <a:ext uri="{FF2B5EF4-FFF2-40B4-BE49-F238E27FC236}">
                <a16:creationId xmlns:a16="http://schemas.microsoft.com/office/drawing/2014/main" id="{6865D2E4-E45A-4869-8830-998DF3C6F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  <a:p>
            <a:pPr>
              <a:spcBef>
                <a:spcPts val="0"/>
              </a:spcBef>
            </a:pPr>
            <a:r>
              <a:rPr lang="en-US" dirty="0"/>
              <a:t>Track Name Here</a:t>
            </a:r>
          </a:p>
        </p:txBody>
      </p:sp>
      <p:sp>
        <p:nvSpPr>
          <p:cNvPr id="142" name="Title 189" hidden="1">
            <a:extLst>
              <a:ext uri="{FF2B5EF4-FFF2-40B4-BE49-F238E27FC236}">
                <a16:creationId xmlns:a16="http://schemas.microsoft.com/office/drawing/2014/main" id="{12F2320B-207E-4B06-913A-BD4A7706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01" y="5633546"/>
            <a:ext cx="2022703" cy="1001645"/>
          </a:xfrm>
        </p:spPr>
        <p:txBody>
          <a:bodyPr/>
          <a:lstStyle/>
          <a:p>
            <a:r>
              <a:rPr lang="en-US" dirty="0"/>
              <a:t>Hip Hop album Cover 03</a:t>
            </a:r>
          </a:p>
        </p:txBody>
      </p:sp>
      <p:pic>
        <p:nvPicPr>
          <p:cNvPr id="4" name="Picture Placeholder 101" descr="Excavator ">
            <a:extLst>
              <a:ext uri="{FF2B5EF4-FFF2-40B4-BE49-F238E27FC236}">
                <a16:creationId xmlns:a16="http://schemas.microsoft.com/office/drawing/2014/main" id="{ED2251C2-98B3-8053-8AC0-5ED7C7CE69E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32" b="12532"/>
          <a:stretch>
            <a:fillRect/>
          </a:stretch>
        </p:blipFill>
        <p:spPr>
          <a:xfrm>
            <a:off x="287338" y="215899"/>
            <a:ext cx="5808662" cy="64267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8D3B6-4854-3582-0FA8-F9906E46893B}"/>
              </a:ext>
            </a:extLst>
          </p:cNvPr>
          <p:cNvSpPr txBox="1"/>
          <p:nvPr/>
        </p:nvSpPr>
        <p:spPr>
          <a:xfrm>
            <a:off x="566925" y="4245921"/>
            <a:ext cx="54041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F0"/>
                </a:solidFill>
                <a:latin typeface="Calibri (Body)"/>
              </a:rPr>
              <a:t>Music Recommendation System </a:t>
            </a:r>
            <a:r>
              <a:rPr lang="en-US" sz="2800" b="1" dirty="0">
                <a:solidFill>
                  <a:srgbClr val="00B0F0"/>
                </a:solidFill>
                <a:latin typeface="Calibri (Body)"/>
              </a:rPr>
              <a:t>Using Machine Learning</a:t>
            </a:r>
          </a:p>
          <a:p>
            <a:pPr algn="ctr"/>
            <a:r>
              <a:rPr lang="en-US" sz="2800" b="1" dirty="0">
                <a:solidFill>
                  <a:srgbClr val="00B0F0"/>
                </a:solidFill>
                <a:latin typeface="Calibri (Body)"/>
              </a:rPr>
              <a:t>And</a:t>
            </a:r>
          </a:p>
          <a:p>
            <a:pPr algn="ctr"/>
            <a:r>
              <a:rPr lang="en-US" sz="2800" b="1" dirty="0">
                <a:solidFill>
                  <a:srgbClr val="00B0F0"/>
                </a:solidFill>
                <a:latin typeface="Calibri (Body)"/>
              </a:rPr>
              <a:t>Flask-based Web-Integration</a:t>
            </a:r>
            <a:r>
              <a:rPr lang="en-US" sz="2800" dirty="0">
                <a:solidFill>
                  <a:srgbClr val="00B0F0"/>
                </a:solidFill>
                <a:latin typeface="Calibri (Body)"/>
              </a:rPr>
              <a:t> </a:t>
            </a:r>
            <a:endParaRPr lang="en-IN" sz="2800" dirty="0">
              <a:solidFill>
                <a:srgbClr val="00B0F0"/>
              </a:solidFill>
              <a:latin typeface="Calibri (Body)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BD3DF-8B61-B59A-C95A-5656B4F29451}"/>
              </a:ext>
            </a:extLst>
          </p:cNvPr>
          <p:cNvSpPr txBox="1"/>
          <p:nvPr/>
        </p:nvSpPr>
        <p:spPr>
          <a:xfrm>
            <a:off x="6095997" y="3428876"/>
            <a:ext cx="180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 (Body)"/>
              </a:rPr>
              <a:t>By:</a:t>
            </a:r>
          </a:p>
          <a:p>
            <a:r>
              <a:rPr lang="en-US" sz="1600" dirty="0">
                <a:solidFill>
                  <a:schemeClr val="bg1"/>
                </a:solidFill>
                <a:latin typeface="Calibri (Body)"/>
              </a:rPr>
              <a:t>Aarzoo Rathaur</a:t>
            </a:r>
          </a:p>
          <a:p>
            <a:r>
              <a:rPr lang="en-US" sz="1600" dirty="0">
                <a:solidFill>
                  <a:schemeClr val="bg1"/>
                </a:solidFill>
                <a:latin typeface="Calibri (Body)"/>
              </a:rPr>
              <a:t>Dipali Kanase</a:t>
            </a:r>
          </a:p>
          <a:p>
            <a:r>
              <a:rPr lang="en-US" sz="1600" dirty="0">
                <a:solidFill>
                  <a:schemeClr val="bg1"/>
                </a:solidFill>
                <a:latin typeface="Calibri (Body)"/>
              </a:rPr>
              <a:t>Bunty Virwani</a:t>
            </a:r>
            <a:endParaRPr lang="en-IN" sz="1600" dirty="0">
              <a:solidFill>
                <a:schemeClr val="bg1"/>
              </a:solidFill>
              <a:latin typeface="Calibri (Body)"/>
            </a:endParaRPr>
          </a:p>
        </p:txBody>
      </p:sp>
      <p:sp>
        <p:nvSpPr>
          <p:cNvPr id="6" name="Text Placeholder 12" descr="S">
            <a:extLst>
              <a:ext uri="{FF2B5EF4-FFF2-40B4-BE49-F238E27FC236}">
                <a16:creationId xmlns:a16="http://schemas.microsoft.com/office/drawing/2014/main" id="{0DFF7D8F-6E31-D0B3-3972-2DE555ACF5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flipH="1">
            <a:off x="6095997" y="4506686"/>
            <a:ext cx="5832004" cy="2135415"/>
          </a:xfrm>
        </p:spPr>
        <p:txBody>
          <a:bodyPr/>
          <a:lstStyle/>
          <a:p>
            <a:r>
              <a:rPr lang="en-US" sz="2000" dirty="0">
                <a:latin typeface="Calibri (Body)"/>
              </a:rPr>
              <a:t>Under the Supervision of:</a:t>
            </a:r>
            <a:br>
              <a:rPr lang="en-US" sz="2000" dirty="0">
                <a:latin typeface="Calibri (Body)"/>
              </a:rPr>
            </a:br>
            <a:r>
              <a:rPr lang="en-US" sz="2400" dirty="0">
                <a:latin typeface="Calibri (Body)"/>
              </a:rPr>
              <a:t>Dr. Santanu Pathak </a:t>
            </a:r>
          </a:p>
          <a:p>
            <a:r>
              <a:rPr lang="en-US" sz="1600" dirty="0">
                <a:latin typeface="Calibri (Body)"/>
              </a:rPr>
              <a:t>In fulfilment of requirements for the</a:t>
            </a:r>
          </a:p>
          <a:p>
            <a:r>
              <a:rPr lang="en-US" sz="2400" dirty="0">
                <a:latin typeface="Calibri (Body)"/>
              </a:rPr>
              <a:t>Data Science Certification Program</a:t>
            </a:r>
          </a:p>
          <a:p>
            <a:r>
              <a:rPr lang="en-US" sz="2000" dirty="0">
                <a:latin typeface="Calibri (Body)"/>
              </a:rPr>
              <a:t>DY Patil Education and Research Foundation</a:t>
            </a:r>
          </a:p>
        </p:txBody>
      </p:sp>
    </p:spTree>
    <p:extLst>
      <p:ext uri="{BB962C8B-B14F-4D97-AF65-F5344CB8AC3E}">
        <p14:creationId xmlns:p14="http://schemas.microsoft.com/office/powerpoint/2010/main" val="77865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7C11-06D5-C6C0-695D-A69601D4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D2BA-C8B1-B68B-1498-B59CB714B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26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EB53-638B-9BD1-AEC9-99ABC882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Dashboard Using Power BI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C41E26-DFCE-05B8-E6E1-0FC48B6C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295135"/>
            <a:ext cx="7613779" cy="4276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7E59B-E102-2BF0-78D8-BDCAA94DA883}"/>
              </a:ext>
            </a:extLst>
          </p:cNvPr>
          <p:cNvSpPr txBox="1"/>
          <p:nvPr/>
        </p:nvSpPr>
        <p:spPr>
          <a:xfrm>
            <a:off x="8294913" y="2295135"/>
            <a:ext cx="3480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Visualizations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Track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Danceability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Valence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A458-BBCA-88A2-93A0-B4A1A8E6624A}"/>
              </a:ext>
            </a:extLst>
          </p:cNvPr>
          <p:cNvSpPr txBox="1"/>
          <p:nvPr/>
        </p:nvSpPr>
        <p:spPr>
          <a:xfrm>
            <a:off x="8266922" y="5787050"/>
            <a:ext cx="350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Insights: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Popularity ∞ Energy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9FCE9-8C76-84AC-E0D9-91DDD4C76AC6}"/>
              </a:ext>
            </a:extLst>
          </p:cNvPr>
          <p:cNvSpPr txBox="1"/>
          <p:nvPr/>
        </p:nvSpPr>
        <p:spPr>
          <a:xfrm>
            <a:off x="8374225" y="4136825"/>
            <a:ext cx="33870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Filters: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Release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01204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FD2F-423B-A169-188B-12649E6B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1D88A-9DE1-40DA-9A5C-B7DB2BB99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21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286-AB28-F464-0A1C-5CB81A9C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9692" cy="706964"/>
          </a:xfrm>
        </p:spPr>
        <p:txBody>
          <a:bodyPr/>
          <a:lstStyle/>
          <a:p>
            <a:r>
              <a:rPr lang="en-US" dirty="0"/>
              <a:t>Data Pre-Processing &amp; Ideal Cluster-Count (K)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E5DD8-3E71-1313-7C30-BF99697F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54" y="2660437"/>
            <a:ext cx="5731510" cy="3569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E6498-BD8F-DA01-5D8D-805D7FD0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82" y="2660437"/>
            <a:ext cx="5549861" cy="35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01E4-9D29-DD41-CFD1-165E3ECE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Algorithm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B016B-889E-191B-591A-761FF5186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29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7086-2A61-71D7-FA56-2584721A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FA6A6-D3A6-8FAC-C319-43CAA534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0" y="2473616"/>
            <a:ext cx="8761413" cy="3625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6518C-55EB-03DA-E903-B3080A604C49}"/>
              </a:ext>
            </a:extLst>
          </p:cNvPr>
          <p:cNvSpPr txBox="1"/>
          <p:nvPr/>
        </p:nvSpPr>
        <p:spPr>
          <a:xfrm>
            <a:off x="9731829" y="2473616"/>
            <a:ext cx="2220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 Cluster Count from the Inertia Graph Elbow Method:</a:t>
            </a:r>
          </a:p>
          <a:p>
            <a:endParaRPr lang="en-US" b="1" dirty="0"/>
          </a:p>
          <a:p>
            <a:r>
              <a:rPr lang="en-US" b="1" dirty="0"/>
              <a:t>N=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A021C-D751-B6D8-22BC-B679C9934B80}"/>
              </a:ext>
            </a:extLst>
          </p:cNvPr>
          <p:cNvSpPr txBox="1"/>
          <p:nvPr/>
        </p:nvSpPr>
        <p:spPr>
          <a:xfrm>
            <a:off x="9731829" y="4684003"/>
            <a:ext cx="1968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of data-points in each Cluster displayed.</a:t>
            </a:r>
          </a:p>
        </p:txBody>
      </p:sp>
    </p:spTree>
    <p:extLst>
      <p:ext uri="{BB962C8B-B14F-4D97-AF65-F5344CB8AC3E}">
        <p14:creationId xmlns:p14="http://schemas.microsoft.com/office/powerpoint/2010/main" val="347205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747-3B87-3B09-1052-27534EA0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Cluster Distribution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2D02-CBC9-7487-EA21-851836DBA7BE}"/>
              </a:ext>
            </a:extLst>
          </p:cNvPr>
          <p:cNvSpPr txBox="1"/>
          <p:nvPr/>
        </p:nvSpPr>
        <p:spPr>
          <a:xfrm>
            <a:off x="8630817" y="2640563"/>
            <a:ext cx="2957804" cy="374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Cluster Distribution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42.55% (13970 points)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16.50% (5418 points)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33.01% (10837 points)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7.94% (2608 points)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Total:</a:t>
            </a:r>
          </a:p>
          <a:p>
            <a:pPr>
              <a:lnSpc>
                <a:spcPct val="150000"/>
              </a:lnSpc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32833 points/instances </a:t>
            </a:r>
          </a:p>
          <a:p>
            <a:pPr>
              <a:lnSpc>
                <a:spcPct val="150000"/>
              </a:lnSpc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data.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A3E93-B629-9753-EFEC-43F983BF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2416629"/>
            <a:ext cx="7753739" cy="38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5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0545-F23F-9CDA-70DC-1F129D7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084CC-FDBF-D3F1-BF3D-6870BB7A5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88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F04-F446-E859-E276-B39CCC6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Dimensionality Reduction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E6E66-6A74-9ACD-75E7-7788210F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97" y="2523825"/>
            <a:ext cx="7366314" cy="366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C9045-BB26-5AD6-D9BD-8ADA9DCD1991}"/>
              </a:ext>
            </a:extLst>
          </p:cNvPr>
          <p:cNvSpPr txBox="1"/>
          <p:nvPr/>
        </p:nvSpPr>
        <p:spPr>
          <a:xfrm>
            <a:off x="8369560" y="2523827"/>
            <a:ext cx="32937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/>
              <a:t>PCA: Benefits of</a:t>
            </a:r>
          </a:p>
          <a:p>
            <a:r>
              <a:rPr lang="en-US" sz="2200" b="1" u="sng" dirty="0"/>
              <a:t>Dimensionality Reduction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Reduction in Complexity of Data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Specifically, with 2 Dimensions (n=2), Cluster Visualization in 2-D becomes possible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831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925E-00EF-218A-231F-3414985B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Post-PCA Cluster Visualization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735E4-3137-198A-1E1B-1D6BACC6A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2388636"/>
            <a:ext cx="8444204" cy="3837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F0BA4-28C4-E0C8-590F-02F6D0C39A74}"/>
              </a:ext>
            </a:extLst>
          </p:cNvPr>
          <p:cNvSpPr txBox="1"/>
          <p:nvPr/>
        </p:nvSpPr>
        <p:spPr>
          <a:xfrm>
            <a:off x="9293290" y="2599134"/>
            <a:ext cx="2584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Clusters Visualized in 2-D, post-PCA.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Cluster-centres marked in each Cluster.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Cluster-distribution as well as Cluster-density </a:t>
            </a:r>
            <a:r>
              <a:rPr lang="en-IN" b="1" dirty="0" err="1"/>
              <a:t>clearlu</a:t>
            </a:r>
            <a:r>
              <a:rPr lang="en-IN" b="1" dirty="0"/>
              <a:t> visualized in 2-D because of PCA.</a:t>
            </a:r>
          </a:p>
        </p:txBody>
      </p:sp>
    </p:spTree>
    <p:extLst>
      <p:ext uri="{BB962C8B-B14F-4D97-AF65-F5344CB8AC3E}">
        <p14:creationId xmlns:p14="http://schemas.microsoft.com/office/powerpoint/2010/main" val="23992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38C1-B6A0-B715-CEFB-A07D3CC0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5B028-CD78-0628-F65F-D5C270119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659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7305-AB3A-A6B4-2E17-611B17A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 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2D30D-21F6-0713-0395-2A7DABA62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Clustering Code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51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AF4D-B2C8-C210-8DB7-B9EC8BD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9348" cy="706964"/>
          </a:xfrm>
        </p:spPr>
        <p:txBody>
          <a:bodyPr/>
          <a:lstStyle/>
          <a:p>
            <a:r>
              <a:rPr lang="en-US" dirty="0"/>
              <a:t>K-Means Clustering: Recommendations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02B4-975D-9834-B120-5F4E0B472C37}"/>
              </a:ext>
            </a:extLst>
          </p:cNvPr>
          <p:cNvSpPr txBox="1"/>
          <p:nvPr/>
        </p:nvSpPr>
        <p:spPr>
          <a:xfrm>
            <a:off x="8873412" y="2649894"/>
            <a:ext cx="28738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Recommendations: Code Output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Song Name to be entered as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List of 10 Songs Recommended as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Given code to be integrated with Flask-based web-framework.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1251-38E3-1BBA-1808-1565C2E8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347402"/>
            <a:ext cx="7464490" cy="4184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10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32DA-98C8-2E04-C8F5-0D13ECA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AC39-22BD-4178-92BF-BA4E2B53B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Front-end UI-based Features and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7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0DBC-6B63-6B65-97CD-78BE9C0A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 System: </a:t>
            </a:r>
            <a:br>
              <a:rPr lang="en-US" dirty="0"/>
            </a:br>
            <a:r>
              <a:rPr lang="en-US" dirty="0"/>
              <a:t>Flask-enabled User-Interface</a:t>
            </a:r>
            <a:endParaRPr lang="en-IN" dirty="0"/>
          </a:p>
        </p:txBody>
      </p:sp>
      <p:pic>
        <p:nvPicPr>
          <p:cNvPr id="3" name="Picture 2" descr="A screenshot of a music recommendation system&#10;&#10;AI-generated content may be incorrect.">
            <a:extLst>
              <a:ext uri="{FF2B5EF4-FFF2-40B4-BE49-F238E27FC236}">
                <a16:creationId xmlns:a16="http://schemas.microsoft.com/office/drawing/2014/main" id="{EB268A0F-9A94-6B86-C0CA-9D3A9F79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2319183"/>
            <a:ext cx="5187820" cy="4171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46B5A-18DF-EE0E-C621-C7AA24BCBBE4}"/>
              </a:ext>
            </a:extLst>
          </p:cNvPr>
          <p:cNvSpPr txBox="1"/>
          <p:nvPr/>
        </p:nvSpPr>
        <p:spPr>
          <a:xfrm>
            <a:off x="6096000" y="2369976"/>
            <a:ext cx="57632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 Front-end User Interface (UI) is developed for end-use by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It is built using the Flask-based Web-Framework.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The user is allowed to enter the song-name in the input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Both drop-down as well as typed inputs are allowed.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10 recommended songs are given as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Error and Exception-handling have been managed though an appropriate message output.</a:t>
            </a:r>
          </a:p>
        </p:txBody>
      </p:sp>
    </p:spTree>
    <p:extLst>
      <p:ext uri="{BB962C8B-B14F-4D97-AF65-F5344CB8AC3E}">
        <p14:creationId xmlns:p14="http://schemas.microsoft.com/office/powerpoint/2010/main" val="66780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D558-7D75-B9E5-51DA-0B912F6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 System: </a:t>
            </a:r>
            <a:br>
              <a:rPr lang="en-US" dirty="0"/>
            </a:br>
            <a:r>
              <a:rPr lang="en-US" dirty="0"/>
              <a:t>Front-End: UI Features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21D6C0-9211-C137-3AB8-DF61C1BDE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" y="2328927"/>
            <a:ext cx="5731510" cy="4327525"/>
          </a:xfrm>
          <a:prstGeom prst="rect">
            <a:avLst/>
          </a:prstGeom>
        </p:spPr>
      </p:pic>
      <p:pic>
        <p:nvPicPr>
          <p:cNvPr id="3" name="Picture 2" descr="A screenshot of a music recommendation system&#10;&#10;AI-generated content may be incorrect.">
            <a:extLst>
              <a:ext uri="{FF2B5EF4-FFF2-40B4-BE49-F238E27FC236}">
                <a16:creationId xmlns:a16="http://schemas.microsoft.com/office/drawing/2014/main" id="{B9BCDDBF-6801-2622-6DD5-978803197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8926"/>
            <a:ext cx="5286091" cy="42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DD9F-EF6C-0C9B-F56B-CE090B41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 System: </a:t>
            </a:r>
            <a:br>
              <a:rPr lang="en-US" dirty="0"/>
            </a:br>
            <a:r>
              <a:rPr lang="en-US" dirty="0"/>
              <a:t>Front-End: UI Exception-Handling</a:t>
            </a:r>
            <a:endParaRPr lang="en-IN" dirty="0"/>
          </a:p>
        </p:txBody>
      </p:sp>
      <p:pic>
        <p:nvPicPr>
          <p:cNvPr id="3" name="Picture 2" descr="A screenshot of a music recommendation system&#10;&#10;AI-generated content may be incorrect.">
            <a:extLst>
              <a:ext uri="{FF2B5EF4-FFF2-40B4-BE49-F238E27FC236}">
                <a16:creationId xmlns:a16="http://schemas.microsoft.com/office/drawing/2014/main" id="{A6CDCB14-D363-1EFD-498B-6D5147D3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49" y="2391125"/>
            <a:ext cx="5731510" cy="413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A574-D815-0684-3191-BC3E22BC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 System: </a:t>
            </a:r>
            <a:br>
              <a:rPr lang="en-US" dirty="0"/>
            </a:br>
            <a:r>
              <a:rPr lang="en-US" dirty="0"/>
              <a:t>Song Recommendations Achieved</a:t>
            </a:r>
            <a:endParaRPr lang="en-IN" dirty="0"/>
          </a:p>
        </p:txBody>
      </p:sp>
      <p:pic>
        <p:nvPicPr>
          <p:cNvPr id="3" name="Picture 2" descr="A screenshot of a music recommendation system&#10;&#10;AI-generated content may be incorrect.">
            <a:extLst>
              <a:ext uri="{FF2B5EF4-FFF2-40B4-BE49-F238E27FC236}">
                <a16:creationId xmlns:a16="http://schemas.microsoft.com/office/drawing/2014/main" id="{720FE168-B2EB-FC03-7B72-44207A99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7" y="2295331"/>
            <a:ext cx="5731510" cy="4394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DB9B2-D299-B592-0BB6-B933E156F5AF}"/>
              </a:ext>
            </a:extLst>
          </p:cNvPr>
          <p:cNvSpPr txBox="1"/>
          <p:nvPr/>
        </p:nvSpPr>
        <p:spPr>
          <a:xfrm>
            <a:off x="6410131" y="2593911"/>
            <a:ext cx="5192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Music Recommendation System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Output Generated Successfully.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10 Songs Recommended for every correct input song-name.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 different count of recommendations (than 10): through code-manipulation.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Case of Incorrect song-names has been handled.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K-Means Clustering has been used.</a:t>
            </a:r>
          </a:p>
        </p:txBody>
      </p:sp>
    </p:spTree>
    <p:extLst>
      <p:ext uri="{BB962C8B-B14F-4D97-AF65-F5344CB8AC3E}">
        <p14:creationId xmlns:p14="http://schemas.microsoft.com/office/powerpoint/2010/main" val="1747620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0DAD-1EAA-CF46-DCE0-5AD11C58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1FEA-45F0-9164-4345-043B2ACF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4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8B43-36B9-7726-792D-6CAF89D3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Requirements: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83BB-EA9B-C40C-4D0F-AD5BA80A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44" y="2468032"/>
            <a:ext cx="3249095" cy="3416300"/>
          </a:xfrm>
        </p:spPr>
        <p:txBody>
          <a:bodyPr>
            <a:normAutofit/>
          </a:bodyPr>
          <a:lstStyle/>
          <a:p>
            <a:pPr marR="778510" algn="just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Python: Version </a:t>
            </a:r>
          </a:p>
          <a:p>
            <a:pPr marR="778510" algn="just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IDEs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</a:t>
            </a: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 (Community Version)</a:t>
            </a: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4EAB2-A60A-2272-29EB-A9A456029646}"/>
              </a:ext>
            </a:extLst>
          </p:cNvPr>
          <p:cNvSpPr txBox="1"/>
          <p:nvPr/>
        </p:nvSpPr>
        <p:spPr>
          <a:xfrm>
            <a:off x="4323184" y="2468032"/>
            <a:ext cx="3545632" cy="297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8510" algn="just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Sci-kit learn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sklearn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Seaborn: Version</a:t>
            </a: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4EE48-94EF-1FE9-B66F-95DBE90A351A}"/>
              </a:ext>
            </a:extLst>
          </p:cNvPr>
          <p:cNvSpPr txBox="1"/>
          <p:nvPr/>
        </p:nvSpPr>
        <p:spPr>
          <a:xfrm>
            <a:off x="8312506" y="2565919"/>
            <a:ext cx="307910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778510" algn="just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Web-Framework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</a:p>
          <a:p>
            <a:pPr marR="778510" algn="just">
              <a:lnSpc>
                <a:spcPct val="115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77851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295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F05-78E8-1982-E0AA-F55422BE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59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C78B-2B06-87A5-83CE-A5558199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System: 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DFB8-E8F9-558A-9E46-3BAB2C10C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For User:</a:t>
            </a:r>
          </a:p>
          <a:p>
            <a:r>
              <a:rPr lang="en-US" sz="2000" dirty="0"/>
              <a:t>Enhanced User Experience</a:t>
            </a:r>
          </a:p>
          <a:p>
            <a:r>
              <a:rPr lang="en-US" sz="2000" dirty="0"/>
              <a:t>Options offered based on:</a:t>
            </a:r>
          </a:p>
          <a:p>
            <a:pPr lvl="1"/>
            <a:r>
              <a:rPr lang="en-US" sz="1800" dirty="0"/>
              <a:t>Historical Choices</a:t>
            </a:r>
          </a:p>
          <a:p>
            <a:pPr lvl="1"/>
            <a:r>
              <a:rPr lang="en-US" sz="1800" dirty="0"/>
              <a:t>Similar to Other Users’ Choices with similar interests</a:t>
            </a:r>
          </a:p>
          <a:p>
            <a:pPr lvl="1"/>
            <a:r>
              <a:rPr lang="en-US" sz="1800" dirty="0"/>
              <a:t>Based on Ratings of Options Used by them.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81A1E-38E8-7CA8-26B2-7604E8E8A0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For Platform:</a:t>
            </a:r>
          </a:p>
          <a:p>
            <a:r>
              <a:rPr lang="en-IN" sz="2000" dirty="0"/>
              <a:t>Enhanced User Engagement</a:t>
            </a:r>
          </a:p>
          <a:p>
            <a:r>
              <a:rPr lang="en-IN" sz="2000" dirty="0"/>
              <a:t>Enhancing Revenues through</a:t>
            </a:r>
          </a:p>
          <a:p>
            <a:pPr lvl="1"/>
            <a:r>
              <a:rPr lang="en-IN" sz="1800" dirty="0"/>
              <a:t>Paid Subscriptions</a:t>
            </a:r>
          </a:p>
          <a:p>
            <a:pPr lvl="1"/>
            <a:r>
              <a:rPr lang="en-IN" sz="1800" dirty="0"/>
              <a:t>Profits from Direct Sakes</a:t>
            </a:r>
          </a:p>
          <a:p>
            <a:pPr lvl="1"/>
            <a:r>
              <a:rPr lang="en-IN" sz="1800" dirty="0"/>
              <a:t>Sales Commissions</a:t>
            </a:r>
          </a:p>
          <a:p>
            <a:pPr lvl="1"/>
            <a:r>
              <a:rPr lang="en-IN" sz="1800" dirty="0"/>
              <a:t>Platform-based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3735675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5C08-16DD-2112-7C7C-51B0E50A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2CEE-689D-839F-1AC0-97331EB8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2603500"/>
            <a:ext cx="10935477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Spotify 30000 songs data-set explored for visualization as well as analysis.</a:t>
            </a:r>
          </a:p>
          <a:p>
            <a:r>
              <a:rPr lang="en-US" sz="2400" dirty="0"/>
              <a:t>The “Inertia” or the Sum of Squared Distances Method applied to determine the Ideal No of Clusters (n=4).</a:t>
            </a:r>
          </a:p>
          <a:p>
            <a:r>
              <a:rPr lang="en-US" sz="2400" dirty="0"/>
              <a:t> K-Means Clustering Algorithm Applied.</a:t>
            </a:r>
          </a:p>
          <a:p>
            <a:r>
              <a:rPr lang="en-US" sz="2400" dirty="0"/>
              <a:t>10 Songs recommended upon input of 1 Song-name</a:t>
            </a:r>
          </a:p>
          <a:p>
            <a:r>
              <a:rPr lang="en-US" sz="2400" dirty="0"/>
              <a:t>Integrated with a Flask-framework to generate a Web-based User-Interface.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44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419B-4D4B-A496-908D-8EF1F1B1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2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B76F-0461-E1B7-9195-5C76732B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3D20-8AEF-FAE9-C2B8-1203FCD1C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Other Recommendation Systems worth Exploring</a:t>
            </a:r>
          </a:p>
          <a:p>
            <a:r>
              <a:rPr lang="en-US" sz="2400" b="1" dirty="0"/>
              <a:t>Under Machine Learning Umbrella: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Collaborative-filtering and Content-based filtering techniques 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Under Deep-Learning Umbrella:</a:t>
            </a:r>
            <a:br>
              <a:rPr lang="en-US" sz="2400" b="1" dirty="0"/>
            </a:br>
            <a:br>
              <a:rPr lang="en-US" sz="2400" dirty="0"/>
            </a:br>
            <a:r>
              <a:rPr lang="en-US" sz="2400" dirty="0"/>
              <a:t>Restricted </a:t>
            </a:r>
            <a:r>
              <a:rPr lang="en-US" sz="2400" dirty="0" err="1"/>
              <a:t>Boltzman</a:t>
            </a:r>
            <a:r>
              <a:rPr lang="en-US" sz="2400" dirty="0"/>
              <a:t> Machines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983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EAA7-5FB2-2AC4-4805-3D208FBF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94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0699-3342-4890-BFC1-831EEB9E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0510-0165-C72D-3465-DED799CE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5087226" cy="369331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The Dataset Source on Kaggle, titled, “30000 Spotify Songs” at the URL:</a:t>
            </a:r>
            <a:b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9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https://www.kaggle.com/datasets/joebeachcapital/30000-spotify-songs/data</a:t>
            </a: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Python Documentation:</a:t>
            </a:r>
            <a:b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9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https://docs.python.org/3.12/</a:t>
            </a: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Scikitlearn</a:t>
            </a:r>
            <a:r>
              <a:rPr lang="en-IN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Library Documentation</a:t>
            </a: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9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https://scikit-learn.org/0.21/documentation.html</a:t>
            </a: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F5491-B556-4DEC-C1C1-1FD1D72D79BD}"/>
              </a:ext>
            </a:extLst>
          </p:cNvPr>
          <p:cNvSpPr txBox="1"/>
          <p:nvPr/>
        </p:nvSpPr>
        <p:spPr>
          <a:xfrm>
            <a:off x="6550090" y="2547257"/>
            <a:ext cx="4842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Pandas Documentation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https://pandas.pydata.org/docs/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NumPy Documentation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https://numpy.org/doc/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Flask Documentation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https://python-adv-web-apps.readthedocs.io/en/latest/flask.html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02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5AF7-D6AC-4B10-737A-8B14E89B0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68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5F68-A465-FB7A-0C9A-D0E4C7BD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8B56E-21C5-060D-C2D9-C4EEC9065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and Exploration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9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5DC-53F1-366E-657F-0035970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Source and Exploration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AE840-F4BB-A648-6BFE-84BDB1090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61" y="2393302"/>
            <a:ext cx="6376194" cy="138559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860681-B2B3-E9FB-EB7C-935C95537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74" y="2393302"/>
            <a:ext cx="4304523" cy="3228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1C152-1DB0-2794-A2C2-13E1383D51D0}"/>
              </a:ext>
            </a:extLst>
          </p:cNvPr>
          <p:cNvSpPr txBox="1"/>
          <p:nvPr/>
        </p:nvSpPr>
        <p:spPr>
          <a:xfrm>
            <a:off x="864361" y="3928923"/>
            <a:ext cx="63761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30000 Spotify Songs</a:t>
            </a:r>
          </a:p>
          <a:p>
            <a:r>
              <a:rPr lang="en-US" sz="2000" dirty="0"/>
              <a:t>A Dataset that consists of: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32833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23 Attributes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EC524-95EF-7015-2CF8-96E12BE20C1E}"/>
              </a:ext>
            </a:extLst>
          </p:cNvPr>
          <p:cNvSpPr txBox="1"/>
          <p:nvPr/>
        </p:nvSpPr>
        <p:spPr>
          <a:xfrm>
            <a:off x="864361" y="5952931"/>
            <a:ext cx="1083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URL: </a:t>
            </a:r>
            <a:r>
              <a:rPr lang="en-US" dirty="0">
                <a:hlinkClick r:id="rId4"/>
              </a:rPr>
              <a:t>https://www.kaggle.com/datasets/joebeachcapital/30000-spotify-songs/data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966318-C1CB-870B-497B-DDEFFECD59D2}"/>
              </a:ext>
            </a:extLst>
          </p:cNvPr>
          <p:cNvSpPr txBox="1"/>
          <p:nvPr/>
        </p:nvSpPr>
        <p:spPr>
          <a:xfrm>
            <a:off x="4257732" y="4491568"/>
            <a:ext cx="290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19741 Unique Albums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10962 Unique Artists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449 Playlists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Genres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4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B7D7-F521-5F37-6BFA-2953F342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7C4D9-7F5C-CCE3-75B2-605B62BBF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30000 Spotify Songs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77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44CFB-7648-3B0F-CA2F-705AE6C8A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285E-54E1-A68A-EE17-805EA6C0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435291" cy="706964"/>
          </a:xfrm>
        </p:spPr>
        <p:txBody>
          <a:bodyPr/>
          <a:lstStyle/>
          <a:p>
            <a:r>
              <a:rPr lang="en-US" dirty="0"/>
              <a:t>30000 Spotify Songs: Data Characteristics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AC0BF-9401-9653-4E77-36E0CD7EE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684256"/>
              </p:ext>
            </p:extLst>
          </p:nvPr>
        </p:nvGraphicFramePr>
        <p:xfrm>
          <a:off x="811763" y="2330762"/>
          <a:ext cx="6316825" cy="3939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540">
                  <a:extLst>
                    <a:ext uri="{9D8B030D-6E8A-4147-A177-3AD203B41FA5}">
                      <a16:colId xmlns:a16="http://schemas.microsoft.com/office/drawing/2014/main" val="3544417852"/>
                    </a:ext>
                  </a:extLst>
                </a:gridCol>
                <a:gridCol w="2047496">
                  <a:extLst>
                    <a:ext uri="{9D8B030D-6E8A-4147-A177-3AD203B41FA5}">
                      <a16:colId xmlns:a16="http://schemas.microsoft.com/office/drawing/2014/main" val="1974347727"/>
                    </a:ext>
                  </a:extLst>
                </a:gridCol>
                <a:gridCol w="2441789">
                  <a:extLst>
                    <a:ext uri="{9D8B030D-6E8A-4147-A177-3AD203B41FA5}">
                      <a16:colId xmlns:a16="http://schemas.microsoft.com/office/drawing/2014/main" val="1427853225"/>
                    </a:ext>
                  </a:extLst>
                </a:gridCol>
              </a:tblGrid>
              <a:tr h="653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Datatypes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Count of Features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Examples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0871789"/>
                  </a:ext>
                </a:extLst>
              </a:tr>
              <a:tr h="10579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Categorical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10 features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 err="1">
                          <a:effectLst/>
                        </a:rPr>
                        <a:t>Track_id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kern="100" dirty="0" err="1">
                          <a:effectLst/>
                        </a:rPr>
                        <a:t>track_name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kern="100" dirty="0" err="1">
                          <a:effectLst/>
                        </a:rPr>
                        <a:t>track_artist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kern="100" dirty="0" err="1">
                          <a:effectLst/>
                        </a:rPr>
                        <a:t>playlist_genre</a:t>
                      </a:r>
                      <a:r>
                        <a:rPr lang="en-IN" sz="1600" kern="100" dirty="0">
                          <a:effectLst/>
                        </a:rPr>
                        <a:t>, </a:t>
                      </a:r>
                      <a:r>
                        <a:rPr lang="en-IN" sz="1600" kern="100" dirty="0" err="1">
                          <a:effectLst/>
                        </a:rPr>
                        <a:t>playlist_subgenre</a:t>
                      </a:r>
                      <a:r>
                        <a:rPr lang="en-IN" sz="1600" kern="100" dirty="0">
                          <a:effectLst/>
                        </a:rPr>
                        <a:t>, etc.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660100"/>
                  </a:ext>
                </a:extLst>
              </a:tr>
              <a:tr h="530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70C0"/>
                          </a:solidFill>
                          <a:effectLst/>
                        </a:rPr>
                        <a:t>3 Integer features</a:t>
                      </a:r>
                      <a:endParaRPr lang="en-IN" sz="1600" kern="100" dirty="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 err="1">
                          <a:effectLst/>
                        </a:rPr>
                        <a:t>Track_popularity</a:t>
                      </a:r>
                      <a:r>
                        <a:rPr lang="en-IN" sz="1600" kern="100" dirty="0">
                          <a:effectLst/>
                        </a:rPr>
                        <a:t>, key, </a:t>
                      </a:r>
                      <a:r>
                        <a:rPr lang="en-IN" sz="1600" kern="100" dirty="0" err="1">
                          <a:effectLst/>
                        </a:rPr>
                        <a:t>duration_ms</a:t>
                      </a:r>
                      <a:r>
                        <a:rPr lang="en-IN" sz="1600" kern="100" dirty="0">
                          <a:effectLst/>
                        </a:rPr>
                        <a:t>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169226"/>
                  </a:ext>
                </a:extLst>
              </a:tr>
              <a:tr h="955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Numeric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solidFill>
                            <a:srgbClr val="0070C0"/>
                          </a:solidFill>
                          <a:effectLst/>
                        </a:rPr>
                        <a:t>9 Float features</a:t>
                      </a:r>
                      <a:endParaRPr lang="en-IN" sz="1600" kern="100" dirty="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Energy, loudness, tempo, etc.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291404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Boolean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1 feature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</a:rPr>
                        <a:t>Mode</a:t>
                      </a:r>
                      <a:endParaRPr lang="en-IN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14375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4964AC-9259-30A9-7B58-3501BDF82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44" y="2330762"/>
            <a:ext cx="3359533" cy="942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0BD17-D432-6BF6-0684-FEFC4BAF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47" y="3273590"/>
            <a:ext cx="3602129" cy="1091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A190C-9DEF-9924-CC66-EAF3B3A2C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257" y="4478694"/>
            <a:ext cx="3813421" cy="16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9286-B835-9311-8346-B014D7A8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30000 Spotify Songs: Data Visualization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0E84A-1323-302A-BEE7-C3919998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8" y="2424495"/>
            <a:ext cx="7257363" cy="4079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E425B-3DD3-DFFE-8D15-7945FC0E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548" y="3329147"/>
            <a:ext cx="3971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9BA4-584A-996F-4D81-1E045C9E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Playlist Genres &amp; Their Popularity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62C57A-7566-E41E-EF9A-BB79C87C3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39925"/>
              </p:ext>
            </p:extLst>
          </p:nvPr>
        </p:nvGraphicFramePr>
        <p:xfrm>
          <a:off x="625152" y="2482086"/>
          <a:ext cx="3881534" cy="3638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4CDF17-B017-3593-B25E-7052449D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85" y="2612716"/>
            <a:ext cx="6917095" cy="36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&#65279;<?xml version="1.0" encoding="utf-8"?><Relationships xmlns="http://schemas.openxmlformats.org/package/2006/relationships"><Relationship Type="http://schemas.openxmlformats.org/officeDocument/2006/relationships/image" Target="/ppt/media/image1.jpeg" Id="rId1" 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627</TotalTime>
  <Words>927</Words>
  <Application>Microsoft Office PowerPoint</Application>
  <PresentationFormat>Widescreen</PresentationFormat>
  <Paragraphs>198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Calibri</vt:lpstr>
      <vt:lpstr>Calibri (Body)</vt:lpstr>
      <vt:lpstr>Century Gothic</vt:lpstr>
      <vt:lpstr>Times New Roman</vt:lpstr>
      <vt:lpstr>Wingdings 3</vt:lpstr>
      <vt:lpstr>Ion Boardroom</vt:lpstr>
      <vt:lpstr>Hip Hop album Cover 03</vt:lpstr>
      <vt:lpstr>Motivation</vt:lpstr>
      <vt:lpstr>Recommendation System: Motivation</vt:lpstr>
      <vt:lpstr>Dataset</vt:lpstr>
      <vt:lpstr>Dataset: Source and Exploration</vt:lpstr>
      <vt:lpstr>Exploratory Data Analysis </vt:lpstr>
      <vt:lpstr>30000 Spotify Songs: Data Characteristics</vt:lpstr>
      <vt:lpstr>30000 Spotify Songs: Data Visualization</vt:lpstr>
      <vt:lpstr>Playlist Genres &amp; Their Popularity</vt:lpstr>
      <vt:lpstr>Interactive Dashboard</vt:lpstr>
      <vt:lpstr>Interactive Dashboard Using Power BI</vt:lpstr>
      <vt:lpstr>Data Pre-Processing</vt:lpstr>
      <vt:lpstr>Data Pre-Processing &amp; Ideal Cluster-Count (K)</vt:lpstr>
      <vt:lpstr>Primary Algorithm</vt:lpstr>
      <vt:lpstr>K-Means Clustering Algorithm</vt:lpstr>
      <vt:lpstr>Visualization of Cluster Distribution</vt:lpstr>
      <vt:lpstr>Principal Component Analysis (PCA)</vt:lpstr>
      <vt:lpstr>PCA: Dimensionality Reduction </vt:lpstr>
      <vt:lpstr>Post-PCA Cluster Visualization</vt:lpstr>
      <vt:lpstr>Recommendation System Output</vt:lpstr>
      <vt:lpstr>K-Means Clustering: Recommendations</vt:lpstr>
      <vt:lpstr>Music Recommendation System</vt:lpstr>
      <vt:lpstr>Music Recommendation System:  Flask-enabled User-Interface</vt:lpstr>
      <vt:lpstr>Music Recommendation System:  Front-End: UI Features</vt:lpstr>
      <vt:lpstr>Music Recommendation System:  Front-End: UI Exception-Handling</vt:lpstr>
      <vt:lpstr>Music Recommendation System:  Song Recommendations Achieved</vt:lpstr>
      <vt:lpstr>Project Requirements</vt:lpstr>
      <vt:lpstr>Project Requirements: Tools Used</vt:lpstr>
      <vt:lpstr>Conclusion</vt:lpstr>
      <vt:lpstr>Conclusion</vt:lpstr>
      <vt:lpstr>Future Scope</vt:lpstr>
      <vt:lpstr>Future Scope</vt:lpstr>
      <vt:lpstr>Bibliography and References</vt:lpstr>
      <vt:lpstr>Bibliography and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Virwani</dc:creator>
  <cp:lastModifiedBy>B Virwani</cp:lastModifiedBy>
  <cp:revision>61</cp:revision>
  <dcterms:created xsi:type="dcterms:W3CDTF">2025-04-04T11:57:29Z</dcterms:created>
  <dcterms:modified xsi:type="dcterms:W3CDTF">2025-04-05T05:10:56Z</dcterms:modified>
</cp:coreProperties>
</file>