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作者和日期</a:t>
            </a:r>
          </a:p>
        </p:txBody>
      </p:sp>
      <p:sp>
        <p:nvSpPr>
          <p:cNvPr id="12" name="演示文稿标题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演示文稿标题</a:t>
            </a:r>
          </a:p>
        </p:txBody>
      </p:sp>
      <p:sp>
        <p:nvSpPr>
          <p:cNvPr id="13" name="正文级别 1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正文级别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说明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正文级别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事实信息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事实信息</a:t>
            </a:r>
          </a:p>
        </p:txBody>
      </p:sp>
      <p:sp>
        <p:nvSpPr>
          <p:cNvPr id="10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属性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属性</a:t>
            </a:r>
          </a:p>
        </p:txBody>
      </p:sp>
      <p:sp>
        <p:nvSpPr>
          <p:cNvPr id="116" name="正文级别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“著名引文”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湛蓝天空下覆盖着铝盘的现代建筑正面的低角度外视图"/>
          <p:cNvSpPr/>
          <p:nvPr>
            <p:ph type="pic" sz="quarter" idx="21"/>
          </p:nvPr>
        </p:nvSpPr>
        <p:spPr>
          <a:xfrm>
            <a:off x="15417800" y="1270000"/>
            <a:ext cx="8144934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多云天空下现代曲线建筑的低角度视图"/>
          <p:cNvSpPr/>
          <p:nvPr>
            <p:ph type="pic" sz="quarter" idx="22"/>
          </p:nvPr>
        </p:nvSpPr>
        <p:spPr>
          <a:xfrm>
            <a:off x="15443200" y="7086600"/>
            <a:ext cx="8138580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从带玻璃面板的白色现代建筑内仰望明亮、局部多云天空的视图"/>
          <p:cNvSpPr/>
          <p:nvPr>
            <p:ph type="pic" idx="23"/>
          </p:nvPr>
        </p:nvSpPr>
        <p:spPr>
          <a:xfrm>
            <a:off x="-124635" y="1270000"/>
            <a:ext cx="16840169" cy="112437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晴朗明亮天空下伊朗德黑兰的阿扎迪塔的低角度视图"/>
          <p:cNvSpPr/>
          <p:nvPr>
            <p:ph type="pic" idx="21"/>
          </p:nvPr>
        </p:nvSpPr>
        <p:spPr>
          <a:xfrm>
            <a:off x="0" y="-1282700"/>
            <a:ext cx="24384000" cy="16281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从石头结构内望向楼梯和湛蓝天空的视图"/>
          <p:cNvSpPr/>
          <p:nvPr>
            <p:ph type="pic" idx="21"/>
          </p:nvPr>
        </p:nvSpPr>
        <p:spPr>
          <a:xfrm>
            <a:off x="0" y="-1270000"/>
            <a:ext cx="24384000" cy="16272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演示文稿标题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演示文稿标题</a:t>
            </a:r>
          </a:p>
        </p:txBody>
      </p:sp>
      <p:sp>
        <p:nvSpPr>
          <p:cNvPr id="23" name="作者和日期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作者和日期</a:t>
            </a:r>
          </a:p>
        </p:txBody>
      </p:sp>
      <p:sp>
        <p:nvSpPr>
          <p:cNvPr id="24" name="正文级别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一座白色现代建筑，玻璃面板映衬着湛蓝的天空"/>
          <p:cNvSpPr/>
          <p:nvPr>
            <p:ph type="pic" idx="21"/>
          </p:nvPr>
        </p:nvSpPr>
        <p:spPr>
          <a:xfrm>
            <a:off x="92710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幻灯片标题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幻灯片标题</a:t>
            </a:r>
          </a:p>
        </p:txBody>
      </p:sp>
      <p:sp>
        <p:nvSpPr>
          <p:cNvPr id="34" name="正文级别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幻灯片副标题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幻灯片编号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43" name="幻灯片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44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灯片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61" name="正文级别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局部多云天空下中国山东青岛一座现代贝壳桥的一角"/>
          <p:cNvSpPr/>
          <p:nvPr>
            <p:ph type="pic" idx="22"/>
          </p:nvPr>
        </p:nvSpPr>
        <p:spPr>
          <a:xfrm>
            <a:off x="9271000" y="1263848"/>
            <a:ext cx="16773843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幻灯片标题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6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章节标题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章节标题</a:t>
            </a:r>
          </a:p>
        </p:txBody>
      </p:sp>
      <p:sp>
        <p:nvSpPr>
          <p:cNvPr id="72" name="幻灯片编号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幻灯片标题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80" name="幻灯片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8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议程标题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议程标题</a:t>
            </a:r>
          </a:p>
        </p:txBody>
      </p:sp>
      <p:sp>
        <p:nvSpPr>
          <p:cNvPr id="89" name="议程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议程副标题</a:t>
            </a:r>
          </a:p>
        </p:txBody>
      </p:sp>
      <p:sp>
        <p:nvSpPr>
          <p:cNvPr id="90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议程主题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幻灯片标题</a:t>
            </a:r>
          </a:p>
        </p:txBody>
      </p:sp>
      <p:sp>
        <p:nvSpPr>
          <p:cNvPr id="3" name="正文级别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790832" marR="0" indent="-790832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g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g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Zhuji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3600"/>
            </a:lvl1pPr>
          </a:lstStyle>
          <a:p>
            <a:pPr/>
            <a:r>
              <a:t>Zhuji</a:t>
            </a:r>
          </a:p>
        </p:txBody>
      </p:sp>
      <p:sp>
        <p:nvSpPr>
          <p:cNvPr id="152" name="Data organization in spreadsheet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organization in spreadsheets</a:t>
            </a:r>
          </a:p>
        </p:txBody>
      </p:sp>
      <p:sp>
        <p:nvSpPr>
          <p:cNvPr id="153" name="Section A0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Section A02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Use consistent codes for categorical variables…"/>
          <p:cNvSpPr txBox="1"/>
          <p:nvPr>
            <p:ph type="body" sz="half" idx="1"/>
          </p:nvPr>
        </p:nvSpPr>
        <p:spPr>
          <a:xfrm>
            <a:off x="1206500" y="2644949"/>
            <a:ext cx="11444747" cy="9860185"/>
          </a:xfrm>
          <a:prstGeom prst="rect">
            <a:avLst/>
          </a:prstGeom>
        </p:spPr>
        <p:txBody>
          <a:bodyPr/>
          <a:lstStyle/>
          <a:p>
            <a:pPr marL="609599" indent="-609599">
              <a:defRPr sz="3700"/>
            </a:pPr>
            <a:r>
              <a:t>Use consistent codes for categorical variables</a:t>
            </a:r>
          </a:p>
          <a:p>
            <a:pPr marL="609599" indent="-609599">
              <a:defRPr sz="3700"/>
            </a:pPr>
            <a:r>
              <a:t>Use a consistent fixed code for any missing values</a:t>
            </a:r>
          </a:p>
          <a:p>
            <a:pPr marL="609599" indent="-609599">
              <a:defRPr sz="3700"/>
            </a:pPr>
            <a:r>
              <a:t>Use consistent variable names</a:t>
            </a:r>
          </a:p>
          <a:p>
            <a:pPr marL="609599" indent="-609599">
              <a:defRPr sz="3700"/>
            </a:pPr>
            <a:r>
              <a:t>Use consistent subject identifiers</a:t>
            </a:r>
          </a:p>
          <a:p>
            <a:pPr marL="609599" indent="-609599">
              <a:defRPr sz="3700"/>
            </a:pPr>
            <a:r>
              <a:t>Use a consistent data layout in multiple files</a:t>
            </a:r>
          </a:p>
          <a:p>
            <a:pPr marL="609599" indent="-609599">
              <a:defRPr sz="3700"/>
            </a:pPr>
            <a:r>
              <a:t>Use consistent file names</a:t>
            </a:r>
          </a:p>
          <a:p>
            <a:pPr marL="609599" indent="-609599">
              <a:defRPr sz="3700"/>
            </a:pPr>
            <a:r>
              <a:t>Use a consistent format for all dates</a:t>
            </a:r>
          </a:p>
          <a:p>
            <a:pPr marL="609599" indent="-609599">
              <a:defRPr sz="3700"/>
            </a:pPr>
            <a:r>
              <a:t>Use consistent phrases in your notes</a:t>
            </a:r>
          </a:p>
          <a:p>
            <a:pPr marL="609599" indent="-609599">
              <a:defRPr sz="3700"/>
            </a:pPr>
            <a:r>
              <a:t>Be careful about extra spaces within cells</a:t>
            </a:r>
          </a:p>
        </p:txBody>
      </p:sp>
      <p:sp>
        <p:nvSpPr>
          <p:cNvPr id="156" name="Be consist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 consistent</a:t>
            </a:r>
          </a:p>
        </p:txBody>
      </p:sp>
      <p:sp>
        <p:nvSpPr>
          <p:cNvPr id="157" name="Male, M, male, m… (Stick to one of them!)…"/>
          <p:cNvSpPr txBox="1"/>
          <p:nvPr/>
        </p:nvSpPr>
        <p:spPr>
          <a:xfrm>
            <a:off x="13267430" y="2644949"/>
            <a:ext cx="9779001" cy="9860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469900" indent="-469900" algn="l">
              <a:lnSpc>
                <a:spcPct val="90000"/>
              </a:lnSpc>
              <a:spcBef>
                <a:spcPts val="4500"/>
              </a:spcBef>
              <a:buSzPct val="40000"/>
              <a:buBlip>
                <a:blip r:embed="rId2"/>
              </a:buBlip>
              <a:defRPr sz="3700">
                <a:solidFill>
                  <a:srgbClr val="000000"/>
                </a:solidFill>
              </a:defRPr>
            </a:pPr>
            <a:r>
              <a:t>Male, M, male, m… (Stick to one of them!)</a:t>
            </a:r>
          </a:p>
          <a:p>
            <a:pPr marL="469900" indent="-469900" algn="l">
              <a:lnSpc>
                <a:spcPct val="90000"/>
              </a:lnSpc>
              <a:spcBef>
                <a:spcPts val="4500"/>
              </a:spcBef>
              <a:buSzPct val="40000"/>
              <a:buBlip>
                <a:blip r:embed="rId2"/>
              </a:buBlip>
              <a:defRPr sz="3700">
                <a:solidFill>
                  <a:srgbClr val="000000"/>
                </a:solidFill>
              </a:defRPr>
            </a:pPr>
            <a:r>
              <a:t>N/A, NaN, Null✅            -999, 999 ❌</a:t>
            </a:r>
          </a:p>
          <a:p>
            <a:pPr marL="469900" indent="-469900" algn="l">
              <a:lnSpc>
                <a:spcPct val="90000"/>
              </a:lnSpc>
              <a:spcBef>
                <a:spcPts val="4500"/>
              </a:spcBef>
              <a:buSzPct val="40000"/>
              <a:buBlip>
                <a:blip r:embed="rId2"/>
              </a:buBlip>
              <a:defRPr sz="3700">
                <a:solidFill>
                  <a:srgbClr val="000000"/>
                </a:solidFill>
              </a:defRPr>
            </a:pPr>
            <a:r>
              <a:t>grades_wk10, wk10Grades…</a:t>
            </a:r>
          </a:p>
          <a:p>
            <a:pPr marL="469900" indent="-469900" algn="l">
              <a:lnSpc>
                <a:spcPct val="90000"/>
              </a:lnSpc>
              <a:spcBef>
                <a:spcPts val="4500"/>
              </a:spcBef>
              <a:buSzPct val="40000"/>
              <a:buBlip>
                <a:blip r:embed="rId2"/>
              </a:buBlip>
              <a:defRPr sz="3700">
                <a:solidFill>
                  <a:srgbClr val="000000"/>
                </a:solidFill>
              </a:defRPr>
            </a:pPr>
            <a:r>
              <a:t>studentA, aStudent, a…</a:t>
            </a:r>
          </a:p>
          <a:p>
            <a:pPr marL="469900" indent="-469900" algn="l">
              <a:lnSpc>
                <a:spcPct val="90000"/>
              </a:lnSpc>
              <a:spcBef>
                <a:spcPts val="4500"/>
              </a:spcBef>
              <a:buSzPct val="40000"/>
              <a:buBlip>
                <a:blip r:embed="rId2"/>
              </a:buBlip>
              <a:defRPr sz="3700">
                <a:solidFill>
                  <a:srgbClr val="000000"/>
                </a:solidFill>
              </a:defRPr>
            </a:pPr>
            <a:r>
              <a:t>-</a:t>
            </a:r>
          </a:p>
          <a:p>
            <a:pPr marL="469900" indent="-469900" algn="l">
              <a:lnSpc>
                <a:spcPct val="90000"/>
              </a:lnSpc>
              <a:spcBef>
                <a:spcPts val="4500"/>
              </a:spcBef>
              <a:buSzPct val="40000"/>
              <a:buBlip>
                <a:blip r:embed="rId2"/>
              </a:buBlip>
              <a:defRPr sz="3700">
                <a:solidFill>
                  <a:srgbClr val="000000"/>
                </a:solidFill>
              </a:defRPr>
            </a:pPr>
            <a:r>
              <a:t>“quiz_010123.csv”, “010123q.csv”</a:t>
            </a:r>
          </a:p>
          <a:p>
            <a:pPr marL="469900" indent="-469900" algn="l">
              <a:lnSpc>
                <a:spcPct val="90000"/>
              </a:lnSpc>
              <a:spcBef>
                <a:spcPts val="4500"/>
              </a:spcBef>
              <a:buSzPct val="40000"/>
              <a:buBlip>
                <a:blip r:embed="rId2"/>
              </a:buBlip>
              <a:defRPr sz="3700">
                <a:solidFill>
                  <a:srgbClr val="000000"/>
                </a:solidFill>
              </a:defRPr>
            </a:pPr>
            <a:r>
              <a:t>YYYY-MM-DD</a:t>
            </a:r>
          </a:p>
          <a:p>
            <a:pPr marL="469900" indent="-469900" algn="l">
              <a:lnSpc>
                <a:spcPct val="90000"/>
              </a:lnSpc>
              <a:spcBef>
                <a:spcPts val="4500"/>
              </a:spcBef>
              <a:buSzPct val="40000"/>
              <a:buBlip>
                <a:blip r:embed="rId2"/>
              </a:buBlip>
              <a:defRPr sz="3700">
                <a:solidFill>
                  <a:srgbClr val="000000"/>
                </a:solidFill>
              </a:defRPr>
            </a:pPr>
            <a:r>
              <a:t>- </a:t>
            </a:r>
          </a:p>
          <a:p>
            <a:pPr marL="469900" indent="-469900" algn="l">
              <a:lnSpc>
                <a:spcPct val="90000"/>
              </a:lnSpc>
              <a:spcBef>
                <a:spcPts val="4500"/>
              </a:spcBef>
              <a:buSzPct val="40000"/>
              <a:buBlip>
                <a:blip r:embed="rId2"/>
              </a:buBlip>
              <a:defRPr sz="3700">
                <a:solidFill>
                  <a:srgbClr val="000000"/>
                </a:solidFill>
              </a:defRPr>
            </a:pPr>
            <a:r>
              <a:t>“Male” ≠ “ Male”</a:t>
            </a:r>
          </a:p>
        </p:txBody>
      </p:sp>
      <p:sp>
        <p:nvSpPr>
          <p:cNvPr id="158" name="文本文稿"/>
          <p:cNvSpPr/>
          <p:nvPr/>
        </p:nvSpPr>
        <p:spPr>
          <a:xfrm>
            <a:off x="21842919" y="10958548"/>
            <a:ext cx="1717438" cy="22240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7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幻灯片副标题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1" name="don’t use spaces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790832" indent="-790832">
              <a:defRPr sz="4200"/>
            </a:pPr>
            <a:r>
              <a:t>don’t use spaces</a:t>
            </a:r>
          </a:p>
          <a:p>
            <a:pPr lvl="1">
              <a:defRPr sz="4200"/>
            </a:pPr>
            <a:r>
              <a:t>glucose_6_weeks instead of glucose 6 weeks </a:t>
            </a:r>
          </a:p>
          <a:p>
            <a:pPr marL="790832" indent="-790832">
              <a:defRPr sz="4200"/>
            </a:pPr>
            <a:r>
              <a:t>Careful about the spaces</a:t>
            </a:r>
          </a:p>
          <a:p>
            <a:pPr lvl="1">
              <a:defRPr sz="4200"/>
            </a:pPr>
            <a:r>
              <a:t>Trailing Spaces</a:t>
            </a:r>
          </a:p>
          <a:p>
            <a:pPr lvl="1">
              <a:defRPr sz="4200"/>
            </a:pPr>
            <a:r>
              <a:t>Leading Spaces</a:t>
            </a:r>
          </a:p>
          <a:p>
            <a:pPr marL="790832" indent="-790832">
              <a:defRPr sz="4200"/>
            </a:pPr>
            <a:r>
              <a:t>Avoid special characters (#, $, &amp;, !)</a:t>
            </a:r>
          </a:p>
          <a:p>
            <a:pPr marL="790832" indent="-790832">
              <a:defRPr sz="4200"/>
            </a:pPr>
            <a:r>
              <a:t>Short and meaningful</a:t>
            </a:r>
          </a:p>
        </p:txBody>
      </p:sp>
      <p:pic>
        <p:nvPicPr>
          <p:cNvPr id="162" name="局部多云天空下中国山东青岛一座现代贝壳桥的一角" descr="局部多云天空下中国山东青岛一座现代贝壳桥的一角"/>
          <p:cNvPicPr>
            <a:picLocks noChangeAspect="1"/>
          </p:cNvPicPr>
          <p:nvPr>
            <p:ph type="pic" idx="22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3454860" y="1263848"/>
            <a:ext cx="8391154" cy="11188205"/>
          </a:xfrm>
          <a:prstGeom prst="rect">
            <a:avLst/>
          </a:prstGeom>
        </p:spPr>
      </p:pic>
      <p:sp>
        <p:nvSpPr>
          <p:cNvPr id="163" name="Choose good names for thing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536153">
              <a:defRPr spc="-107" sz="5355"/>
            </a:lvl1pPr>
          </a:lstStyle>
          <a:p>
            <a:pPr/>
            <a:r>
              <a:t>Choose good names for things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ISO 8601 standard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pPr/>
            <a:r>
              <a:t>ISO 8601 standard</a:t>
            </a:r>
          </a:p>
        </p:txBody>
      </p:sp>
      <p:sp>
        <p:nvSpPr>
          <p:cNvPr id="166" name="YYYY-MM-DD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YYYY-MM-DD</a:t>
            </a:r>
          </a:p>
          <a:p>
            <a:pPr/>
            <a:r>
              <a:t>YYYYMMDD</a:t>
            </a:r>
          </a:p>
        </p:txBody>
      </p:sp>
      <p:pic>
        <p:nvPicPr>
          <p:cNvPr id="167" name="局部多云天空下中国山东青岛一座现代贝壳桥的一角" descr="局部多云天空下中国山东青岛一座现代贝壳桥的一角"/>
          <p:cNvPicPr>
            <a:picLocks noChangeAspect="1"/>
          </p:cNvPicPr>
          <p:nvPr>
            <p:ph type="pic" idx="22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2846738" y="1263848"/>
            <a:ext cx="9607397" cy="11188205"/>
          </a:xfrm>
          <a:prstGeom prst="rect">
            <a:avLst/>
          </a:prstGeom>
        </p:spPr>
      </p:pic>
      <p:sp>
        <p:nvSpPr>
          <p:cNvPr id="168" name="Dat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幻灯片副标题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1" name="No empty cells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 empty cells</a:t>
            </a:r>
          </a:p>
          <a:p>
            <a:pPr lvl="1"/>
            <a:r>
              <a:t>N/A , NaN, Null</a:t>
            </a:r>
          </a:p>
          <a:p>
            <a:pPr lvl="1"/>
            <a:r>
              <a:t>Blank cells could cause confusion</a:t>
            </a:r>
          </a:p>
          <a:p>
            <a:pPr/>
            <a:r>
              <a:t>Put just one thing in a cell</a:t>
            </a:r>
          </a:p>
          <a:p>
            <a:pPr lvl="1"/>
            <a:r>
              <a:t>Don’t combine multiple variables</a:t>
            </a:r>
          </a:p>
        </p:txBody>
      </p:sp>
      <p:pic>
        <p:nvPicPr>
          <p:cNvPr id="172" name="局部多云天空下中国山东青岛一座现代贝壳桥的一角" descr="局部多云天空下中国山东青岛一座现代贝壳桥的一角"/>
          <p:cNvPicPr>
            <a:picLocks noChangeAspect="1"/>
          </p:cNvPicPr>
          <p:nvPr>
            <p:ph type="pic" idx="22"/>
          </p:nvPr>
        </p:nvPicPr>
        <p:blipFill>
          <a:blip r:embed="rId2">
            <a:extLst/>
          </a:blip>
          <a:srcRect l="17521" t="0" r="17521" b="0"/>
          <a:stretch>
            <a:fillRect/>
          </a:stretch>
        </p:blipFill>
        <p:spPr>
          <a:xfrm>
            <a:off x="12192000" y="1263848"/>
            <a:ext cx="10916874" cy="11188205"/>
          </a:xfrm>
          <a:prstGeom prst="rect">
            <a:avLst/>
          </a:prstGeom>
        </p:spPr>
      </p:pic>
      <p:sp>
        <p:nvSpPr>
          <p:cNvPr id="173" name="Cel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Cells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irst row should contain variable names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First row should contain variable names</a:t>
            </a:r>
          </a:p>
          <a:p>
            <a:pPr/>
            <a:r>
              <a:t>Don’t use more than one row for variable names </a:t>
            </a:r>
          </a:p>
        </p:txBody>
      </p:sp>
      <p:sp>
        <p:nvSpPr>
          <p:cNvPr id="176" name="Make it a rectang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Make it a rectangle</a:t>
            </a:r>
          </a:p>
        </p:txBody>
      </p:sp>
      <p:pic>
        <p:nvPicPr>
          <p:cNvPr id="177" name="截屏2023-02-06 下午12.59.45.png" descr="截屏2023-02-06 下午12.59.4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66872" y="1191446"/>
            <a:ext cx="10098402" cy="465258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截屏2023-02-06 下午1.15.57.png" descr="截屏2023-02-06 下午1.15.5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43432" y="6156277"/>
            <a:ext cx="10545282" cy="71690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幻灯片副标题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1" name="Primary data file should be a pristine store of data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Primary data file should be a pristine store of data.</a:t>
            </a:r>
          </a:p>
          <a:p>
            <a:pPr/>
            <a:r>
              <a:t>Make a copy before making any calculations on data</a:t>
            </a:r>
          </a:p>
          <a:p>
            <a:pPr/>
            <a:r>
              <a:t>Do not write it on the original data files</a:t>
            </a:r>
          </a:p>
          <a:p>
            <a:pPr/>
            <a:r>
              <a:t>Make back-ups on your data in case of corruption/overwrite</a:t>
            </a:r>
          </a:p>
        </p:txBody>
      </p:sp>
      <p:sp>
        <p:nvSpPr>
          <p:cNvPr id="182" name="Raw data fi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Raw data files</a:t>
            </a:r>
          </a:p>
        </p:txBody>
      </p:sp>
      <p:sp>
        <p:nvSpPr>
          <p:cNvPr id="183" name="批件"/>
          <p:cNvSpPr/>
          <p:nvPr/>
        </p:nvSpPr>
        <p:spPr>
          <a:xfrm>
            <a:off x="16435840" y="5291120"/>
            <a:ext cx="2419918" cy="3133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600" fill="norm" stroke="1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3" y="21600"/>
                  <a:pt x="21599" y="21528"/>
                  <a:pt x="21599" y="21438"/>
                </a:cubicBezTo>
                <a:lnTo>
                  <a:pt x="21599" y="5895"/>
                </a:lnTo>
                <a:cubicBezTo>
                  <a:pt x="21600" y="5863"/>
                  <a:pt x="21564" y="5837"/>
                  <a:pt x="21522" y="5837"/>
                </a:cubicBezTo>
                <a:lnTo>
                  <a:pt x="14254" y="5837"/>
                </a:lnTo>
                <a:cubicBezTo>
                  <a:pt x="14137" y="5837"/>
                  <a:pt x="14043" y="5765"/>
                  <a:pt x="14043" y="5674"/>
                </a:cubicBezTo>
                <a:lnTo>
                  <a:pt x="14043" y="58"/>
                </a:lnTo>
                <a:cubicBezTo>
                  <a:pt x="14043" y="26"/>
                  <a:pt x="14009" y="0"/>
                  <a:pt x="13968" y="0"/>
                </a:cubicBezTo>
                <a:lnTo>
                  <a:pt x="213" y="0"/>
                </a:lnTo>
                <a:close/>
                <a:moveTo>
                  <a:pt x="15017" y="86"/>
                </a:moveTo>
                <a:cubicBezTo>
                  <a:pt x="14991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5" y="5120"/>
                  <a:pt x="15182" y="5120"/>
                </a:cubicBezTo>
                <a:lnTo>
                  <a:pt x="21418" y="5120"/>
                </a:lnTo>
                <a:cubicBezTo>
                  <a:pt x="21485" y="5120"/>
                  <a:pt x="21518" y="5058"/>
                  <a:pt x="21471" y="5021"/>
                </a:cubicBezTo>
                <a:lnTo>
                  <a:pt x="15100" y="99"/>
                </a:lnTo>
                <a:cubicBezTo>
                  <a:pt x="15076" y="81"/>
                  <a:pt x="15044" y="78"/>
                  <a:pt x="15017" y="86"/>
                </a:cubicBezTo>
                <a:close/>
                <a:moveTo>
                  <a:pt x="16386" y="8273"/>
                </a:moveTo>
                <a:cubicBezTo>
                  <a:pt x="16406" y="8273"/>
                  <a:pt x="16425" y="8279"/>
                  <a:pt x="16441" y="8291"/>
                </a:cubicBezTo>
                <a:lnTo>
                  <a:pt x="18003" y="9497"/>
                </a:lnTo>
                <a:cubicBezTo>
                  <a:pt x="18034" y="9522"/>
                  <a:pt x="18034" y="9560"/>
                  <a:pt x="18003" y="9585"/>
                </a:cubicBezTo>
                <a:lnTo>
                  <a:pt x="8629" y="16827"/>
                </a:lnTo>
                <a:cubicBezTo>
                  <a:pt x="8597" y="16852"/>
                  <a:pt x="8547" y="16852"/>
                  <a:pt x="8515" y="16827"/>
                </a:cubicBezTo>
                <a:lnTo>
                  <a:pt x="3592" y="13027"/>
                </a:lnTo>
                <a:cubicBezTo>
                  <a:pt x="3560" y="13002"/>
                  <a:pt x="3560" y="12962"/>
                  <a:pt x="3592" y="12937"/>
                </a:cubicBezTo>
                <a:lnTo>
                  <a:pt x="5153" y="11731"/>
                </a:lnTo>
                <a:cubicBezTo>
                  <a:pt x="5185" y="11707"/>
                  <a:pt x="5238" y="11707"/>
                  <a:pt x="5269" y="11731"/>
                </a:cubicBezTo>
                <a:lnTo>
                  <a:pt x="8513" y="14238"/>
                </a:lnTo>
                <a:cubicBezTo>
                  <a:pt x="8545" y="14263"/>
                  <a:pt x="8595" y="14263"/>
                  <a:pt x="8627" y="14238"/>
                </a:cubicBezTo>
                <a:lnTo>
                  <a:pt x="16328" y="8291"/>
                </a:lnTo>
                <a:cubicBezTo>
                  <a:pt x="16343" y="8279"/>
                  <a:pt x="16365" y="8273"/>
                  <a:pt x="16386" y="8273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Don’t use them!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pPr/>
            <a:r>
              <a:t>Don’t use them!</a:t>
            </a:r>
          </a:p>
        </p:txBody>
      </p:sp>
      <p:sp>
        <p:nvSpPr>
          <p:cNvPr id="186" name="Nice visually, but hard for later analysis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Nice visually, but hard for later analysis</a:t>
            </a:r>
          </a:p>
          <a:p>
            <a:pPr/>
            <a:r>
              <a:t>Better encode highlight info in another column</a:t>
            </a:r>
          </a:p>
        </p:txBody>
      </p:sp>
      <p:pic>
        <p:nvPicPr>
          <p:cNvPr id="187" name="highlight-selected-row-column.gif" descr="highlight-selected-row-column.gif"/>
          <p:cNvPicPr>
            <a:picLocks noChangeAspect="0"/>
          </p:cNvPicPr>
          <p:nvPr>
            <p:ph type="pic" idx="22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2192000" y="3729776"/>
            <a:ext cx="10916874" cy="6256349"/>
          </a:xfrm>
          <a:prstGeom prst="rect">
            <a:avLst/>
          </a:prstGeom>
        </p:spPr>
      </p:pic>
      <p:sp>
        <p:nvSpPr>
          <p:cNvPr id="188" name="Font color/Highlight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072588">
              <a:defRPr spc="-144" sz="7225"/>
            </a:lvl1pPr>
          </a:lstStyle>
          <a:p>
            <a:pPr/>
            <a:r>
              <a:t>Font color/Highlighting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5E5E5E"/>
      </a:dk1>
      <a:lt1>
        <a:srgbClr val="005E00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