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Accountability in Algorithmic Decision Mak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Accountability in Algorithmic Decision Making</a:t>
            </a:r>
          </a:p>
        </p:txBody>
      </p:sp>
      <p:sp>
        <p:nvSpPr>
          <p:cNvPr id="153" name="演示文稿副标题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Prioritiz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Prioritization</a:t>
            </a:r>
          </a:p>
          <a:p>
            <a:pPr/>
            <a:r>
              <a:t>Classification</a:t>
            </a:r>
          </a:p>
          <a:p>
            <a:pPr/>
            <a:r>
              <a:t>Association</a:t>
            </a:r>
          </a:p>
          <a:p>
            <a:pPr/>
            <a:r>
              <a:t>Filtering</a:t>
            </a:r>
          </a:p>
        </p:txBody>
      </p:sp>
      <p:pic>
        <p:nvPicPr>
          <p:cNvPr id="157" name="局部多云天空下中国山东青岛一座现代贝壳桥的一角" descr="局部多云天空下中国山东青岛一座现代贝壳桥的一角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17414" t="0" r="17503" b="0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58" name="Decision Making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53137">
              <a:defRPr spc="-129" sz="6460"/>
            </a:lvl1pPr>
          </a:lstStyle>
          <a:p>
            <a:pPr/>
            <a:r>
              <a:t>Decision Making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iorit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Prioritization</a:t>
            </a:r>
          </a:p>
        </p:txBody>
      </p:sp>
      <p:sp>
        <p:nvSpPr>
          <p:cNvPr id="161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brings attention to certain things at the expense of oth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brings attention to certain things at the expense of others</a:t>
            </a:r>
          </a:p>
          <a:p>
            <a:pPr/>
            <a:r>
              <a:t>Search engine</a:t>
            </a:r>
          </a:p>
          <a:p>
            <a:pPr lvl="1"/>
            <a:r>
              <a:t>quality of schools and hospitals</a:t>
            </a:r>
          </a:p>
          <a:p>
            <a:pPr lvl="1"/>
            <a:r>
              <a:t>the riskiness of illegal immigrants on watch list</a:t>
            </a:r>
          </a:p>
          <a:p>
            <a:pPr/>
            <a:r>
              <a:t>criteria used in a ranking, how they are defined and datafied, and their weighting are essential design decisions that deserve careful consideration and scrutiny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</a:t>
            </a:r>
          </a:p>
        </p:txBody>
      </p:sp>
      <p:sp>
        <p:nvSpPr>
          <p:cNvPr id="16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Classification decisions mark a particular entity as belonging to a given class by considering key characteristics of that ent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decisions mark a particular entity as belonging to a given class by considering key characteristics of that entity</a:t>
            </a:r>
          </a:p>
          <a:p>
            <a:pPr/>
            <a:r>
              <a:t>Bias in the training data</a:t>
            </a:r>
          </a:p>
          <a:p>
            <a:pPr/>
            <a:r>
              <a:t>The accuracy of classification algorithms</a:t>
            </a:r>
          </a:p>
          <a:p>
            <a:pPr lvl="1"/>
            <a:r>
              <a:t>False Negative / False Positive</a:t>
            </a:r>
          </a:p>
          <a:p>
            <a:pPr/>
            <a:r>
              <a:t>The consequences of these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ssoci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Association</a:t>
            </a:r>
          </a:p>
        </p:txBody>
      </p:sp>
      <p:sp>
        <p:nvSpPr>
          <p:cNvPr id="16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Association decisions revolve around creating relationships between ent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Association decisions revolve around creating relationships between entities</a:t>
            </a:r>
          </a:p>
          <a:p>
            <a:pPr/>
            <a:r>
              <a:t>The consequences of mis-association</a:t>
            </a:r>
          </a:p>
          <a:p>
            <a:pPr/>
            <a:r>
              <a:t>Collaborative filtering is a popular class of algorithm that defines an association neighborhood (a cluster, really) around an entity and uses those close ties to suggest or recommend other 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il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Filtering</a:t>
            </a:r>
          </a:p>
        </p:txBody>
      </p:sp>
      <p:sp>
        <p:nvSpPr>
          <p:cNvPr id="173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Filtering decisions involve including or excluding information according to various rules or criteri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Filtering decisions involve including or excluding information according to various rules or criteria</a:t>
            </a:r>
          </a:p>
          <a:p>
            <a:pPr/>
            <a:r>
              <a:t>Moderation and filtering are crucial elements when publishing on social media</a:t>
            </a:r>
          </a:p>
          <a:p>
            <a:pPr/>
            <a:r>
              <a:t>Online comments are sometimes filtered algorithmically</a:t>
            </a:r>
          </a:p>
          <a:p>
            <a:pPr/>
            <a:r>
              <a:t>Danger of going into censorship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il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Filtering</a:t>
            </a:r>
          </a:p>
        </p:txBody>
      </p:sp>
      <p:sp>
        <p:nvSpPr>
          <p:cNvPr id="177" name="ACM Code of Ethics for software engineer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ACM Code of Ethics for software engineering</a:t>
            </a:r>
          </a:p>
        </p:txBody>
      </p:sp>
      <p:sp>
        <p:nvSpPr>
          <p:cNvPr id="178" name="act in the public interes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 in the public interest: </a:t>
            </a:r>
          </a:p>
          <a:p>
            <a:pPr/>
            <a:r>
              <a:t>to be accountable and responsible for their work</a:t>
            </a:r>
          </a:p>
          <a:p>
            <a:pPr/>
            <a:r>
              <a:t>to moderate private interests with public good</a:t>
            </a:r>
          </a:p>
          <a:p>
            <a:pPr/>
            <a:r>
              <a:t>to ensure safety and privacy, to avoid deception</a:t>
            </a:r>
          </a:p>
          <a:p>
            <a:pPr/>
            <a:r>
              <a:t>to consider the disadvantaged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n Algorithmic Transparency Standard"/>
          <p:cNvSpPr txBox="1"/>
          <p:nvPr>
            <p:ph type="title"/>
          </p:nvPr>
        </p:nvSpPr>
        <p:spPr>
          <a:xfrm>
            <a:off x="1206500" y="656767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An Algorithmic Transparency Standard</a:t>
            </a:r>
          </a:p>
        </p:txBody>
      </p:sp>
      <p:sp>
        <p:nvSpPr>
          <p:cNvPr id="181" name="Human involvement…"/>
          <p:cNvSpPr txBox="1"/>
          <p:nvPr>
            <p:ph type="body" idx="1"/>
          </p:nvPr>
        </p:nvSpPr>
        <p:spPr>
          <a:xfrm>
            <a:off x="1206500" y="2156109"/>
            <a:ext cx="21971000" cy="10348407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t>Human involvement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explaining the goal, purpose, and intent of the algorithm, including editorial goals and the human editorial process or social context crucible from which the algorithm was cast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Data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What features or variables are used in the algorithm? 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Of-ten those features are weighted: What are those weights?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What were the tools used to do the modeling?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The Model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Benchmarking against standard data- sets and with standard measures of accuracy to disclose some key statistics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What are the assumptions (statistical or otherwise) behind the model, and where did those assumptions arise? 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And if some aspect of the model was not ex- posed in the front end, why was that?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n Algorithmic Transparency Stand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Algorithmic Transparency Standard</a:t>
            </a:r>
          </a:p>
        </p:txBody>
      </p:sp>
      <p:sp>
        <p:nvSpPr>
          <p:cNvPr id="184" name="Inferencing…"/>
          <p:cNvSpPr txBox="1"/>
          <p:nvPr>
            <p:ph type="body" idx="1"/>
          </p:nvPr>
        </p:nvSpPr>
        <p:spPr>
          <a:xfrm>
            <a:off x="1206500" y="2958739"/>
            <a:ext cx="21971000" cy="9545777"/>
          </a:xfrm>
          <a:prstGeom prst="rect">
            <a:avLst/>
          </a:prstGeom>
        </p:spPr>
        <p:txBody>
          <a:bodyPr/>
          <a:lstStyle/>
          <a:p>
            <a:pPr/>
            <a:r>
              <a:t>Inferencing</a:t>
            </a:r>
          </a:p>
          <a:p>
            <a:pPr lvl="1"/>
            <a:r>
              <a:t>What is the margin of error? </a:t>
            </a:r>
          </a:p>
          <a:p>
            <a:pPr lvl="1"/>
            <a:r>
              <a:t>What is the accuracy rate, and how many false positives versus false negatives are there? </a:t>
            </a:r>
          </a:p>
          <a:p>
            <a:pPr lvl="1"/>
            <a:r>
              <a:t>What kinds of steps are taken to remediate known errors?</a:t>
            </a:r>
          </a:p>
          <a:p>
            <a:pPr/>
            <a:r>
              <a:t>Algorithmic presence</a:t>
            </a:r>
          </a:p>
          <a:p>
            <a:pPr lvl="1"/>
            <a:r>
              <a:t>disclose if and when an algorithm is being employed at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