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Protection Directive defines personal data as: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Privacy and security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70" sz="8500"/>
            </a:pPr>
            <a:r>
              <a:t>Privacy and security</a:t>
            </a:r>
            <a:endParaRPr b="0" spc="-24" sz="1200"/>
          </a:p>
          <a:p>
            <a:pPr>
              <a:defRPr spc="-170" sz="8500"/>
            </a:pPr>
            <a:r>
              <a:t>Myths and fallacies of “Personally identifiable information”</a:t>
            </a:r>
            <a:endParaRPr b="0" spc="-24" sz="1200"/>
          </a:p>
        </p:txBody>
      </p:sp>
      <p:sp>
        <p:nvSpPr>
          <p:cNvPr id="153" name="Section A0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A02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Personally identifiable inform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Personally identifiable information</a:t>
            </a:r>
          </a:p>
          <a:p>
            <a:pPr/>
            <a:r>
              <a:t>Any information that distinguishes one person from another can be used for re-identifying data. </a:t>
            </a:r>
          </a:p>
        </p:txBody>
      </p:sp>
      <p:pic>
        <p:nvPicPr>
          <p:cNvPr id="157" name="局部多云天空下中国山东青岛一座现代贝壳桥的一角" descr="局部多云天空下中国山东青岛一座现代贝壳桥的一角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10395" r="0" b="6112"/>
          <a:stretch>
            <a:fillRect/>
          </a:stretch>
        </p:blipFill>
        <p:spPr>
          <a:xfrm>
            <a:off x="12192000" y="1263848"/>
            <a:ext cx="10916874" cy="11793100"/>
          </a:xfrm>
          <a:prstGeom prst="rect">
            <a:avLst/>
          </a:prstGeom>
        </p:spPr>
      </p:pic>
      <p:sp>
        <p:nvSpPr>
          <p:cNvPr id="158" name="What is PI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PII?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lifornia Senate Bill 1386…"/>
          <p:cNvSpPr txBox="1"/>
          <p:nvPr>
            <p:ph type="body" sz="half" idx="1"/>
          </p:nvPr>
        </p:nvSpPr>
        <p:spPr>
          <a:xfrm>
            <a:off x="1206500" y="2669947"/>
            <a:ext cx="9779000" cy="10447366"/>
          </a:xfrm>
          <a:prstGeom prst="rect">
            <a:avLst/>
          </a:prstGeom>
        </p:spPr>
        <p:txBody>
          <a:bodyPr/>
          <a:lstStyle/>
          <a:p>
            <a:pPr marL="0" indent="0" algn="ctr" defTabSz="2121354">
              <a:spcBef>
                <a:spcPts val="3900"/>
              </a:spcBef>
              <a:buSzTx/>
              <a:buNone/>
              <a:defRPr sz="4176"/>
            </a:pPr>
            <a:r>
              <a:t>California Senate Bill 1386 </a:t>
            </a:r>
          </a:p>
          <a:p>
            <a:pPr marL="530352" indent="-530352" defTabSz="2121354">
              <a:spcBef>
                <a:spcPts val="3900"/>
              </a:spcBef>
              <a:buSzPct val="40000"/>
              <a:buBlip>
                <a:blip r:embed="rId2"/>
              </a:buBlip>
              <a:defRPr sz="4176"/>
            </a:pPr>
            <a:r>
              <a:t>Included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Social Security numbers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Driver’s license numbers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Financial accounts</a:t>
            </a:r>
          </a:p>
          <a:p>
            <a:pPr marL="530352" indent="-530352" defTabSz="2121354">
              <a:spcBef>
                <a:spcPts val="3900"/>
              </a:spcBef>
              <a:buSzPct val="40000"/>
              <a:buBlip>
                <a:blip r:embed="rId2"/>
              </a:buBlip>
              <a:defRPr sz="4176"/>
            </a:pPr>
            <a:r>
              <a:t>Not Included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Email addresses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Telephone numbers</a:t>
            </a:r>
          </a:p>
          <a:p>
            <a:pPr marL="530352" indent="-530352" defTabSz="2121354">
              <a:spcBef>
                <a:spcPts val="3900"/>
              </a:spcBef>
              <a:buSzPct val="40000"/>
              <a:buBlip>
                <a:blip r:embed="rId2"/>
              </a:buBlip>
              <a:defRPr sz="4176"/>
            </a:pPr>
            <a:r>
              <a:t>Focus on the types of data that are commonly used for authenticating an individual</a:t>
            </a:r>
          </a:p>
        </p:txBody>
      </p:sp>
      <p:sp>
        <p:nvSpPr>
          <p:cNvPr id="161" name="Two legal 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legal context</a:t>
            </a:r>
          </a:p>
        </p:txBody>
      </p:sp>
      <p:sp>
        <p:nvSpPr>
          <p:cNvPr id="162" name="Privacy Act of 1974…"/>
          <p:cNvSpPr txBox="1"/>
          <p:nvPr/>
        </p:nvSpPr>
        <p:spPr>
          <a:xfrm>
            <a:off x="12756298" y="2811752"/>
            <a:ext cx="9779001" cy="482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023821">
              <a:lnSpc>
                <a:spcPct val="90000"/>
              </a:lnSpc>
              <a:spcBef>
                <a:spcPts val="3700"/>
              </a:spcBef>
              <a:defRPr sz="3984">
                <a:solidFill>
                  <a:srgbClr val="000000"/>
                </a:solidFill>
              </a:defRPr>
            </a:pPr>
            <a:r>
              <a:t>Privacy Act of 1974</a:t>
            </a:r>
          </a:p>
          <a:p>
            <a:pPr marL="505968" indent="-505968" algn="l" defTabSz="2023821">
              <a:lnSpc>
                <a:spcPct val="90000"/>
              </a:lnSpc>
              <a:spcBef>
                <a:spcPts val="3700"/>
              </a:spcBef>
              <a:buSzPct val="40000"/>
              <a:buBlip>
                <a:blip r:embed="rId2"/>
              </a:buBlip>
              <a:defRPr sz="3984">
                <a:solidFill>
                  <a:srgbClr val="000000"/>
                </a:solidFill>
              </a:defRPr>
            </a:pPr>
            <a:r>
              <a:t>Regulates the collection of personal information by government agencies</a:t>
            </a:r>
          </a:p>
          <a:p>
            <a:pPr marL="505968" indent="-505968" algn="l" defTabSz="2023821">
              <a:lnSpc>
                <a:spcPct val="90000"/>
              </a:lnSpc>
              <a:spcBef>
                <a:spcPts val="3700"/>
              </a:spcBef>
              <a:buSzPct val="40000"/>
              <a:buBlip>
                <a:blip r:embed="rId2"/>
              </a:buBlip>
              <a:defRPr sz="3984">
                <a:solidFill>
                  <a:srgbClr val="000000"/>
                </a:solidFill>
              </a:defRPr>
            </a:pPr>
            <a:r>
              <a:t>No overarching federal law regulating Private entities</a:t>
            </a:r>
          </a:p>
        </p:txBody>
      </p:sp>
      <p:sp>
        <p:nvSpPr>
          <p:cNvPr id="163" name="State-level &amp; Worldwide…"/>
          <p:cNvSpPr txBox="1"/>
          <p:nvPr/>
        </p:nvSpPr>
        <p:spPr>
          <a:xfrm>
            <a:off x="12756298" y="7974905"/>
            <a:ext cx="9779001" cy="482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828754">
              <a:lnSpc>
                <a:spcPct val="90000"/>
              </a:lnSpc>
              <a:spcBef>
                <a:spcPts val="3300"/>
              </a:spcBef>
              <a:defRPr sz="3600">
                <a:solidFill>
                  <a:srgbClr val="000000"/>
                </a:solidFill>
              </a:defRPr>
            </a:pPr>
            <a:r>
              <a:t>State-level &amp; Worldwide</a:t>
            </a:r>
          </a:p>
          <a:p>
            <a:pPr marL="457200" indent="-457200" algn="l" defTabSz="1828754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pPr>
            <a:r>
              <a:t>California’s Online Privacy Protection Act of 2003</a:t>
            </a:r>
          </a:p>
          <a:p>
            <a:pPr marL="457200" indent="-457200" algn="l" defTabSz="1828754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pPr>
            <a:r>
              <a:t>Personal Information Protection and Electronic Documents Act (PIPEDA, Canada)</a:t>
            </a:r>
          </a:p>
          <a:p>
            <a:pPr marL="457200" indent="-457200" algn="l" defTabSz="1828754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pPr>
            <a:r>
              <a:t>Data Protection Directive (EU)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ata Protection Directiv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Data Protection Directive</a:t>
            </a:r>
          </a:p>
        </p:txBody>
      </p:sp>
      <p:sp>
        <p:nvSpPr>
          <p:cNvPr id="166" name="“any information relating to an [...] natural person [...] who can be identified, directly or indirectly, in particular by reference [...] to one or more factors specific to his physical, physiological, mental, economic, cultural, or social identity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96132" indent="-291338" defTabSz="1511770">
              <a:defRPr spc="-105" sz="5270"/>
            </a:lvl1pPr>
          </a:lstStyle>
          <a:p>
            <a:pPr/>
            <a:r>
              <a:t>“any information relating to an [...] natural person [...] who can be identified, directly or indirectly, in particular by reference [...] to one or more factors specific to his physical, physiological, mental, economic, cultural, or social identity.”</a:t>
            </a:r>
          </a:p>
        </p:txBody>
      </p:sp>
      <p:sp>
        <p:nvSpPr>
          <p:cNvPr id="167" name="Privacy laws defined PII in a broader wa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Privacy laws defined PII in a broader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ow to protect privac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protect privacy?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 data is said to have k-anonymity property if the information for each person contained in the release cannot be distinguished from at least k−1 individuals whose information also appear in the release.…"/>
          <p:cNvSpPr txBox="1"/>
          <p:nvPr>
            <p:ph type="body" sz="half" idx="1"/>
          </p:nvPr>
        </p:nvSpPr>
        <p:spPr>
          <a:xfrm>
            <a:off x="1206500" y="3466773"/>
            <a:ext cx="9779000" cy="8256630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A data is said to have k-anonymity property if the information for each person contained in the release cannot be distinguished from at least k−1 individuals whose information also appear in the release.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Height and weight are considered as quasi-identifiers here.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Cholesterol data is considered as non-identifying.</a:t>
            </a:r>
          </a:p>
        </p:txBody>
      </p:sp>
      <p:pic>
        <p:nvPicPr>
          <p:cNvPr id="174" name="局部多云天空下中国山东青岛一座现代贝壳桥的一角" descr="局部多云天空下中国山东青岛一座现代贝壳桥的一角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3681153"/>
            <a:ext cx="10916874" cy="6353594"/>
          </a:xfrm>
          <a:prstGeom prst="rect">
            <a:avLst/>
          </a:prstGeom>
        </p:spPr>
      </p:pic>
      <p:sp>
        <p:nvSpPr>
          <p:cNvPr id="175" name="K-anonym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K-anonymity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-iden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Re-identification</a:t>
            </a:r>
          </a:p>
        </p:txBody>
      </p:sp>
      <p:sp>
        <p:nvSpPr>
          <p:cNvPr id="178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Behavioral or transactional profile…"/>
          <p:cNvSpPr txBox="1"/>
          <p:nvPr>
            <p:ph type="body" sz="half" idx="1"/>
          </p:nvPr>
        </p:nvSpPr>
        <p:spPr>
          <a:xfrm>
            <a:off x="1206500" y="4248504"/>
            <a:ext cx="10789945" cy="8256012"/>
          </a:xfrm>
          <a:prstGeom prst="rect">
            <a:avLst/>
          </a:prstGeom>
        </p:spPr>
        <p:txBody>
          <a:bodyPr/>
          <a:lstStyle/>
          <a:p>
            <a:pPr/>
            <a:r>
              <a:t>Behavioral or transactional profile</a:t>
            </a:r>
          </a:p>
          <a:p>
            <a:pPr/>
            <a:r>
              <a:t>Location information and stylometry</a:t>
            </a:r>
          </a:p>
          <a:p>
            <a:pPr/>
            <a:r>
              <a:t>Consumption preferences, </a:t>
            </a:r>
          </a:p>
          <a:p>
            <a:pPr/>
            <a:r>
              <a:t>Commercial transactions</a:t>
            </a:r>
          </a:p>
          <a:p>
            <a:pPr/>
            <a:r>
              <a:t>Web browsing</a:t>
            </a:r>
          </a:p>
          <a:p>
            <a:pPr/>
            <a:r>
              <a:t>Search histories</a:t>
            </a:r>
          </a:p>
        </p:txBody>
      </p:sp>
      <p:sp>
        <p:nvSpPr>
          <p:cNvPr id="180" name="Reasonably stable across time and contexts…"/>
          <p:cNvSpPr txBox="1"/>
          <p:nvPr/>
        </p:nvSpPr>
        <p:spPr>
          <a:xfrm>
            <a:off x="12936533" y="3692272"/>
            <a:ext cx="9444091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Reasonably stable across time and contexts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Corresponding data attributes are sufficiently numerous and fine-grained that no two people are similar</a:t>
            </a:r>
          </a:p>
        </p:txBody>
      </p:sp>
      <p:sp>
        <p:nvSpPr>
          <p:cNvPr id="181" name="男"/>
          <p:cNvSpPr/>
          <p:nvPr/>
        </p:nvSpPr>
        <p:spPr>
          <a:xfrm>
            <a:off x="14464064" y="10260906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女"/>
          <p:cNvSpPr/>
          <p:nvPr/>
        </p:nvSpPr>
        <p:spPr>
          <a:xfrm>
            <a:off x="15144887" y="10260538"/>
            <a:ext cx="692275" cy="1531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男"/>
          <p:cNvSpPr/>
          <p:nvPr/>
        </p:nvSpPr>
        <p:spPr>
          <a:xfrm>
            <a:off x="15950793" y="10260906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男"/>
          <p:cNvSpPr/>
          <p:nvPr/>
        </p:nvSpPr>
        <p:spPr>
          <a:xfrm>
            <a:off x="16631617" y="10260906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女"/>
          <p:cNvSpPr/>
          <p:nvPr/>
        </p:nvSpPr>
        <p:spPr>
          <a:xfrm>
            <a:off x="17312442" y="10260538"/>
            <a:ext cx="692274" cy="1531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女"/>
          <p:cNvSpPr/>
          <p:nvPr/>
        </p:nvSpPr>
        <p:spPr>
          <a:xfrm>
            <a:off x="18118348" y="10260538"/>
            <a:ext cx="692274" cy="1531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男"/>
          <p:cNvSpPr/>
          <p:nvPr/>
        </p:nvSpPr>
        <p:spPr>
          <a:xfrm>
            <a:off x="18924254" y="10260906"/>
            <a:ext cx="567191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188" name="男"/>
          <p:cNvSpPr/>
          <p:nvPr/>
        </p:nvSpPr>
        <p:spPr>
          <a:xfrm>
            <a:off x="19605077" y="10260906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189" name="女"/>
          <p:cNvSpPr/>
          <p:nvPr/>
        </p:nvSpPr>
        <p:spPr>
          <a:xfrm>
            <a:off x="20285901" y="10260538"/>
            <a:ext cx="692274" cy="1531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e next ste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ivacy protection has to be built and reasoned about on a case-by-case basis…"/>
          <p:cNvSpPr txBox="1"/>
          <p:nvPr>
            <p:ph type="body" sz="half" idx="1"/>
          </p:nvPr>
        </p:nvSpPr>
        <p:spPr>
          <a:xfrm>
            <a:off x="1206499" y="2717204"/>
            <a:ext cx="9779001" cy="9969852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Privacy protection has to be built and reasoned about on a case-by-case basis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Interactive, query-based approach is generally superior from the privacy perspective to the “release-and-forget” approach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Strong access control mechanisms 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Non-technological protection methods such as informed consent and contracts specifying acceptable uses of data</a:t>
            </a:r>
          </a:p>
        </p:txBody>
      </p:sp>
      <p:pic>
        <p:nvPicPr>
          <p:cNvPr id="194" name="局部多云天空下中国山东青岛一座现代贝壳桥的一角" descr="局部多云天空下中国山东青岛一座现代贝壳桥的一角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87378" y="4844439"/>
            <a:ext cx="10916875" cy="5715332"/>
          </a:xfrm>
          <a:prstGeom prst="rect">
            <a:avLst/>
          </a:prstGeom>
        </p:spPr>
      </p:pic>
      <p:sp>
        <p:nvSpPr>
          <p:cNvPr id="195" name="Privacy Pro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Privacy Protection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