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6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1" d="100"/>
          <a:sy n="181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6DC2-7B68-F24B-AB9C-8E6357B3F43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9AB0-D479-4641-B6EE-C07A59E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5053-EAF2-8544-82A9-E80632C0B286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8D8-6201-A546-9BBC-CFC37E09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ml/PalindromeIgnoreNonAlphanumeric.bat" TargetMode="External"/><Relationship Id="rId3" Type="http://schemas.openxmlformats.org/officeDocument/2006/relationships/hyperlink" Target="http://www.cs.armstrong.edu/liang/intro11e/html/PalindromeIgnoreNonAlphanumeric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5" Type="http://schemas.openxmlformats.org/officeDocument/2006/relationships/hyperlink" Target="http://www.cs.armstrong.edu/liang/intro11e/html/OrderTwoCities.html" TargetMode="External"/><Relationship Id="rId6" Type="http://schemas.openxmlformats.org/officeDocument/2006/relationships/hyperlink" Target="html/OrderTwoCities.bat" TargetMode="External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image" Target="../media/image16.jpe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://www.cs.armstrong.edu/liang/intro11e/html/GuessBirthday.html" TargetMode="External"/><Relationship Id="rId5" Type="http://schemas.openxmlformats.org/officeDocument/2006/relationships/hyperlink" Target="html/GuessBirthday.ba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6" Type="http://schemas.openxmlformats.org/officeDocument/2006/relationships/image" Target="../media/image21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intro11e/html/HexDigit2Dec.html" TargetMode="External"/><Relationship Id="rId4" Type="http://schemas.openxmlformats.org/officeDocument/2006/relationships/hyperlink" Target="html/HexDigit2Dec.ba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intro11e/html/HexDigit2Dec.html" TargetMode="External"/><Relationship Id="rId4" Type="http://schemas.openxmlformats.org/officeDocument/2006/relationships/hyperlink" Target="html/LotteryUsingStrings.ba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intro11e/html/FormatDemo.html" TargetMode="External"/><Relationship Id="rId4" Type="http://schemas.openxmlformats.org/officeDocument/2006/relationships/hyperlink" Target="html/FormatDemo.ba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E00CAD-98FC-A947-8BB6-02C8308E468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The </a:t>
            </a:r>
            <a:r>
              <a:rPr lang="en-US" sz="4200">
                <a:latin typeface="Courier New" charset="0"/>
              </a:rPr>
              <a:t>String</a:t>
            </a:r>
            <a:r>
              <a:rPr lang="en-US">
                <a:latin typeface="Times New Roman" charset="0"/>
              </a:rPr>
              <a:t> Class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Constructing a String:</a:t>
            </a:r>
            <a:endParaRPr lang="en-US" sz="2400">
              <a:latin typeface="Times New Roman" charset="0"/>
            </a:endParaRP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String message = "Welcome to Java“;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</a:rPr>
              <a:t>String message = new String("Welcome to Java“);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String s = new String();</a:t>
            </a:r>
            <a:endParaRPr lang="en-US" sz="20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Obtaining String length and Retrieving Individual Characters in a string</a:t>
            </a: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String Concatenation (concat)</a:t>
            </a: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Substrings (substring(index), substring(start, end))</a:t>
            </a: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Comparisons (equals, compareTo)</a:t>
            </a: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String Conversions</a:t>
            </a: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Finding a Character or a Substring in a String</a:t>
            </a: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Conversions between Strings and Arrays</a:t>
            </a:r>
          </a:p>
          <a:p>
            <a:pPr>
              <a:lnSpc>
                <a:spcPct val="90000"/>
              </a:lnSpc>
              <a:buFont typeface="Wingdings" charset="0"/>
              <a:buChar char="q"/>
            </a:pPr>
            <a:r>
              <a:rPr lang="en-US" sz="2600">
                <a:latin typeface="Times New Roman" charset="0"/>
              </a:rPr>
              <a:t>Converting Characters and Numeric Values to Strings</a:t>
            </a:r>
          </a:p>
        </p:txBody>
      </p:sp>
    </p:spTree>
    <p:extLst>
      <p:ext uri="{BB962C8B-B14F-4D97-AF65-F5344CB8AC3E}">
        <p14:creationId xmlns:p14="http://schemas.microsoft.com/office/powerpoint/2010/main" val="358257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66D1BF-63E4-9640-8A8F-9BD8D964BFE2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Trace Code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8" name="Object 7"/>
          <p:cNvGraphicFramePr>
            <a:graphicFrameLocks noChangeAspect="1"/>
          </p:cNvGraphicFramePr>
          <p:nvPr/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152400" y="1828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5791200" y="1219200"/>
            <a:ext cx="8382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DF13F3-0E28-9046-9336-C9AE1FC73EA9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Replacing and Splitting Strings 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55575" y="2314575"/>
          <a:ext cx="875665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Picture" r:id="rId3" imgW="4266694" imgH="1427801" progId="Word.Picture.8">
                  <p:embed/>
                </p:oleObj>
              </mc:Choice>
              <mc:Fallback>
                <p:oleObj name="Picture" r:id="rId3" imgW="4266694" imgH="142780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314575"/>
                        <a:ext cx="8756650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57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CEBF88-3592-A64A-9956-47237A404796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Examples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"Welcome".replace('e', 'A') returns a new string, WAlcomA.</a:t>
            </a:r>
            <a:endParaRPr lang="en-US" sz="2800" b="1" i="1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"Welcome".replaceFirst("e", "AB") returns a new string, WABlcome.</a:t>
            </a:r>
            <a:endParaRPr lang="en-US" sz="2800" b="1" i="1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"Welcome".replace("e", "AB") returns a new string, WABlcomAB.</a:t>
            </a:r>
            <a:endParaRPr lang="en-US" sz="2800" b="1" i="1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"Welcome".replace("el", "AB") returns a new string, WABcome.</a:t>
            </a:r>
          </a:p>
        </p:txBody>
      </p:sp>
    </p:spTree>
    <p:extLst>
      <p:ext uri="{BB962C8B-B14F-4D97-AF65-F5344CB8AC3E}">
        <p14:creationId xmlns:p14="http://schemas.microsoft.com/office/powerpoint/2010/main" val="347687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6CA1E4-2A82-C24A-9E4A-6BEC08BB0490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cs typeface="Times New Roman" charset="0"/>
              </a:rPr>
              <a:t>Splitting a String</a:t>
            </a:r>
            <a:endParaRPr lang="en-US">
              <a:latin typeface="Times New Roman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1371600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400" b="1">
                <a:solidFill>
                  <a:schemeClr val="tx2"/>
                </a:solidFill>
                <a:latin typeface="Courier New" charset="0"/>
              </a:rPr>
              <a:t>String[] tokens = "Java#HTML#Perl".split("#", 0);</a:t>
            </a:r>
          </a:p>
          <a:p>
            <a:pPr marL="0" indent="0">
              <a:buFont typeface="Monotype Sorts" charset="0"/>
              <a:buNone/>
            </a:pPr>
            <a:r>
              <a:rPr lang="en-US" sz="2400" b="1">
                <a:solidFill>
                  <a:schemeClr val="tx2"/>
                </a:solidFill>
                <a:latin typeface="Courier New" charset="0"/>
              </a:rPr>
              <a:t>for (int i = 0; i &lt; tokens.length; i++) </a:t>
            </a:r>
          </a:p>
          <a:p>
            <a:pPr marL="0" indent="0">
              <a:buFont typeface="Monotype Sorts" charset="0"/>
              <a:buNone/>
            </a:pPr>
            <a:r>
              <a:rPr lang="en-US" sz="2400" b="1">
                <a:solidFill>
                  <a:schemeClr val="tx2"/>
                </a:solidFill>
                <a:latin typeface="Courier New" charset="0"/>
              </a:rPr>
              <a:t>  System.out.print(tokens[i] + " ");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28600" y="3581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3200"/>
              <a:t>Java HTML Perl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28600" y="28194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320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323237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FCDEB5B-7E9D-3347-89FD-5FA76653E5BE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3200">
                <a:latin typeface="Times New Roman" charset="0"/>
              </a:rPr>
              <a:t>Matching, Replacing and Splitting by Patterns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90800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  <a:buFont typeface="Monotype Sorts" charset="0"/>
              <a:buNone/>
            </a:pPr>
            <a:r>
              <a:rPr lang="en-US" sz="2600">
                <a:latin typeface="Times New Roman" charset="0"/>
              </a:rPr>
              <a:t>You can match, replace, or split a string by specifying a pattern. This is an extremely useful and powerful feature, commonly known as </a:t>
            </a:r>
            <a:r>
              <a:rPr lang="en-US" sz="2600" i="1">
                <a:latin typeface="Times New Roman" charset="0"/>
              </a:rPr>
              <a:t>regular expression</a:t>
            </a:r>
            <a:r>
              <a:rPr lang="en-US" sz="2600">
                <a:latin typeface="Times New Roman" charset="0"/>
              </a:rPr>
              <a:t>. Regular expression is complex to beginning students. For this reason, two simple patterns are used in this section. Please refer to Supplement III.F, “Regular Expressions,” for further studies.</a:t>
            </a:r>
            <a:r>
              <a:rPr lang="en-US" sz="2500">
                <a:latin typeface="Courier" charset="0"/>
                <a:cs typeface="Times New Roman" charset="0"/>
              </a:rPr>
              <a:t> 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04800" y="38100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600"/>
              <a:t>"Java".matches("Java");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600"/>
              <a:t>"Java".equals("Java");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304800" y="51054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600"/>
              <a:t>"Java is fun".matches("Java.*");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600"/>
              <a:t>"Java is cool".matches("Java.*");</a:t>
            </a:r>
          </a:p>
        </p:txBody>
      </p:sp>
    </p:spTree>
    <p:extLst>
      <p:ext uri="{BB962C8B-B14F-4D97-AF65-F5344CB8AC3E}">
        <p14:creationId xmlns:p14="http://schemas.microsoft.com/office/powerpoint/2010/main" val="124348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72366A-6ABD-EB45-A6D1-3D6E9A3426E8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3200">
                <a:latin typeface="Times New Roman" charset="0"/>
              </a:rPr>
              <a:t>Matching, Replacing and Splitting by Patterns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  <a:noFill/>
        </p:spPr>
        <p:txBody>
          <a:bodyPr>
            <a:normAutofit lnSpcReduction="10000"/>
          </a:bodyPr>
          <a:lstStyle/>
          <a:p>
            <a:pPr marL="0" indent="0">
              <a:buFont typeface="Monotype Sorts" charset="0"/>
              <a:buNone/>
            </a:pPr>
            <a:r>
              <a:rPr lang="en-US" sz="2600">
                <a:latin typeface="Times New Roman" charset="0"/>
              </a:rPr>
              <a:t>The replaceAll, replaceFirst, and split methods can be used with a regular expression. For example, the following statement returns a new string that replaces $, +, or # in "a+b$#c" by the string NNN.</a:t>
            </a:r>
            <a:endParaRPr lang="en-US" sz="2600" b="1" i="1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endParaRPr lang="en-US" altLang="zh-CN" sz="2600">
              <a:latin typeface="Times New Roman" charset="0"/>
              <a:ea typeface="SimSun" charset="0"/>
              <a:cs typeface="SimSu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>String s = "a+b$#c".replaceAll("[$+#]", "NNN");</a:t>
            </a:r>
          </a:p>
          <a:p>
            <a:pPr marL="0" indent="0">
              <a:buFont typeface="Monotype Sorts" charset="0"/>
              <a:buNone/>
            </a:pP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>System.out.println(s);</a:t>
            </a:r>
          </a:p>
          <a:p>
            <a:pPr marL="0" indent="0">
              <a:buFont typeface="Monotype Sorts" charset="0"/>
              <a:buNone/>
            </a:pPr>
            <a:endParaRPr lang="en-US" altLang="zh-CN" sz="2600">
              <a:latin typeface="Times New Roman" charset="0"/>
              <a:ea typeface="SimSun" charset="0"/>
              <a:cs typeface="SimSu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>Here the regular expression [$+#] specifies a pattern that matches $, +, or #. So, the output is aNNNbNNNNNNc.</a:t>
            </a:r>
            <a:br>
              <a:rPr lang="en-US" altLang="zh-CN" sz="2600">
                <a:latin typeface="Times New Roman" charset="0"/>
                <a:ea typeface="SimSun" charset="0"/>
                <a:cs typeface="SimSun" charset="0"/>
              </a:rPr>
            </a:b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/>
            </a:r>
            <a:br>
              <a:rPr lang="en-US" altLang="zh-CN" sz="2600">
                <a:latin typeface="Times New Roman" charset="0"/>
                <a:ea typeface="SimSun" charset="0"/>
                <a:cs typeface="SimSun" charset="0"/>
              </a:rPr>
            </a:br>
            <a:endParaRPr lang="en-US" sz="26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0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C46C6E-224B-0F4B-829A-3FCF71457B4C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3200">
                <a:latin typeface="Times New Roman" charset="0"/>
              </a:rPr>
              <a:t>Matching, Replacing and Splitting by Patterns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600">
                <a:latin typeface="Times New Roman" charset="0"/>
              </a:rPr>
              <a:t>The following statement splits the string into an array of strings delimited by some punctuation marks.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endParaRPr lang="en-US" altLang="zh-CN" sz="2600" u="sng">
              <a:latin typeface="Times New Roman" charset="0"/>
              <a:ea typeface="SimSun" charset="0"/>
              <a:cs typeface="SimSun" charset="0"/>
            </a:endParaRP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>String[] tokens = "Java,C?C#,C++".split("[.,:;?]");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>    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>for (int i = 0; i &lt; tokens.length; i++)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altLang="zh-CN" sz="2600">
                <a:latin typeface="Times New Roman" charset="0"/>
                <a:ea typeface="SimSun" charset="0"/>
                <a:cs typeface="SimSun" charset="0"/>
              </a:rPr>
              <a:t>  System.out.println(tokens[i]);</a:t>
            </a:r>
            <a:endParaRPr lang="en-US" sz="26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2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A622EAC-15FC-5344-8DAB-45D9E43D5E65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Convert Character and Numbers to Strings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7244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  <a:cs typeface="Times New Roman" charset="0"/>
              </a:rPr>
              <a:t>The String class provides several static valueOf methods for converting a character, an array of characters, and numeric values to strings. These methods have the same name valueOf with different argument types char, char[], double, long, int, and float. For example, to convert a double value to a string, use String.valueOf(5.44). The return value is string consists of characters ‘5’, ‘.’, ‘4’, and ‘4’. </a:t>
            </a:r>
          </a:p>
        </p:txBody>
      </p:sp>
    </p:spTree>
    <p:extLst>
      <p:ext uri="{BB962C8B-B14F-4D97-AF65-F5344CB8AC3E}">
        <p14:creationId xmlns:p14="http://schemas.microsoft.com/office/powerpoint/2010/main" val="98850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524CE2-F29C-2941-995D-BFFEF66A8452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sz="4000">
                <a:latin typeface="Courier New" charset="0"/>
              </a:rPr>
              <a:t>StringBuilder</a:t>
            </a:r>
            <a:r>
              <a:rPr lang="en-US" sz="4000">
                <a:latin typeface="Times New Roman" charset="0"/>
              </a:rPr>
              <a:t> and </a:t>
            </a:r>
            <a:r>
              <a:rPr lang="en-US" sz="4000">
                <a:latin typeface="Courier New" charset="0"/>
              </a:rPr>
              <a:t>StringBuffer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</a:rPr>
              <a:t>The </a:t>
            </a:r>
            <a:r>
              <a:rPr lang="en-US" sz="3000">
                <a:latin typeface="Courier New" charset="0"/>
              </a:rPr>
              <a:t>StringBuilder</a:t>
            </a:r>
            <a:r>
              <a:rPr lang="en-US">
                <a:latin typeface="Times New Roman" charset="0"/>
              </a:rPr>
              <a:t>/</a:t>
            </a:r>
            <a:r>
              <a:rPr lang="en-US" sz="3000">
                <a:latin typeface="Courier New" charset="0"/>
              </a:rPr>
              <a:t>StringBuffer</a:t>
            </a:r>
            <a:r>
              <a:rPr lang="en-US">
                <a:latin typeface="Times New Roman" charset="0"/>
              </a:rPr>
              <a:t> class is an alternative to the </a:t>
            </a:r>
            <a:r>
              <a:rPr lang="en-US" sz="3000">
                <a:latin typeface="Courier New" charset="0"/>
              </a:rPr>
              <a:t>String</a:t>
            </a:r>
            <a:r>
              <a:rPr lang="en-US">
                <a:latin typeface="Times New Roman" charset="0"/>
              </a:rPr>
              <a:t> class. In general, a StringBuilder/StringBuffer can be used wherever a string is used. StringBuilder/StringBuffer is more flexible than String. You can add, insert, or append new contents into a string buffer, whereas the value of a String object is fixed once the string is created. </a:t>
            </a:r>
          </a:p>
        </p:txBody>
      </p:sp>
    </p:spTree>
    <p:extLst>
      <p:ext uri="{BB962C8B-B14F-4D97-AF65-F5344CB8AC3E}">
        <p14:creationId xmlns:p14="http://schemas.microsoft.com/office/powerpoint/2010/main" val="230951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747EE90-99CA-1A47-B4F0-81506017030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StringBuilder</a:t>
            </a:r>
            <a:r>
              <a:rPr lang="en-US">
                <a:latin typeface="Times New Roman" charset="0"/>
              </a:rPr>
              <a:t> Constructors</a:t>
            </a:r>
            <a:endParaRPr lang="en-US">
              <a:latin typeface="Courier New" charset="0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28600" y="1371600"/>
          <a:ext cx="87630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Picture" r:id="rId3" imgW="3736848" imgH="914400" progId="Word.Picture.8">
                  <p:embed/>
                </p:oleObj>
              </mc:Choice>
              <mc:Fallback>
                <p:oleObj name="Picture" r:id="rId3" imgW="3736848" imgH="914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7630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44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1B76C8-69DC-B64F-8456-FDE640C8AEA8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Constructing Strings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6482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  <a:cs typeface="Times New Roman" charset="0"/>
              </a:rPr>
              <a:t>String newString = new String(stringLiteral);</a:t>
            </a:r>
          </a:p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  <a:cs typeface="Courier New" charset="0"/>
              </a:rPr>
              <a:t> </a:t>
            </a:r>
          </a:p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  <a:cs typeface="Times New Roman" charset="0"/>
              </a:rPr>
              <a:t>String message = new String("Welcome to Java");</a:t>
            </a:r>
          </a:p>
          <a:p>
            <a:pPr marL="0" indent="0">
              <a:buFont typeface="Monotype Sorts" charset="0"/>
              <a:buNone/>
            </a:pPr>
            <a:endParaRPr lang="en-US">
              <a:latin typeface="Times New Roman" charset="0"/>
              <a:cs typeface="Courier New" charset="0"/>
            </a:endParaRPr>
          </a:p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  <a:cs typeface="Courier New" charset="0"/>
              </a:rPr>
              <a:t>Since strings are used frequently, Java provides a shorthand initializer for creating a string:</a:t>
            </a:r>
          </a:p>
          <a:p>
            <a:pPr marL="0" indent="0">
              <a:buFont typeface="Monotype Sorts" charset="0"/>
              <a:buNone/>
            </a:pPr>
            <a:endParaRPr lang="en-US">
              <a:latin typeface="Times New Roman" charset="0"/>
              <a:cs typeface="Courier New" charset="0"/>
            </a:endParaRPr>
          </a:p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  <a:cs typeface="Times New Roman" charset="0"/>
              </a:rPr>
              <a:t>String message = "Welcome to Java";</a:t>
            </a:r>
          </a:p>
        </p:txBody>
      </p:sp>
    </p:spTree>
    <p:extLst>
      <p:ext uri="{BB962C8B-B14F-4D97-AF65-F5344CB8AC3E}">
        <p14:creationId xmlns:p14="http://schemas.microsoft.com/office/powerpoint/2010/main" val="393136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CFE9B1-6CE9-B244-875C-7DB05C49376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Modifying Strings in the Builder</a:t>
            </a:r>
            <a:endParaRPr lang="en-US" u="sng">
              <a:latin typeface="Times New Roman" charset="0"/>
            </a:endParaRP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304800" y="1066800"/>
          <a:ext cx="66294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Picture" r:id="rId3" imgW="4273296" imgH="3352800" progId="Word.Picture.8">
                  <p:embed/>
                </p:oleObj>
              </mc:Choice>
              <mc:Fallback>
                <p:oleObj name="Picture" r:id="rId3" imgW="4273296" imgH="3352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6629400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22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371AE7-EC73-2A42-8861-F844F2752BE3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4200">
                <a:latin typeface="Times New Roman" charset="0"/>
              </a:rPr>
              <a:t>Examples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stringBuilder.append("Java");</a:t>
            </a: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stringBuilder.insert(11, "HTML and ");</a:t>
            </a: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stringBuilder.delete(8, 11) changes the builder to Welcome Java.</a:t>
            </a:r>
            <a:endParaRPr lang="en-US" sz="2800" b="1" i="1">
              <a:latin typeface="Times New Roman" charset="0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stringBuilder.deleteCharAt(8) changes the builder to Welcome o Java.</a:t>
            </a:r>
            <a:endParaRPr lang="en-US" sz="2800" b="1" i="1">
              <a:latin typeface="Times New Roman" charset="0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stringBuilder.reverse() changes the builder to avaJ ot emocleW.</a:t>
            </a:r>
            <a:endParaRPr lang="en-US" sz="2800" b="1" i="1">
              <a:latin typeface="Times New Roman" charset="0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stringBuilder.replace(11, 15, "HTML") </a:t>
            </a: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   changes the builder to Welcome to HTML.</a:t>
            </a:r>
            <a:endParaRPr lang="en-US" sz="2800" b="1" i="1">
              <a:latin typeface="Times New Roman" charset="0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stringBuilder.setCharAt(0, 'w') sets the builder to welcome to Java. </a:t>
            </a:r>
          </a:p>
          <a:p>
            <a:pPr marL="0" indent="0">
              <a:lnSpc>
                <a:spcPct val="80000"/>
              </a:lnSpc>
              <a:buFont typeface="Monotype Sorts" charset="0"/>
              <a:buNone/>
            </a:pPr>
            <a:endParaRPr lang="en-US" sz="2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EA7425-7B62-1B4E-B46E-C806A7C4A1F2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3716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The </a:t>
            </a:r>
            <a:r>
              <a:rPr lang="en-US" u="sng">
                <a:latin typeface="Times New Roman" charset="0"/>
              </a:rPr>
              <a:t>toString</a:t>
            </a:r>
            <a:r>
              <a:rPr lang="en-US">
                <a:latin typeface="Times New Roman" charset="0"/>
              </a:rPr>
              <a:t>, </a:t>
            </a:r>
            <a:r>
              <a:rPr lang="en-US" u="sng">
                <a:latin typeface="Times New Roman" charset="0"/>
              </a:rPr>
              <a:t>capacity</a:t>
            </a:r>
            <a:r>
              <a:rPr lang="en-US">
                <a:latin typeface="Times New Roman" charset="0"/>
              </a:rPr>
              <a:t>, </a:t>
            </a:r>
            <a:r>
              <a:rPr lang="en-US" u="sng">
                <a:latin typeface="Times New Roman" charset="0"/>
              </a:rPr>
              <a:t>length</a:t>
            </a:r>
            <a:r>
              <a:rPr lang="en-US">
                <a:latin typeface="Times New Roman" charset="0"/>
              </a:rPr>
              <a:t>, </a:t>
            </a:r>
            <a:r>
              <a:rPr lang="en-US" u="sng">
                <a:latin typeface="Times New Roman" charset="0"/>
              </a:rPr>
              <a:t>setLength</a:t>
            </a:r>
            <a:r>
              <a:rPr lang="en-US">
                <a:latin typeface="Times New Roman" charset="0"/>
              </a:rPr>
              <a:t>, and </a:t>
            </a:r>
            <a:r>
              <a:rPr lang="en-US" u="sng">
                <a:latin typeface="Times New Roman" charset="0"/>
              </a:rPr>
              <a:t>charAt</a:t>
            </a:r>
            <a:r>
              <a:rPr lang="en-US">
                <a:latin typeface="Times New Roman" charset="0"/>
              </a:rPr>
              <a:t> Methods 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4" name="Object 5"/>
          <p:cNvGraphicFramePr>
            <a:graphicFrameLocks noChangeAspect="1"/>
          </p:cNvGraphicFramePr>
          <p:nvPr/>
        </p:nvGraphicFramePr>
        <p:xfrm>
          <a:off x="304800" y="2133600"/>
          <a:ext cx="86868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Picture" r:id="rId3" imgW="4197096" imgH="1752600" progId="Word.Picture.8">
                  <p:embed/>
                </p:oleObj>
              </mc:Choice>
              <mc:Fallback>
                <p:oleObj name="Picture" r:id="rId3" imgW="4197096" imgH="1752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6868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4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69A1F58-5B83-2E4E-887A-1C0769E3D4DD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1828800"/>
          </a:xfrm>
        </p:spPr>
        <p:txBody>
          <a:bodyPr/>
          <a:lstStyle/>
          <a:p>
            <a:r>
              <a:rPr lang="en-US" sz="4200">
                <a:latin typeface="Times New Roman" charset="0"/>
              </a:rPr>
              <a:t>Problem: </a:t>
            </a:r>
            <a:r>
              <a:rPr lang="en-US" sz="4200">
                <a:latin typeface="Times New Roman" charset="0"/>
                <a:cs typeface="Times New Roman" charset="0"/>
              </a:rPr>
              <a:t>Checking Palindromes Ignoring Non-alphanumeric Characters</a:t>
            </a:r>
            <a:endParaRPr lang="en-US" sz="4200">
              <a:latin typeface="Times New Roman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915400" cy="2209800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3600">
                <a:latin typeface="Times New Roman" charset="0"/>
                <a:cs typeface="Times New Roman" charset="0"/>
              </a:rPr>
              <a:t>This example gives a program that counts the number of occurrence of each letter in a string. Assume the letters are not case-sensitive. </a:t>
            </a:r>
          </a:p>
        </p:txBody>
      </p:sp>
      <p:sp>
        <p:nvSpPr>
          <p:cNvPr id="5427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380288" y="5080000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Book Antiqua" charset="0"/>
              </a:rPr>
              <a:t>Run</a:t>
            </a:r>
            <a:endParaRPr lang="en-US" sz="1800"/>
          </a:p>
        </p:txBody>
      </p:sp>
      <p:sp>
        <p:nvSpPr>
          <p:cNvPr id="54278" name="Rectangle 8">
            <a:hlinkClick r:id="rId3"/>
          </p:cNvPr>
          <p:cNvSpPr>
            <a:spLocks noChangeArrowheads="1"/>
          </p:cNvSpPr>
          <p:nvPr/>
        </p:nvSpPr>
        <p:spPr bwMode="auto">
          <a:xfrm>
            <a:off x="3117850" y="5080000"/>
            <a:ext cx="40433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/>
            <a:r>
              <a:rPr lang="en-US" sz="2000"/>
              <a:t>PalindromeIgnoreNonAlphanumeric</a:t>
            </a:r>
          </a:p>
        </p:txBody>
      </p:sp>
    </p:spTree>
    <p:extLst>
      <p:ext uri="{BB962C8B-B14F-4D97-AF65-F5344CB8AC3E}">
        <p14:creationId xmlns:p14="http://schemas.microsoft.com/office/powerpoint/2010/main" val="804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CE8FE2-8168-0349-9AE6-4D63DEBE6BEB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Regular Expressions</a:t>
            </a:r>
            <a:endParaRPr lang="en-US" b="1">
              <a:latin typeface="Times New Roman" charset="0"/>
            </a:endParaRP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71462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32004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</a:rPr>
              <a:t>A </a:t>
            </a:r>
            <a:r>
              <a:rPr lang="en-US" i="1">
                <a:latin typeface="Times New Roman" charset="0"/>
              </a:rPr>
              <a:t>regular expression</a:t>
            </a:r>
            <a:r>
              <a:rPr lang="en-US">
                <a:latin typeface="Times New Roman" charset="0"/>
              </a:rPr>
              <a:t> (abbreviated </a:t>
            </a:r>
            <a:r>
              <a:rPr lang="en-US" i="1">
                <a:latin typeface="Times New Roman" charset="0"/>
              </a:rPr>
              <a:t>regex</a:t>
            </a:r>
            <a:r>
              <a:rPr lang="en-US">
                <a:latin typeface="Times New Roman" charset="0"/>
              </a:rPr>
              <a:t>) is a string that describes a pattern for matching a set of strings. Regular expression is a powerful tool for string manipulations. You can use regular expressions for matching, replacing, and splitting strings. 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800"/>
              <a:t>Appendix H</a:t>
            </a:r>
          </a:p>
        </p:txBody>
      </p:sp>
    </p:spTree>
    <p:extLst>
      <p:ext uri="{BB962C8B-B14F-4D97-AF65-F5344CB8AC3E}">
        <p14:creationId xmlns:p14="http://schemas.microsoft.com/office/powerpoint/2010/main" val="242847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BBF89D-5255-CC41-B800-5CC5123F11D2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Matching Strings</a:t>
            </a:r>
            <a:endParaRPr lang="en-US" b="1">
              <a:latin typeface="Times New Roman" charset="0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629400" cy="1143000"/>
          </a:xfrm>
          <a:noFill/>
        </p:spPr>
        <p:txBody>
          <a:bodyPr>
            <a:normAutofit lnSpcReduction="10000"/>
          </a:bodyPr>
          <a:lstStyle/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</a:rPr>
              <a:t>"Java".matches("Java");</a:t>
            </a:r>
          </a:p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</a:rPr>
              <a:t>"Java".equals("Java");</a:t>
            </a: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304800" y="2895600"/>
            <a:ext cx="693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3200"/>
              <a:t>"Java is fun".matches("Java.*")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3200"/>
              <a:t>"Java is cool".matches("Java.*")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3200"/>
              <a:t>"Java is powerful".matches("Java.*")</a:t>
            </a: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800"/>
              <a:t>Appendix H</a:t>
            </a:r>
          </a:p>
        </p:txBody>
      </p:sp>
    </p:spTree>
    <p:extLst>
      <p:ext uri="{BB962C8B-B14F-4D97-AF65-F5344CB8AC3E}">
        <p14:creationId xmlns:p14="http://schemas.microsoft.com/office/powerpoint/2010/main" val="19062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4A2F25-CC84-6249-ADF6-C785A51BCC59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03300"/>
            <a:ext cx="2916238" cy="1973263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Regular Expression Syntax</a:t>
            </a:r>
            <a:endParaRPr lang="en-US" b="1">
              <a:latin typeface="Times New Roman" charset="0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0" y="100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800"/>
              <a:t>Appendix H</a:t>
            </a:r>
          </a:p>
        </p:txBody>
      </p:sp>
      <p:pic>
        <p:nvPicPr>
          <p:cNvPr id="5735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0"/>
            <a:ext cx="5260975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93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2728EE-BD0A-C64A-BF94-3C16B33F321F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Replacing and Splitting Strings</a:t>
            </a:r>
            <a:endParaRPr lang="en-US" b="1">
              <a:latin typeface="Times New Roman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3" name="Rectangle 9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74" name="Object 8"/>
          <p:cNvGraphicFramePr>
            <a:graphicFrameLocks noChangeAspect="1"/>
          </p:cNvGraphicFramePr>
          <p:nvPr/>
        </p:nvGraphicFramePr>
        <p:xfrm>
          <a:off x="0" y="1295400"/>
          <a:ext cx="8915400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Picture" r:id="rId3" imgW="3539123" imgH="1254642" progId="Word.Picture.8">
                  <p:embed/>
                </p:oleObj>
              </mc:Choice>
              <mc:Fallback>
                <p:oleObj name="Picture" r:id="rId3" imgW="3539123" imgH="125464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15400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0"/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800"/>
              <a:t>Appendix H</a:t>
            </a:r>
          </a:p>
        </p:txBody>
      </p:sp>
    </p:spTree>
    <p:extLst>
      <p:ext uri="{BB962C8B-B14F-4D97-AF65-F5344CB8AC3E}">
        <p14:creationId xmlns:p14="http://schemas.microsoft.com/office/powerpoint/2010/main" val="252188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12AB44F-C5BB-8A46-B2DE-F04855EB6057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Examples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9248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 s = "Java Java Java".replaceAll("v\\w", "wi") ;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810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/>
              <a:t>String s = "Java Java Java".replaceFirst("v\\w", "wi") ;</a:t>
            </a: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04800" y="3124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/>
              <a:t>String[] s = </a:t>
            </a:r>
            <a:r>
              <a:rPr lang="en-US" sz="3200" u="sng"/>
              <a:t>"Java1HTML2Perl".split("\\d");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152400" y="152400"/>
            <a:ext cx="1371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1800"/>
              <a:t>Appendix H</a:t>
            </a:r>
          </a:p>
        </p:txBody>
      </p:sp>
    </p:spTree>
    <p:extLst>
      <p:ext uri="{BB962C8B-B14F-4D97-AF65-F5344CB8AC3E}">
        <p14:creationId xmlns:p14="http://schemas.microsoft.com/office/powerpoint/2010/main" val="367552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9421"/>
            <a:ext cx="8229600" cy="1143000"/>
          </a:xfrm>
        </p:spPr>
        <p:txBody>
          <a:bodyPr/>
          <a:lstStyle/>
          <a:p>
            <a:r>
              <a:rPr lang="en-US" dirty="0" smtClean="0"/>
              <a:t>More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1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5003B0-AA64-EF4B-A6E7-524B4F404446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Strings Are Immutable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23622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  <a:cs typeface="Courier New" charset="0"/>
              </a:rPr>
              <a:t>A String object is immutable; its contents cannot be changed. Does the following code change the contents of the string? </a:t>
            </a: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  <a:cs typeface="Times New Roman" charset="0"/>
              </a:rPr>
              <a:t>       String s = "Java";</a:t>
            </a: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  <a:cs typeface="Times New Roman" charset="0"/>
              </a:rPr>
              <a:t>       s = "HTML";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2" name="Rectangle 1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1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436946F-BB95-DF4F-9701-FE4BA7436204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500">
                <a:latin typeface="Times New Roman" charset="0"/>
                <a:cs typeface="Times New Roman" charset="0"/>
              </a:rPr>
              <a:t>The String Type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500">
                <a:latin typeface="Times New Roman" charset="0"/>
                <a:cs typeface="Courier New" charset="0"/>
              </a:rPr>
              <a:t>The char type only represents one character. To represent a string of characters, use the data type called String. For example,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500">
                <a:latin typeface="Times New Roman" charset="0"/>
                <a:cs typeface="Courier New" charset="0"/>
              </a:rPr>
              <a:t> 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500">
                <a:latin typeface="Times New Roman" charset="0"/>
                <a:cs typeface="Courier New" charset="0"/>
              </a:rPr>
              <a:t>String message = "Welcome to Java";</a:t>
            </a:r>
            <a:endParaRPr lang="en-US" sz="2500">
              <a:latin typeface="Times New Roman" charset="0"/>
              <a:cs typeface="Times New Roman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500">
                <a:latin typeface="Times New Roman" charset="0"/>
                <a:cs typeface="Courier New" charset="0"/>
              </a:rPr>
              <a:t> </a:t>
            </a:r>
            <a:endParaRPr lang="en-US" sz="2500">
              <a:latin typeface="Times New Roman" charset="0"/>
              <a:cs typeface="Times New Roman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500">
                <a:latin typeface="Times New Roman" charset="0"/>
                <a:cs typeface="Courier New" charset="0"/>
              </a:rPr>
              <a:t>String is actually a predefined class in the Java library just like the System class and Scanner class. The String type is not a primitive type. It is known as a </a:t>
            </a:r>
            <a:r>
              <a:rPr lang="en-US" sz="2500" i="1">
                <a:latin typeface="Times New Roman" charset="0"/>
                <a:cs typeface="Courier New" charset="0"/>
              </a:rPr>
              <a:t>reference type</a:t>
            </a:r>
            <a:r>
              <a:rPr lang="en-US" sz="2500">
                <a:latin typeface="Times New Roman" charset="0"/>
                <a:cs typeface="Courier New" charset="0"/>
              </a:rPr>
              <a:t>. Any Java class can be used as a reference type for a variable. Reference data types will be thoroughly discussed in Chapter 9, “Objects and Classes.” For the time being, you just need to know how to declare a String variable, how to assign a string to the variable, how to concatenate strings, and to perform simple operations for strings.</a:t>
            </a:r>
          </a:p>
        </p:txBody>
      </p:sp>
    </p:spTree>
    <p:extLst>
      <p:ext uri="{BB962C8B-B14F-4D97-AF65-F5344CB8AC3E}">
        <p14:creationId xmlns:p14="http://schemas.microsoft.com/office/powerpoint/2010/main" val="1237785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8FD84F-0619-F146-A923-DC5A1F3DF23B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228600"/>
            <a:ext cx="8909050" cy="857250"/>
          </a:xfrm>
          <a:noFill/>
        </p:spPr>
        <p:txBody>
          <a:bodyPr/>
          <a:lstStyle/>
          <a:p>
            <a:r>
              <a:rPr lang="en-US" sz="4800">
                <a:latin typeface="Times New Roman" charset="0"/>
              </a:rPr>
              <a:t>Simple Methods for </a:t>
            </a:r>
            <a:r>
              <a:rPr lang="en-US" sz="4800" b="1">
                <a:latin typeface="Times New Roman" charset="0"/>
              </a:rPr>
              <a:t>String</a:t>
            </a:r>
            <a:r>
              <a:rPr lang="en-US" sz="4800">
                <a:latin typeface="Times New Roman" charset="0"/>
              </a:rPr>
              <a:t> Objects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0" y="1355725"/>
          <a:ext cx="912653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Picture" r:id="rId3" imgW="4184449" imgH="1315679" progId="Word.Picture.8">
                  <p:embed/>
                </p:oleObj>
              </mc:Choice>
              <mc:Fallback>
                <p:oleObj name="Picture" r:id="rId3" imgW="4184449" imgH="13156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5725"/>
                        <a:ext cx="9126538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971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7423EC9-98D9-0645-98E6-BEF67FF03089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228600"/>
            <a:ext cx="8909050" cy="857250"/>
          </a:xfrm>
          <a:noFill/>
        </p:spPr>
        <p:txBody>
          <a:bodyPr/>
          <a:lstStyle/>
          <a:p>
            <a:r>
              <a:rPr lang="en-US" sz="4800">
                <a:latin typeface="Times New Roman" charset="0"/>
              </a:rPr>
              <a:t>Simple Methods for </a:t>
            </a:r>
            <a:r>
              <a:rPr lang="en-US" sz="4800" b="1">
                <a:latin typeface="Times New Roman" charset="0"/>
              </a:rPr>
              <a:t>String</a:t>
            </a:r>
            <a:r>
              <a:rPr lang="en-US" sz="4800">
                <a:latin typeface="Times New Roman" charset="0"/>
              </a:rPr>
              <a:t> Objects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155575" y="1431925"/>
            <a:ext cx="87566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/>
              <a:t>Strings are objects in Java. The methods in the preceding table can only be invoked from a specific string instance. For this reason, these methods are called </a:t>
            </a:r>
            <a:r>
              <a:rPr lang="en-US" sz="2800" i="1"/>
              <a:t>instance methods</a:t>
            </a:r>
            <a:r>
              <a:rPr lang="en-US" sz="2800"/>
              <a:t>. A non-instance method is called a </a:t>
            </a:r>
            <a:r>
              <a:rPr lang="en-US" sz="2800" i="1"/>
              <a:t>static method</a:t>
            </a:r>
            <a:r>
              <a:rPr lang="en-US" sz="2800"/>
              <a:t>. A static method can be invoked without using an object. All the methods defined in the </a:t>
            </a:r>
            <a:r>
              <a:rPr lang="en-US" sz="2800" b="1"/>
              <a:t>Math</a:t>
            </a:r>
            <a:r>
              <a:rPr lang="en-US" sz="2800"/>
              <a:t> class are static methods. They are not tied to a specific object instance. The syntax to invoke an instance method is </a:t>
            </a:r>
          </a:p>
          <a:p>
            <a:endParaRPr lang="en-US" sz="2800" b="1"/>
          </a:p>
          <a:p>
            <a:r>
              <a:rPr lang="en-US" sz="2800" b="1"/>
              <a:t>referenceVariable.methodName(arguments)</a:t>
            </a:r>
            <a:r>
              <a:rPr lang="en-US" sz="2800"/>
              <a:t>. </a:t>
            </a:r>
            <a:endParaRPr lang="en-US" sz="290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44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0290B4-6CAD-DF4D-A35E-6EDE67F5037C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228600"/>
            <a:ext cx="8909050" cy="857250"/>
          </a:xfrm>
          <a:noFill/>
        </p:spPr>
        <p:txBody>
          <a:bodyPr/>
          <a:lstStyle/>
          <a:p>
            <a:r>
              <a:rPr lang="en-US" sz="4800">
                <a:latin typeface="Times New Roman" charset="0"/>
              </a:rPr>
              <a:t>Getting String Length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155575" y="1431925"/>
            <a:ext cx="87566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/>
              <a:t>String message = </a:t>
            </a:r>
            <a:r>
              <a:rPr lang="en-US" sz="2800" b="1"/>
              <a:t>"Welcome to Java"</a:t>
            </a:r>
            <a:r>
              <a:rPr lang="en-US" sz="2800"/>
              <a:t>;</a:t>
            </a:r>
            <a:endParaRPr lang="en-US" sz="2800" u="sng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/>
              <a:t>System.out.println(</a:t>
            </a:r>
            <a:r>
              <a:rPr lang="en-US" sz="2800" b="1"/>
              <a:t>"The length of "</a:t>
            </a:r>
            <a:r>
              <a:rPr lang="en-US" sz="2800"/>
              <a:t> + message + </a:t>
            </a:r>
            <a:r>
              <a:rPr lang="en-US" sz="2800" b="1"/>
              <a:t>" is " </a:t>
            </a:r>
            <a:endParaRPr lang="en-US" sz="2800" u="sng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 b="1"/>
              <a:t>  </a:t>
            </a:r>
            <a:r>
              <a:rPr lang="en-US" sz="2800"/>
              <a:t>+ message.length());</a:t>
            </a:r>
            <a:endParaRPr lang="en-US" sz="2800" u="sng"/>
          </a:p>
        </p:txBody>
      </p:sp>
    </p:spTree>
    <p:extLst>
      <p:ext uri="{BB962C8B-B14F-4D97-AF65-F5344CB8AC3E}">
        <p14:creationId xmlns:p14="http://schemas.microsoft.com/office/powerpoint/2010/main" val="2132192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676AB1-4F25-7D42-BBDC-D15D6CA1B9CF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228600"/>
            <a:ext cx="8909050" cy="857250"/>
          </a:xfrm>
          <a:noFill/>
        </p:spPr>
        <p:txBody>
          <a:bodyPr/>
          <a:lstStyle/>
          <a:p>
            <a:r>
              <a:rPr lang="en-US" sz="4800">
                <a:latin typeface="Times New Roman" charset="0"/>
              </a:rPr>
              <a:t>Getting Characters from a String 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155575" y="4235450"/>
            <a:ext cx="87566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/>
              <a:t>String message = </a:t>
            </a:r>
            <a:r>
              <a:rPr lang="en-US" sz="2800" b="1"/>
              <a:t>"Welcome to Java"</a:t>
            </a:r>
            <a:r>
              <a:rPr lang="en-US" sz="2800"/>
              <a:t>;</a:t>
            </a:r>
            <a:endParaRPr lang="en-US" sz="2800" u="sng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/>
              <a:t>System.out.println(</a:t>
            </a:r>
            <a:r>
              <a:rPr lang="en-US" sz="2800" b="1"/>
              <a:t>"The first character in message is "</a:t>
            </a:r>
            <a:r>
              <a:rPr lang="en-US" sz="2800"/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/>
              <a:t>   + message.charAt(0));</a:t>
            </a:r>
            <a:endParaRPr lang="en-US" sz="2800" u="sng"/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358900"/>
            <a:ext cx="90043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3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77BAF5-F2B6-0940-AE4A-AFDEA73C49E4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Converting Strings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"Welcome".toLowerCase() returns a new string, welcome.</a:t>
            </a:r>
            <a:endParaRPr lang="en-US" sz="2800" b="1" i="1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"Welcome".toUpperCase() returns a new string, WELCOME.</a:t>
            </a:r>
            <a:endParaRPr lang="en-US" sz="2800" b="1" i="1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"  Welcome  ".trim() returns a new string, Welcome.</a:t>
            </a:r>
            <a:endParaRPr lang="en-US" sz="2800" b="1" i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DC35F7-3B87-F24C-963B-FFAB5AB2423E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500">
                <a:latin typeface="Times New Roman" charset="0"/>
                <a:cs typeface="Times New Roman" charset="0"/>
              </a:rPr>
              <a:t>String Concatenation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257800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String s3 = s1.concat(s2); or String s3 = s1 + s2;</a:t>
            </a:r>
            <a:endParaRPr lang="en-US" sz="2800" u="sng">
              <a:latin typeface="Times New Roman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 charset="0"/>
              <a:buNone/>
            </a:pPr>
            <a:endParaRPr lang="en-US" sz="2800" u="sng">
              <a:latin typeface="Times New Roman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// Three strings are concatenated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String message = "Welcome " + "to " + "Java";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 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// String Chapter is concatenated with number 2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String s = "Chapter" + 2; // s becomes Chapter2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 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// String Supplement is concatenated with character B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sz="2900">
                <a:latin typeface="Times New Roman" charset="0"/>
                <a:cs typeface="Times New Roman" charset="0"/>
              </a:rPr>
              <a:t>String s1 = "Supplement" + 'B'; // s1 becomes SupplementB</a:t>
            </a:r>
          </a:p>
        </p:txBody>
      </p:sp>
    </p:spTree>
    <p:extLst>
      <p:ext uri="{BB962C8B-B14F-4D97-AF65-F5344CB8AC3E}">
        <p14:creationId xmlns:p14="http://schemas.microsoft.com/office/powerpoint/2010/main" val="2620387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4E5D403-1640-F045-9C4D-939EBE2CE01B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800">
                <a:latin typeface="Times New Roman" charset="0"/>
              </a:rPr>
              <a:t>Reading a String from the Console </a:t>
            </a:r>
            <a:endParaRPr lang="en-US" sz="4500">
              <a:latin typeface="Times New Roman" charset="0"/>
              <a:cs typeface="Times New Roman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2578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Scanner input = </a:t>
            </a:r>
            <a:r>
              <a:rPr lang="en-US" sz="2700" b="1">
                <a:latin typeface="Times New Roman" charset="0"/>
              </a:rPr>
              <a:t>new</a:t>
            </a:r>
            <a:r>
              <a:rPr lang="en-US" sz="2700">
                <a:latin typeface="Times New Roman" charset="0"/>
              </a:rPr>
              <a:t> Scanner(System.in);</a:t>
            </a:r>
            <a:endParaRPr lang="en-US" sz="27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System.out.print(</a:t>
            </a:r>
            <a:r>
              <a:rPr lang="en-US" sz="2700" b="1">
                <a:latin typeface="Times New Roman" charset="0"/>
              </a:rPr>
              <a:t>"Enter three words separated by spaces: "</a:t>
            </a:r>
            <a:r>
              <a:rPr lang="en-US" sz="2700">
                <a:latin typeface="Times New Roman" charset="0"/>
              </a:rPr>
              <a:t>);</a:t>
            </a:r>
            <a:endParaRPr lang="en-US" sz="27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String s1 = input.next();</a:t>
            </a:r>
            <a:endParaRPr lang="en-US" sz="27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String s2 = input.next();</a:t>
            </a:r>
            <a:endParaRPr lang="en-US" sz="27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String s3 = input.next();</a:t>
            </a:r>
            <a:endParaRPr lang="en-US" sz="27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System.out.println(</a:t>
            </a:r>
            <a:r>
              <a:rPr lang="en-US" sz="2700" b="1">
                <a:latin typeface="Times New Roman" charset="0"/>
              </a:rPr>
              <a:t>"s1 is " </a:t>
            </a:r>
            <a:r>
              <a:rPr lang="en-US" sz="2700">
                <a:latin typeface="Times New Roman" charset="0"/>
              </a:rPr>
              <a:t>+ s1);</a:t>
            </a:r>
            <a:endParaRPr lang="en-US" sz="27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System.out.println(</a:t>
            </a:r>
            <a:r>
              <a:rPr lang="en-US" sz="2700" b="1">
                <a:latin typeface="Times New Roman" charset="0"/>
              </a:rPr>
              <a:t>"s2 is " </a:t>
            </a:r>
            <a:r>
              <a:rPr lang="en-US" sz="2700">
                <a:latin typeface="Times New Roman" charset="0"/>
              </a:rPr>
              <a:t>+ s2);</a:t>
            </a:r>
            <a:endParaRPr lang="en-US" sz="27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700">
                <a:latin typeface="Times New Roman" charset="0"/>
              </a:rPr>
              <a:t>System.out.println(</a:t>
            </a:r>
            <a:r>
              <a:rPr lang="en-US" sz="2700" b="1">
                <a:latin typeface="Times New Roman" charset="0"/>
              </a:rPr>
              <a:t>"s3 is " </a:t>
            </a:r>
            <a:r>
              <a:rPr lang="en-US" sz="2700">
                <a:latin typeface="Times New Roman" charset="0"/>
              </a:rPr>
              <a:t>+ s3);</a:t>
            </a:r>
            <a:endParaRPr lang="en-US" sz="2700" u="sng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21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925EA00-BDD5-304A-81A6-2190923D1AB9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511300"/>
          </a:xfrm>
          <a:noFill/>
        </p:spPr>
        <p:txBody>
          <a:bodyPr>
            <a:normAutofit fontScale="90000"/>
          </a:bodyPr>
          <a:lstStyle/>
          <a:p>
            <a:r>
              <a:rPr lang="en-US" sz="4800">
                <a:latin typeface="Times New Roman" charset="0"/>
              </a:rPr>
              <a:t>Reading a Character from the Console </a:t>
            </a:r>
            <a:endParaRPr lang="en-US" sz="4500">
              <a:latin typeface="Times New Roman" charset="0"/>
              <a:cs typeface="Times New Roman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2084388"/>
            <a:ext cx="8909050" cy="3802062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3000">
                <a:latin typeface="Times New Roman" charset="0"/>
              </a:rPr>
              <a:t>Scanner input = </a:t>
            </a:r>
            <a:r>
              <a:rPr lang="en-US" sz="3000" b="1">
                <a:latin typeface="Times New Roman" charset="0"/>
              </a:rPr>
              <a:t>new</a:t>
            </a:r>
            <a:r>
              <a:rPr lang="en-US" sz="3000">
                <a:latin typeface="Times New Roman" charset="0"/>
              </a:rPr>
              <a:t> Scanner(System.in);</a:t>
            </a:r>
            <a:endParaRPr lang="en-US" sz="30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3000">
                <a:latin typeface="Times New Roman" charset="0"/>
              </a:rPr>
              <a:t>System.out.print(</a:t>
            </a:r>
            <a:r>
              <a:rPr lang="en-US" sz="3000" b="1">
                <a:latin typeface="Times New Roman" charset="0"/>
              </a:rPr>
              <a:t>"Enter a character: "</a:t>
            </a:r>
            <a:r>
              <a:rPr lang="en-US" sz="3000">
                <a:latin typeface="Times New Roman" charset="0"/>
              </a:rPr>
              <a:t>);</a:t>
            </a:r>
            <a:endParaRPr lang="en-US" sz="30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3000">
                <a:latin typeface="Times New Roman" charset="0"/>
              </a:rPr>
              <a:t>String s = input.nextLine();</a:t>
            </a:r>
            <a:endParaRPr lang="en-US" sz="30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3000" b="1">
                <a:latin typeface="Times New Roman" charset="0"/>
              </a:rPr>
              <a:t>char</a:t>
            </a:r>
            <a:r>
              <a:rPr lang="en-US" sz="3000">
                <a:latin typeface="Times New Roman" charset="0"/>
              </a:rPr>
              <a:t> ch = s.charAt(</a:t>
            </a:r>
            <a:r>
              <a:rPr lang="en-US" sz="3000" b="1">
                <a:latin typeface="Times New Roman" charset="0"/>
              </a:rPr>
              <a:t>0</a:t>
            </a:r>
            <a:r>
              <a:rPr lang="en-US" sz="3000">
                <a:latin typeface="Times New Roman" charset="0"/>
              </a:rPr>
              <a:t>);</a:t>
            </a:r>
            <a:endParaRPr lang="en-US" sz="3000" u="sng">
              <a:latin typeface="Times New Roman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3000">
                <a:latin typeface="Times New Roman" charset="0"/>
              </a:rPr>
              <a:t>System.out.println(</a:t>
            </a:r>
            <a:r>
              <a:rPr lang="en-US" sz="3000" b="1">
                <a:latin typeface="Times New Roman" charset="0"/>
              </a:rPr>
              <a:t>"The character entered is " </a:t>
            </a:r>
            <a:r>
              <a:rPr lang="en-US" sz="3000">
                <a:latin typeface="Times New Roman" charset="0"/>
              </a:rPr>
              <a:t>+ ch);</a:t>
            </a:r>
            <a:endParaRPr lang="en-US" sz="3000" u="sng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41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974B57-98CA-A941-B4A3-D2CD5407BC68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511300"/>
          </a:xfrm>
          <a:noFill/>
        </p:spPr>
        <p:txBody>
          <a:bodyPr/>
          <a:lstStyle/>
          <a:p>
            <a:r>
              <a:rPr lang="en-US" sz="4800">
                <a:latin typeface="Times New Roman" charset="0"/>
              </a:rPr>
              <a:t>Comparing Strings</a:t>
            </a:r>
            <a:endParaRPr lang="en-US" sz="4500">
              <a:latin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231775" y="2008188"/>
          <a:ext cx="86677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Picture" r:id="rId3" imgW="4912445" imgH="1398803" progId="Word.Picture.8">
                  <p:embed/>
                </p:oleObj>
              </mc:Choice>
              <mc:Fallback>
                <p:oleObj name="Picture" r:id="rId3" imgW="4912445" imgH="139880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008188"/>
                        <a:ext cx="866775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8">
            <a:hlinkClick r:id="rId5"/>
          </p:cNvPr>
          <p:cNvSpPr>
            <a:spLocks noChangeArrowheads="1"/>
          </p:cNvSpPr>
          <p:nvPr/>
        </p:nvSpPr>
        <p:spPr bwMode="auto">
          <a:xfrm>
            <a:off x="4765675" y="5426075"/>
            <a:ext cx="26193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/>
            <a:r>
              <a:rPr lang="en-US" sz="2000"/>
              <a:t>OrderTwoCities</a:t>
            </a:r>
          </a:p>
        </p:txBody>
      </p:sp>
      <p:sp>
        <p:nvSpPr>
          <p:cNvPr id="34823" name="AutoShape 10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7529513" y="5426075"/>
            <a:ext cx="76835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Book Antiqua" charset="0"/>
              </a:rPr>
              <a:t>Run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439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9FDC45-5C37-824E-BE7A-D4DA73F07AD5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Trace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419600" cy="1447800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       String s = "Java";</a:t>
            </a:r>
          </a:p>
          <a:p>
            <a:pPr marL="0" indent="0">
              <a:buFont typeface="Monotype Sorts" charset="0"/>
              <a:buNone/>
            </a:pP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       s = "HTML";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8" name="Object 11"/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1066800" y="1447800"/>
            <a:ext cx="3124200" cy="4572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4114800" y="3429000"/>
            <a:ext cx="48768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4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03687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0FBEB20-9F31-074F-AE7E-5AA331567D0C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95350"/>
          </a:xfrm>
          <a:noFill/>
        </p:spPr>
        <p:txBody>
          <a:bodyPr/>
          <a:lstStyle/>
          <a:p>
            <a:r>
              <a:rPr lang="en-US" sz="4800">
                <a:latin typeface="Times New Roman" charset="0"/>
              </a:rPr>
              <a:t>Obtaining Substrings</a:t>
            </a:r>
            <a:endParaRPr lang="en-US" sz="4500">
              <a:latin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193675" y="1277938"/>
          <a:ext cx="87518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Picture" r:id="rId3" imgW="4929338" imgH="1143787" progId="Word.Picture.8">
                  <p:embed/>
                </p:oleObj>
              </mc:Choice>
              <mc:Fallback>
                <p:oleObj name="Picture" r:id="rId3" imgW="4929338" imgH="114378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277938"/>
                        <a:ext cx="8751888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3" descr="aakmnuh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621088"/>
            <a:ext cx="832961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18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9188AD-6732-4446-A859-73E5644D85E4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241425"/>
          </a:xfrm>
          <a:noFill/>
        </p:spPr>
        <p:txBody>
          <a:bodyPr>
            <a:normAutofit fontScale="90000"/>
          </a:bodyPr>
          <a:lstStyle/>
          <a:p>
            <a:r>
              <a:rPr lang="en-US" sz="4800">
                <a:latin typeface="Times New Roman" charset="0"/>
              </a:rPr>
              <a:t>Finding a Character or a Substring in a String</a:t>
            </a:r>
            <a:endParaRPr lang="en-US" sz="4500">
              <a:latin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228600" y="1781175"/>
          <a:ext cx="8543925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Picture" r:id="rId3" imgW="4918526" imgH="2453157" progId="Word.Picture.8">
                  <p:embed/>
                </p:oleObj>
              </mc:Choice>
              <mc:Fallback>
                <p:oleObj name="Picture" r:id="rId3" imgW="4918526" imgH="245315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81175"/>
                        <a:ext cx="8543925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967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380C696-5ACC-4846-A5BF-5FB9E127706D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241425"/>
          </a:xfrm>
          <a:noFill/>
        </p:spPr>
        <p:txBody>
          <a:bodyPr>
            <a:normAutofit fontScale="90000"/>
          </a:bodyPr>
          <a:lstStyle/>
          <a:p>
            <a:r>
              <a:rPr lang="en-US" sz="4800">
                <a:latin typeface="Times New Roman" charset="0"/>
              </a:rPr>
              <a:t>Finding a Character or a Substring in a String</a:t>
            </a:r>
            <a:endParaRPr lang="en-US" sz="4500">
              <a:latin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5" name="Rectangle 2"/>
          <p:cNvSpPr txBox="1">
            <a:spLocks noChangeArrowheads="1"/>
          </p:cNvSpPr>
          <p:nvPr/>
        </p:nvSpPr>
        <p:spPr bwMode="auto">
          <a:xfrm>
            <a:off x="155575" y="1778000"/>
            <a:ext cx="8686800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int</a:t>
            </a:r>
            <a:r>
              <a:rPr lang="en-US">
                <a:solidFill>
                  <a:schemeClr val="tx2"/>
                </a:solidFill>
              </a:rPr>
              <a:t> k = s.indexOf(' ');</a:t>
            </a:r>
          </a:p>
          <a:p>
            <a:r>
              <a:rPr lang="en-US">
                <a:solidFill>
                  <a:schemeClr val="tx2"/>
                </a:solidFill>
              </a:rPr>
              <a:t>String firstName = s.substring(0, k);</a:t>
            </a:r>
          </a:p>
          <a:p>
            <a:r>
              <a:rPr lang="en-US">
                <a:solidFill>
                  <a:schemeClr val="tx2"/>
                </a:solidFill>
              </a:rPr>
              <a:t>String lastName = s.substring(k + 1);</a:t>
            </a:r>
          </a:p>
        </p:txBody>
      </p:sp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3352800"/>
            <a:ext cx="676592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865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17F814-7225-DE44-829E-B076927C15BA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241425"/>
          </a:xfrm>
          <a:noFill/>
        </p:spPr>
        <p:txBody>
          <a:bodyPr>
            <a:normAutofit fontScale="90000"/>
          </a:bodyPr>
          <a:lstStyle/>
          <a:p>
            <a:r>
              <a:rPr lang="en-US" sz="4800">
                <a:latin typeface="Times New Roman" charset="0"/>
              </a:rPr>
              <a:t>Conversion between Strings and Numbers</a:t>
            </a:r>
            <a:endParaRPr lang="en-US" sz="4500">
              <a:latin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9" name="Rectangle 2"/>
          <p:cNvSpPr txBox="1">
            <a:spLocks noChangeArrowheads="1"/>
          </p:cNvSpPr>
          <p:nvPr/>
        </p:nvSpPr>
        <p:spPr bwMode="auto">
          <a:xfrm>
            <a:off x="241300" y="1970088"/>
            <a:ext cx="8686800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</a:rPr>
              <a:t>int</a:t>
            </a:r>
            <a:r>
              <a:rPr lang="en-US" sz="2800">
                <a:solidFill>
                  <a:schemeClr val="tx2"/>
                </a:solidFill>
              </a:rPr>
              <a:t> intValue = Integer.parseInt(intString);</a:t>
            </a:r>
          </a:p>
          <a:p>
            <a:r>
              <a:rPr lang="en-US" sz="2800" b="1">
                <a:solidFill>
                  <a:schemeClr val="tx2"/>
                </a:solidFill>
              </a:rPr>
              <a:t>double</a:t>
            </a:r>
            <a:r>
              <a:rPr lang="en-US" sz="2800">
                <a:solidFill>
                  <a:schemeClr val="tx2"/>
                </a:solidFill>
              </a:rPr>
              <a:t> doubleValue = Double.parseDouble(doubleString);</a:t>
            </a:r>
            <a:endParaRPr lang="en-US" sz="2800" u="sng">
              <a:solidFill>
                <a:schemeClr val="tx2"/>
              </a:solidFill>
            </a:endParaRPr>
          </a:p>
          <a:p>
            <a:endParaRPr lang="en-US" sz="2800" u="sng">
              <a:solidFill>
                <a:schemeClr val="tx2"/>
              </a:solidFill>
            </a:endParaRPr>
          </a:p>
          <a:p>
            <a:r>
              <a:rPr lang="en-US" sz="2800">
                <a:solidFill>
                  <a:schemeClr val="tx2"/>
                </a:solidFill>
              </a:rPr>
              <a:t>String s = number + </a:t>
            </a:r>
            <a:r>
              <a:rPr lang="en-US" sz="2800" b="1">
                <a:solidFill>
                  <a:schemeClr val="tx2"/>
                </a:solidFill>
              </a:rPr>
              <a:t>""</a:t>
            </a:r>
            <a:r>
              <a:rPr lang="en-US" sz="2800">
                <a:solidFill>
                  <a:schemeClr val="tx2"/>
                </a:solidFill>
              </a:rPr>
              <a:t>;</a:t>
            </a:r>
            <a:endParaRPr lang="en-US" sz="2800" u="sng">
              <a:solidFill>
                <a:schemeClr val="tx2"/>
              </a:solidFill>
            </a:endParaRPr>
          </a:p>
          <a:p>
            <a:endParaRPr lang="en-US" sz="2800" u="sng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82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023D4CA-E9F5-A84F-A718-103C77B6691B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627063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>Problem: Guessing Birthday</a:t>
            </a:r>
            <a:endParaRPr lang="en-US">
              <a:latin typeface="Times New Roman" charset="0"/>
            </a:endParaRPr>
          </a:p>
        </p:txBody>
      </p:sp>
      <p:sp>
        <p:nvSpPr>
          <p:cNvPr id="399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971800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3600">
                <a:latin typeface="Times New Roman" charset="0"/>
              </a:rPr>
              <a:t>The program can guess your birth date. Run to see how it works.</a:t>
            </a:r>
          </a:p>
        </p:txBody>
      </p:sp>
      <p:sp>
        <p:nvSpPr>
          <p:cNvPr id="39941" name="Rectangle 10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99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2392363"/>
            <a:ext cx="908843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4" name="Rectangle 10">
            <a:hlinkClick r:id="rId4"/>
          </p:cNvPr>
          <p:cNvSpPr>
            <a:spLocks noChangeArrowheads="1"/>
          </p:cNvSpPr>
          <p:nvPr/>
        </p:nvSpPr>
        <p:spPr bwMode="auto">
          <a:xfrm>
            <a:off x="5646738" y="5700713"/>
            <a:ext cx="18542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/>
            <a:r>
              <a:rPr lang="en-US" sz="2000"/>
              <a:t>GuessBirthday</a:t>
            </a:r>
          </a:p>
        </p:txBody>
      </p:sp>
      <p:sp>
        <p:nvSpPr>
          <p:cNvPr id="39945" name="AutoShape 10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643813" y="5700713"/>
            <a:ext cx="76835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Book Antiqua" charset="0"/>
              </a:rPr>
              <a:t>Run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7397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2B9D9D-F4E3-BD40-B1B7-9A1A16457924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627063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>Mathematics Basis for the Game</a:t>
            </a:r>
            <a:endParaRPr lang="en-US">
              <a:latin typeface="Times New Roman" charset="0"/>
            </a:endParaRP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29638" cy="557213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400">
                <a:latin typeface="Times New Roman" charset="0"/>
              </a:rPr>
              <a:t>19 is 10011 in binary. 7 is 111 in binary. 23 is 11101 in binary</a:t>
            </a:r>
          </a:p>
        </p:txBody>
      </p:sp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0" y="297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0" y="297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7" name="Object 11"/>
          <p:cNvGraphicFramePr>
            <a:graphicFrameLocks noChangeAspect="1"/>
          </p:cNvGraphicFramePr>
          <p:nvPr/>
        </p:nvGraphicFramePr>
        <p:xfrm>
          <a:off x="269875" y="1662113"/>
          <a:ext cx="4840288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Picture" r:id="rId4" imgW="2289048" imgH="897636" progId="Word.Picture.8">
                  <p:embed/>
                </p:oleObj>
              </mc:Choice>
              <mc:Fallback>
                <p:oleObj name="Picture" r:id="rId4" imgW="2289048" imgH="89763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662113"/>
                        <a:ext cx="4840288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2988"/>
            <a:ext cx="85344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63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34D662-830A-6C40-9027-9B674621A0D6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381000"/>
            <a:ext cx="8486775" cy="1511300"/>
          </a:xfrm>
        </p:spPr>
        <p:txBody>
          <a:bodyPr/>
          <a:lstStyle/>
          <a:p>
            <a:r>
              <a:rPr lang="en-US" sz="4000" b="1">
                <a:latin typeface="Times New Roman" charset="0"/>
              </a:rPr>
              <a:t>Case Study: Converting a Hexadecimal Digit to a Decimal Value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2200275"/>
            <a:ext cx="8610600" cy="16129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Times New Roman" charset="0"/>
              </a:rPr>
              <a:t>Write a program that converts a hexadecimal digit into a decimal value.</a:t>
            </a:r>
          </a:p>
        </p:txBody>
      </p:sp>
      <p:sp>
        <p:nvSpPr>
          <p:cNvPr id="41989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5646738" y="5041900"/>
            <a:ext cx="18542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/>
            <a:r>
              <a:rPr lang="en-US" sz="2000"/>
              <a:t>HexDigit2Dec</a:t>
            </a:r>
          </a:p>
        </p:txBody>
      </p:sp>
      <p:sp>
        <p:nvSpPr>
          <p:cNvPr id="41990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643813" y="5041900"/>
            <a:ext cx="76835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Book Antiqua" charset="0"/>
              </a:rPr>
              <a:t>Run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845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BCFD78-1286-F046-A856-937945EF87B5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4000" b="1">
                <a:latin typeface="Times New Roman" charset="0"/>
              </a:rPr>
              <a:t>Case Study: </a:t>
            </a:r>
            <a:r>
              <a:rPr lang="en-US" b="1">
                <a:latin typeface="Times New Roman" charset="0"/>
              </a:rPr>
              <a:t>Revising the Lottery Program Using Strings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46288"/>
            <a:ext cx="8610600" cy="16129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A problem can be solved using many different approaches. This section rewrites the lottery program in Listing 3.7 using strings. Using strings simplifies this program.</a:t>
            </a:r>
          </a:p>
        </p:txBody>
      </p:sp>
      <p:sp>
        <p:nvSpPr>
          <p:cNvPr id="43013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4768850" y="5048250"/>
            <a:ext cx="24288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/>
            <a:r>
              <a:rPr lang="en-US" sz="2000"/>
              <a:t>LotteryUsingStrings</a:t>
            </a:r>
          </a:p>
        </p:txBody>
      </p:sp>
      <p:sp>
        <p:nvSpPr>
          <p:cNvPr id="43014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405688" y="5041900"/>
            <a:ext cx="1006475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Book Antiqua" charset="0"/>
              </a:rPr>
              <a:t>Run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576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F38520-B355-7A45-8AE6-13D3B4B6D7E6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296863"/>
            <a:ext cx="7219950" cy="417512"/>
          </a:xfrm>
        </p:spPr>
        <p:txBody>
          <a:bodyPr/>
          <a:lstStyle/>
          <a:p>
            <a:r>
              <a:rPr lang="en-US">
                <a:latin typeface="Times New Roman" charset="0"/>
                <a:cs typeface="Courier New" charset="0"/>
              </a:rPr>
              <a:t>Formatting Output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7630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572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cs typeface="Courier New" charset="0"/>
              </a:rPr>
              <a:t>Use the printf statement.</a:t>
            </a:r>
          </a:p>
          <a:p>
            <a:pPr lvl="1">
              <a:spcBef>
                <a:spcPct val="50000"/>
              </a:spcBef>
            </a:pPr>
            <a:r>
              <a:rPr lang="en-US">
                <a:cs typeface="Courier New" charset="0"/>
              </a:rPr>
              <a:t>System.out.printf(format, items);</a:t>
            </a:r>
          </a:p>
          <a:p>
            <a:pPr>
              <a:spcBef>
                <a:spcPct val="50000"/>
              </a:spcBef>
            </a:pPr>
            <a:r>
              <a:rPr lang="en-US" sz="2800">
                <a:cs typeface="Courier New" charset="0"/>
              </a:rPr>
              <a:t>Where format is a string that may consist of substrings and format specifiers. A format specifier specifies how an item should be displayed. An item may be a numeric value, character, boolean value, or a string. Each specifier begins with a percent sign. </a:t>
            </a:r>
          </a:p>
        </p:txBody>
      </p:sp>
    </p:spTree>
    <p:extLst>
      <p:ext uri="{BB962C8B-B14F-4D97-AF65-F5344CB8AC3E}">
        <p14:creationId xmlns:p14="http://schemas.microsoft.com/office/powerpoint/2010/main" val="1037253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0226D4-CA4C-1544-9351-7E5AE76E2FEA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296863"/>
            <a:ext cx="7219950" cy="41751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cs typeface="Courier New" charset="0"/>
              </a:rPr>
              <a:t>Frequently-Used Specifiers</a:t>
            </a: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28600" y="1066800"/>
            <a:ext cx="8763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cs typeface="Courier New" charset="0"/>
              </a:rPr>
              <a:t>Specifier  Output					Example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%b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	 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 boolean value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				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true or false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%c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         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 character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				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'a'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%d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	 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 decimal integer 			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Times New Roman" charset="0"/>
              </a:rPr>
              <a:t>200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endParaRPr lang="en-US" sz="2000" b="1">
              <a:solidFill>
                <a:srgbClr val="000000"/>
              </a:solidFill>
              <a:cs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%f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        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 floating-point number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		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45.460000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%e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         </a:t>
            </a:r>
            <a:r>
              <a:rPr lang="en-US" sz="16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 number in standard scientific notation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4.556000e+01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charset="0"/>
                <a:cs typeface="Times New Roman" charset="0"/>
              </a:rPr>
              <a:t>%s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	 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a string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 					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cs typeface="Courier New" charset="0"/>
              </a:rPr>
              <a:t>"Java is cool"</a:t>
            </a:r>
            <a:r>
              <a:rPr lang="en-US" sz="2000" b="1">
                <a:solidFill>
                  <a:srgbClr val="000000"/>
                </a:solidFill>
                <a:cs typeface="Courier New" charset="0"/>
              </a:rPr>
              <a:t>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452688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452688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609600" y="4267200"/>
          <a:ext cx="80010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Picture" r:id="rId4" imgW="4242816" imgH="1181100" progId="Word.Picture.8">
                  <p:embed/>
                </p:oleObj>
              </mc:Choice>
              <mc:Fallback>
                <p:oleObj name="Picture" r:id="rId4" imgW="4242816" imgH="11811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80010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382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3AE39BF-6574-C848-AC5E-CA938F74701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Trace Code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447800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  <a:cs typeface="Times New Roman" charset="0"/>
              </a:rPr>
              <a:t>       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String s = "Java";</a:t>
            </a:r>
          </a:p>
          <a:p>
            <a:pPr marL="0" indent="0">
              <a:buFont typeface="Monotype Sorts" charset="0"/>
              <a:buNone/>
            </a:pP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       s = "HTML";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52" name="Object 11"/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1371600" y="2209800"/>
            <a:ext cx="31242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152400" y="3352800"/>
            <a:ext cx="3962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92641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D35E2E8-64AE-C649-B359-0051D33D4C4B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4000" b="1">
                <a:latin typeface="Times New Roman" charset="0"/>
              </a:rPr>
              <a:t>FormatDemo</a:t>
            </a:r>
            <a:endParaRPr lang="en-US">
              <a:latin typeface="Times New Roman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46288"/>
            <a:ext cx="8610600" cy="16129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>
                <a:latin typeface="Times New Roman" charset="0"/>
              </a:rPr>
              <a:t>The example gives a program that uses </a:t>
            </a:r>
            <a:r>
              <a:rPr lang="en-US" sz="2800" b="1">
                <a:latin typeface="Times New Roman" charset="0"/>
              </a:rPr>
              <a:t>printf </a:t>
            </a:r>
            <a:r>
              <a:rPr lang="en-US" sz="2800">
                <a:latin typeface="Times New Roman" charset="0"/>
              </a:rPr>
              <a:t>to display a table. </a:t>
            </a:r>
          </a:p>
        </p:txBody>
      </p:sp>
      <p:sp>
        <p:nvSpPr>
          <p:cNvPr id="46085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4768850" y="5048250"/>
            <a:ext cx="24288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/>
            <a:r>
              <a:rPr lang="en-US" sz="2000"/>
              <a:t>FormatDemo</a:t>
            </a:r>
          </a:p>
        </p:txBody>
      </p:sp>
      <p:sp>
        <p:nvSpPr>
          <p:cNvPr id="46086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405688" y="5041900"/>
            <a:ext cx="1006475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Book Antiqua" charset="0"/>
              </a:rPr>
              <a:t>Run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805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A9C4A65-AF40-0E43-991B-1D88210318B4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Interned Strings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>
                <a:latin typeface="Times New Roman" charset="0"/>
              </a:rPr>
              <a:t>Since strings are immutable and are frequently used, to improve efficiency and save memory, the JVM uses a unique instance for string literals with the same character sequence. Such an instance is called</a:t>
            </a:r>
            <a:r>
              <a:rPr lang="en-US" i="1">
                <a:latin typeface="Times New Roman" charset="0"/>
              </a:rPr>
              <a:t> interned</a:t>
            </a:r>
            <a:r>
              <a:rPr lang="en-US">
                <a:latin typeface="Times New Roman" charset="0"/>
              </a:rPr>
              <a:t>. For example, the following statements: </a:t>
            </a:r>
          </a:p>
        </p:txBody>
      </p:sp>
    </p:spTree>
    <p:extLst>
      <p:ext uri="{BB962C8B-B14F-4D97-AF65-F5344CB8AC3E}">
        <p14:creationId xmlns:p14="http://schemas.microsoft.com/office/powerpoint/2010/main" val="108629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A8CBD4C-FE14-804F-8130-C9E417BD8DF8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Examples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86200"/>
            <a:ext cx="2819400" cy="1905000"/>
          </a:xfrm>
          <a:noFill/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  <a:cs typeface="Courier New" charset="0"/>
              </a:rPr>
              <a:t>display</a:t>
            </a: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  <a:cs typeface="Courier New" charset="0"/>
              </a:rPr>
              <a:t> </a:t>
            </a:r>
            <a:r>
              <a:rPr lang="en-US" sz="2800">
                <a:latin typeface="Times New Roman" charset="0"/>
                <a:cs typeface="Times New Roman" charset="0"/>
              </a:rPr>
              <a:t>  s1 == s is false    </a:t>
            </a:r>
          </a:p>
          <a:p>
            <a:pPr marL="0" indent="0">
              <a:buFont typeface="Monotype Sorts" charset="0"/>
              <a:buNone/>
            </a:pPr>
            <a:r>
              <a:rPr lang="en-US" sz="2800">
                <a:latin typeface="Times New Roman" charset="0"/>
                <a:cs typeface="Times New Roman" charset="0"/>
              </a:rPr>
              <a:t>   s1 == s3 is true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048000" y="3810000"/>
            <a:ext cx="5867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>
                <a:cs typeface="Courier New" charset="0"/>
              </a:rPr>
              <a:t>A new object is created if you use the new operator.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800">
                <a:cs typeface="Courier New" charset="0"/>
              </a:rPr>
              <a:t>If you use the string initializer, no new object is created if the interned object is already created.</a:t>
            </a:r>
            <a:endParaRPr lang="en-US" sz="2800">
              <a:cs typeface="Times New Roman" charset="0"/>
            </a:endParaRPr>
          </a:p>
        </p:txBody>
      </p:sp>
      <p:sp>
        <p:nvSpPr>
          <p:cNvPr id="37896" name="Rectangle 1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8" name="Rectangle 1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9" name="Rectangle 1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01" name="Object 18"/>
          <p:cNvGraphicFramePr>
            <a:graphicFrameLocks noChangeAspect="1"/>
          </p:cNvGraphicFramePr>
          <p:nvPr/>
        </p:nvGraphicFramePr>
        <p:xfrm>
          <a:off x="152400" y="1066800"/>
          <a:ext cx="87630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Picture" r:id="rId3" imgW="4578096" imgH="1219200" progId="Word.Picture.8">
                  <p:embed/>
                </p:oleObj>
              </mc:Choice>
              <mc:Fallback>
                <p:oleObj name="Picture" r:id="rId3" imgW="4578096" imgH="1219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7630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35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6D70B2-FFFA-B848-9C64-107E278D750A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Trace Code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0" name="Object 9"/>
          <p:cNvGraphicFramePr>
            <a:graphicFrameLocks noChangeAspect="1"/>
          </p:cNvGraphicFramePr>
          <p:nvPr/>
        </p:nvGraphicFramePr>
        <p:xfrm>
          <a:off x="152400" y="12954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228600" y="13716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791200" y="1295400"/>
            <a:ext cx="3048000" cy="1143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charset="0"/>
              </a:rPr>
              <a:t>animation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BAEDC98-E301-8E48-A763-9622B5019819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charset="0"/>
              </a:rPr>
              <a:t>Trace Code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3431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44" name="Object 7"/>
          <p:cNvGraphicFramePr>
            <a:graphicFrameLocks noChangeAspect="1"/>
          </p:cNvGraphicFramePr>
          <p:nvPr/>
        </p:nvGraphicFramePr>
        <p:xfrm>
          <a:off x="160338" y="990600"/>
          <a:ext cx="88233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Picture" r:id="rId3" imgW="4460748" imgH="1219200" progId="Word.Picture.8">
                  <p:embed/>
                </p:oleObj>
              </mc:Choice>
              <mc:Fallback>
                <p:oleObj name="Picture" r:id="rId3" imgW="4460748" imgH="1219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90600"/>
                        <a:ext cx="8823325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228600" y="1447800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5867400" y="2438400"/>
            <a:ext cx="2895600" cy="9144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5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1982</Words>
  <Application>Microsoft Macintosh PowerPoint</Application>
  <PresentationFormat>On-screen Show (4:3)</PresentationFormat>
  <Paragraphs>259</Paragraphs>
  <Slides>50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Microsoft Word Picture</vt:lpstr>
      <vt:lpstr>The String Class</vt:lpstr>
      <vt:lpstr>Constructing Strings</vt:lpstr>
      <vt:lpstr>Strings Are Immutable</vt:lpstr>
      <vt:lpstr>Trace Code</vt:lpstr>
      <vt:lpstr>Trace Code</vt:lpstr>
      <vt:lpstr>Interned Strings</vt:lpstr>
      <vt:lpstr>Examples</vt:lpstr>
      <vt:lpstr>Trace Code</vt:lpstr>
      <vt:lpstr>Trace Code</vt:lpstr>
      <vt:lpstr>Trace Code</vt:lpstr>
      <vt:lpstr>Replacing and Splitting Strings </vt:lpstr>
      <vt:lpstr>Examples</vt:lpstr>
      <vt:lpstr>Splitting a String</vt:lpstr>
      <vt:lpstr>Matching, Replacing and Splitting by Patterns </vt:lpstr>
      <vt:lpstr>Matching, Replacing and Splitting by Patterns </vt:lpstr>
      <vt:lpstr>Matching, Replacing and Splitting by Patterns </vt:lpstr>
      <vt:lpstr>Convert Character and Numbers to Strings</vt:lpstr>
      <vt:lpstr>StringBuilder and StringBuffer</vt:lpstr>
      <vt:lpstr>StringBuilder Constructors</vt:lpstr>
      <vt:lpstr>Modifying Strings in the Builder</vt:lpstr>
      <vt:lpstr>Examples</vt:lpstr>
      <vt:lpstr>The toString, capacity, length, setLength, and charAt Methods </vt:lpstr>
      <vt:lpstr>Problem: Checking Palindromes Ignoring Non-alphanumeric Characters</vt:lpstr>
      <vt:lpstr>Regular Expressions</vt:lpstr>
      <vt:lpstr>Matching Strings</vt:lpstr>
      <vt:lpstr>Regular Expression Syntax</vt:lpstr>
      <vt:lpstr>Replacing and Splitting Strings</vt:lpstr>
      <vt:lpstr>Examples</vt:lpstr>
      <vt:lpstr>More String</vt:lpstr>
      <vt:lpstr>The String Type </vt:lpstr>
      <vt:lpstr>Simple Methods for String Objects</vt:lpstr>
      <vt:lpstr>Simple Methods for String Objects</vt:lpstr>
      <vt:lpstr>Getting String Length</vt:lpstr>
      <vt:lpstr>Getting Characters from a String </vt:lpstr>
      <vt:lpstr>Converting Strings</vt:lpstr>
      <vt:lpstr>String Concatenation </vt:lpstr>
      <vt:lpstr>Reading a String from the Console </vt:lpstr>
      <vt:lpstr>Reading a Character from the Console </vt:lpstr>
      <vt:lpstr>Comparing Strings</vt:lpstr>
      <vt:lpstr>Obtaining Substrings</vt:lpstr>
      <vt:lpstr>Finding a Character or a Substring in a String</vt:lpstr>
      <vt:lpstr>Finding a Character or a Substring in a String</vt:lpstr>
      <vt:lpstr>Conversion between Strings and Numbers</vt:lpstr>
      <vt:lpstr>Problem: Guessing Birthday</vt:lpstr>
      <vt:lpstr>Mathematics Basis for the Game</vt:lpstr>
      <vt:lpstr>Case Study: Converting a Hexadecimal Digit to a Decimal Value</vt:lpstr>
      <vt:lpstr>Case Study: Revising the Lottery Program Using Strings </vt:lpstr>
      <vt:lpstr>Formatting Output </vt:lpstr>
      <vt:lpstr>Frequently-Used Specifiers </vt:lpstr>
      <vt:lpstr>FormatDemo</vt:lpstr>
    </vt:vector>
  </TitlesOfParts>
  <Company>UIS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String Class</dc:title>
  <dc:creator>Sherine Antoun</dc:creator>
  <cp:lastModifiedBy>Sherine Antoun</cp:lastModifiedBy>
  <cp:revision>2</cp:revision>
  <dcterms:created xsi:type="dcterms:W3CDTF">2018-01-23T21:08:18Z</dcterms:created>
  <dcterms:modified xsi:type="dcterms:W3CDTF">2018-01-23T21:11:25Z</dcterms:modified>
</cp:coreProperties>
</file>