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98" r:id="rId2"/>
    <p:sldId id="294" r:id="rId3"/>
    <p:sldId id="286" r:id="rId4"/>
    <p:sldId id="287" r:id="rId5"/>
    <p:sldId id="263" r:id="rId6"/>
    <p:sldId id="265" r:id="rId7"/>
    <p:sldId id="302" r:id="rId8"/>
    <p:sldId id="300" r:id="rId9"/>
    <p:sldId id="264" r:id="rId10"/>
    <p:sldId id="284" r:id="rId11"/>
    <p:sldId id="305" r:id="rId12"/>
    <p:sldId id="266" r:id="rId13"/>
    <p:sldId id="304" r:id="rId14"/>
    <p:sldId id="289" r:id="rId15"/>
    <p:sldId id="296" r:id="rId16"/>
    <p:sldId id="295" r:id="rId17"/>
    <p:sldId id="297" r:id="rId18"/>
    <p:sldId id="271" r:id="rId19"/>
    <p:sldId id="303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14" autoAdjust="0"/>
    <p:restoredTop sz="90418"/>
  </p:normalViewPr>
  <p:slideViewPr>
    <p:cSldViewPr snapToGrid="0">
      <p:cViewPr varScale="1">
        <p:scale>
          <a:sx n="103" d="100"/>
          <a:sy n="103" d="100"/>
        </p:scale>
        <p:origin x="5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FF8DA6-5A05-4CCC-A700-B23A9E2D48A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0644DAF-EFC1-4F6A-9867-75570E619B97}">
      <dgm:prSet phldrT="[文字]"/>
      <dgm:spPr/>
      <dgm:t>
        <a:bodyPr/>
        <a:lstStyle/>
        <a:p>
          <a:r>
            <a:rPr lang="en-US" altLang="zh-TW" dirty="0"/>
            <a:t>3 clients on</a:t>
          </a:r>
          <a:endParaRPr lang="zh-TW" altLang="en-US" dirty="0"/>
        </a:p>
      </dgm:t>
    </dgm:pt>
    <dgm:pt modelId="{4DFF1D3A-4EEC-4D2C-B7A2-3273356C4920}" type="parTrans" cxnId="{C093FAB8-E1BC-46FF-A2A3-DD8AD64405D6}">
      <dgm:prSet/>
      <dgm:spPr/>
      <dgm:t>
        <a:bodyPr/>
        <a:lstStyle/>
        <a:p>
          <a:endParaRPr lang="zh-TW" altLang="en-US"/>
        </a:p>
      </dgm:t>
    </dgm:pt>
    <dgm:pt modelId="{4BD3D56D-A870-4204-AD75-8E87FF26D27B}" type="sibTrans" cxnId="{C093FAB8-E1BC-46FF-A2A3-DD8AD64405D6}">
      <dgm:prSet/>
      <dgm:spPr/>
      <dgm:t>
        <a:bodyPr/>
        <a:lstStyle/>
        <a:p>
          <a:endParaRPr lang="zh-TW" altLang="en-US"/>
        </a:p>
      </dgm:t>
    </dgm:pt>
    <dgm:pt modelId="{50D9D2F9-1975-4DB7-A76B-02AF3481F614}">
      <dgm:prSet phldrT="[文字]"/>
      <dgm:spPr/>
      <dgm:t>
        <a:bodyPr/>
        <a:lstStyle/>
        <a:p>
          <a:r>
            <a:rPr lang="en-US" altLang="zh-TW" dirty="0"/>
            <a:t>server on</a:t>
          </a:r>
          <a:endParaRPr lang="zh-TW" altLang="en-US" dirty="0"/>
        </a:p>
      </dgm:t>
    </dgm:pt>
    <dgm:pt modelId="{FC0D866E-822F-4B5E-BFFE-CAAC5DC9F4F5}" type="parTrans" cxnId="{039A0A77-FA69-4BC7-AEC2-CF47BB59BC23}">
      <dgm:prSet/>
      <dgm:spPr/>
      <dgm:t>
        <a:bodyPr/>
        <a:lstStyle/>
        <a:p>
          <a:endParaRPr lang="zh-TW" altLang="en-US"/>
        </a:p>
      </dgm:t>
    </dgm:pt>
    <dgm:pt modelId="{E4E73FFA-1129-40E3-8E08-218F64DEC45D}" type="sibTrans" cxnId="{039A0A77-FA69-4BC7-AEC2-CF47BB59BC23}">
      <dgm:prSet/>
      <dgm:spPr/>
      <dgm:t>
        <a:bodyPr/>
        <a:lstStyle/>
        <a:p>
          <a:endParaRPr lang="zh-TW" altLang="en-US"/>
        </a:p>
      </dgm:t>
    </dgm:pt>
    <dgm:pt modelId="{E30C9ED2-4117-4AE0-A776-D303D2F0752F}">
      <dgm:prSet phldrT="[文字]"/>
      <dgm:spPr/>
      <dgm:t>
        <a:bodyPr/>
        <a:lstStyle/>
        <a:p>
          <a:r>
            <a:rPr lang="en-US" altLang="zh-TW" dirty="0"/>
            <a:t>server sent file</a:t>
          </a:r>
          <a:endParaRPr lang="zh-TW" altLang="en-US" dirty="0"/>
        </a:p>
      </dgm:t>
    </dgm:pt>
    <dgm:pt modelId="{A24911E2-28C9-467C-9A60-0F3DD0EAEAA3}" type="parTrans" cxnId="{3C2E8DA6-DDFA-4C08-AAA7-7BDA686ADE9D}">
      <dgm:prSet/>
      <dgm:spPr/>
      <dgm:t>
        <a:bodyPr/>
        <a:lstStyle/>
        <a:p>
          <a:endParaRPr lang="zh-TW" altLang="en-US"/>
        </a:p>
      </dgm:t>
    </dgm:pt>
    <dgm:pt modelId="{146046A5-D6A2-4586-B63B-A31B338841D9}" type="sibTrans" cxnId="{3C2E8DA6-DDFA-4C08-AAA7-7BDA686ADE9D}">
      <dgm:prSet/>
      <dgm:spPr/>
      <dgm:t>
        <a:bodyPr/>
        <a:lstStyle/>
        <a:p>
          <a:endParaRPr lang="zh-TW" altLang="en-US"/>
        </a:p>
      </dgm:t>
    </dgm:pt>
    <dgm:pt modelId="{7084FBAB-7BE6-45ED-8A01-C10B56718FFE}">
      <dgm:prSet phldrT="[文字]"/>
      <dgm:spPr/>
      <dgm:t>
        <a:bodyPr/>
        <a:lstStyle/>
        <a:p>
          <a:r>
            <a:rPr lang="en-US" altLang="zh-TW" dirty="0"/>
            <a:t>clients receive file</a:t>
          </a:r>
          <a:endParaRPr lang="zh-TW" altLang="en-US" dirty="0"/>
        </a:p>
      </dgm:t>
    </dgm:pt>
    <dgm:pt modelId="{1C56A1B7-1226-4081-890F-75404F135490}" type="parTrans" cxnId="{5E343B31-F8D5-42CB-BBD2-C329E4D0DE3D}">
      <dgm:prSet/>
      <dgm:spPr/>
      <dgm:t>
        <a:bodyPr/>
        <a:lstStyle/>
        <a:p>
          <a:endParaRPr lang="zh-TW" altLang="en-US"/>
        </a:p>
      </dgm:t>
    </dgm:pt>
    <dgm:pt modelId="{0385E7C5-CC3D-4CA6-8B6C-33EC4B82D787}" type="sibTrans" cxnId="{5E343B31-F8D5-42CB-BBD2-C329E4D0DE3D}">
      <dgm:prSet/>
      <dgm:spPr/>
      <dgm:t>
        <a:bodyPr/>
        <a:lstStyle/>
        <a:p>
          <a:endParaRPr lang="zh-TW" altLang="en-US"/>
        </a:p>
      </dgm:t>
    </dgm:pt>
    <dgm:pt modelId="{E119874D-831E-44B3-A257-A1D55B936EAC}" type="pres">
      <dgm:prSet presAssocID="{9CFF8DA6-5A05-4CCC-A700-B23A9E2D48AE}" presName="Name0" presStyleCnt="0">
        <dgm:presLayoutVars>
          <dgm:dir/>
          <dgm:resizeHandles val="exact"/>
        </dgm:presLayoutVars>
      </dgm:prSet>
      <dgm:spPr/>
    </dgm:pt>
    <dgm:pt modelId="{96CDD978-EC17-40F7-90D7-742792EDFE02}" type="pres">
      <dgm:prSet presAssocID="{00644DAF-EFC1-4F6A-9867-75570E619B97}" presName="node" presStyleLbl="node1" presStyleIdx="0" presStyleCnt="4">
        <dgm:presLayoutVars>
          <dgm:bulletEnabled val="1"/>
        </dgm:presLayoutVars>
      </dgm:prSet>
      <dgm:spPr/>
    </dgm:pt>
    <dgm:pt modelId="{CD77647B-F4F7-4606-BEA3-4547FD028E48}" type="pres">
      <dgm:prSet presAssocID="{4BD3D56D-A870-4204-AD75-8E87FF26D27B}" presName="sibTrans" presStyleLbl="sibTrans2D1" presStyleIdx="0" presStyleCnt="3"/>
      <dgm:spPr/>
    </dgm:pt>
    <dgm:pt modelId="{6B44A134-6554-40E4-80D6-078040EF0A61}" type="pres">
      <dgm:prSet presAssocID="{4BD3D56D-A870-4204-AD75-8E87FF26D27B}" presName="connectorText" presStyleLbl="sibTrans2D1" presStyleIdx="0" presStyleCnt="3"/>
      <dgm:spPr/>
    </dgm:pt>
    <dgm:pt modelId="{FCBD1EB8-71B9-4D44-A177-87901489B1F6}" type="pres">
      <dgm:prSet presAssocID="{50D9D2F9-1975-4DB7-A76B-02AF3481F614}" presName="node" presStyleLbl="node1" presStyleIdx="1" presStyleCnt="4">
        <dgm:presLayoutVars>
          <dgm:bulletEnabled val="1"/>
        </dgm:presLayoutVars>
      </dgm:prSet>
      <dgm:spPr/>
    </dgm:pt>
    <dgm:pt modelId="{4B4B8B28-1735-4675-BEFC-2FF895E16ED5}" type="pres">
      <dgm:prSet presAssocID="{E4E73FFA-1129-40E3-8E08-218F64DEC45D}" presName="sibTrans" presStyleLbl="sibTrans2D1" presStyleIdx="1" presStyleCnt="3"/>
      <dgm:spPr/>
    </dgm:pt>
    <dgm:pt modelId="{2C37E49A-D80E-4721-906F-2358B3063AD7}" type="pres">
      <dgm:prSet presAssocID="{E4E73FFA-1129-40E3-8E08-218F64DEC45D}" presName="connectorText" presStyleLbl="sibTrans2D1" presStyleIdx="1" presStyleCnt="3"/>
      <dgm:spPr/>
    </dgm:pt>
    <dgm:pt modelId="{6186C30E-DF1D-45D5-8EF6-E50EB8460C7C}" type="pres">
      <dgm:prSet presAssocID="{E30C9ED2-4117-4AE0-A776-D303D2F0752F}" presName="node" presStyleLbl="node1" presStyleIdx="2" presStyleCnt="4">
        <dgm:presLayoutVars>
          <dgm:bulletEnabled val="1"/>
        </dgm:presLayoutVars>
      </dgm:prSet>
      <dgm:spPr/>
    </dgm:pt>
    <dgm:pt modelId="{A15952AC-16B9-4DC0-BC9A-BDE8D5D38C75}" type="pres">
      <dgm:prSet presAssocID="{146046A5-D6A2-4586-B63B-A31B338841D9}" presName="sibTrans" presStyleLbl="sibTrans2D1" presStyleIdx="2" presStyleCnt="3"/>
      <dgm:spPr/>
    </dgm:pt>
    <dgm:pt modelId="{FCC9F338-FAC9-4559-B1A1-1380F5825D79}" type="pres">
      <dgm:prSet presAssocID="{146046A5-D6A2-4586-B63B-A31B338841D9}" presName="connectorText" presStyleLbl="sibTrans2D1" presStyleIdx="2" presStyleCnt="3"/>
      <dgm:spPr/>
    </dgm:pt>
    <dgm:pt modelId="{8CF570AF-B371-4519-A9D2-AC64769AD3F3}" type="pres">
      <dgm:prSet presAssocID="{7084FBAB-7BE6-45ED-8A01-C10B56718FFE}" presName="node" presStyleLbl="node1" presStyleIdx="3" presStyleCnt="4">
        <dgm:presLayoutVars>
          <dgm:bulletEnabled val="1"/>
        </dgm:presLayoutVars>
      </dgm:prSet>
      <dgm:spPr/>
    </dgm:pt>
  </dgm:ptLst>
  <dgm:cxnLst>
    <dgm:cxn modelId="{DCAE0D11-4B6B-46BD-863D-5DFE379663EC}" type="presOf" srcId="{146046A5-D6A2-4586-B63B-A31B338841D9}" destId="{A15952AC-16B9-4DC0-BC9A-BDE8D5D38C75}" srcOrd="0" destOrd="0" presId="urn:microsoft.com/office/officeart/2005/8/layout/process1"/>
    <dgm:cxn modelId="{3369F627-8CC2-4B9E-AE24-DD86EB8CA026}" type="presOf" srcId="{7084FBAB-7BE6-45ED-8A01-C10B56718FFE}" destId="{8CF570AF-B371-4519-A9D2-AC64769AD3F3}" srcOrd="0" destOrd="0" presId="urn:microsoft.com/office/officeart/2005/8/layout/process1"/>
    <dgm:cxn modelId="{5E343B31-F8D5-42CB-BBD2-C329E4D0DE3D}" srcId="{9CFF8DA6-5A05-4CCC-A700-B23A9E2D48AE}" destId="{7084FBAB-7BE6-45ED-8A01-C10B56718FFE}" srcOrd="3" destOrd="0" parTransId="{1C56A1B7-1226-4081-890F-75404F135490}" sibTransId="{0385E7C5-CC3D-4CA6-8B6C-33EC4B82D787}"/>
    <dgm:cxn modelId="{AFF50536-1F99-4863-8C63-59BE5B807D84}" type="presOf" srcId="{9CFF8DA6-5A05-4CCC-A700-B23A9E2D48AE}" destId="{E119874D-831E-44B3-A257-A1D55B936EAC}" srcOrd="0" destOrd="0" presId="urn:microsoft.com/office/officeart/2005/8/layout/process1"/>
    <dgm:cxn modelId="{B8D57140-E67D-4074-B376-37303D4144D8}" type="presOf" srcId="{E4E73FFA-1129-40E3-8E08-218F64DEC45D}" destId="{2C37E49A-D80E-4721-906F-2358B3063AD7}" srcOrd="1" destOrd="0" presId="urn:microsoft.com/office/officeart/2005/8/layout/process1"/>
    <dgm:cxn modelId="{3BFAE169-45E2-4CC7-B309-CD1EA09DA514}" type="presOf" srcId="{50D9D2F9-1975-4DB7-A76B-02AF3481F614}" destId="{FCBD1EB8-71B9-4D44-A177-87901489B1F6}" srcOrd="0" destOrd="0" presId="urn:microsoft.com/office/officeart/2005/8/layout/process1"/>
    <dgm:cxn modelId="{F323E454-F93C-4B23-BC58-278AAB3712A2}" type="presOf" srcId="{4BD3D56D-A870-4204-AD75-8E87FF26D27B}" destId="{6B44A134-6554-40E4-80D6-078040EF0A61}" srcOrd="1" destOrd="0" presId="urn:microsoft.com/office/officeart/2005/8/layout/process1"/>
    <dgm:cxn modelId="{039A0A77-FA69-4BC7-AEC2-CF47BB59BC23}" srcId="{9CFF8DA6-5A05-4CCC-A700-B23A9E2D48AE}" destId="{50D9D2F9-1975-4DB7-A76B-02AF3481F614}" srcOrd="1" destOrd="0" parTransId="{FC0D866E-822F-4B5E-BFFE-CAAC5DC9F4F5}" sibTransId="{E4E73FFA-1129-40E3-8E08-218F64DEC45D}"/>
    <dgm:cxn modelId="{F117C459-8D0A-4B25-A26D-89EA7DACDFFC}" type="presOf" srcId="{E4E73FFA-1129-40E3-8E08-218F64DEC45D}" destId="{4B4B8B28-1735-4675-BEFC-2FF895E16ED5}" srcOrd="0" destOrd="0" presId="urn:microsoft.com/office/officeart/2005/8/layout/process1"/>
    <dgm:cxn modelId="{F828F886-4D7A-498D-87FC-1A4265AD826A}" type="presOf" srcId="{146046A5-D6A2-4586-B63B-A31B338841D9}" destId="{FCC9F338-FAC9-4559-B1A1-1380F5825D79}" srcOrd="1" destOrd="0" presId="urn:microsoft.com/office/officeart/2005/8/layout/process1"/>
    <dgm:cxn modelId="{2FEF9E9F-CCB1-46CE-B256-EF68EFB39121}" type="presOf" srcId="{4BD3D56D-A870-4204-AD75-8E87FF26D27B}" destId="{CD77647B-F4F7-4606-BEA3-4547FD028E48}" srcOrd="0" destOrd="0" presId="urn:microsoft.com/office/officeart/2005/8/layout/process1"/>
    <dgm:cxn modelId="{A8AF51A6-CAE2-4A21-8072-B8EDAD30B429}" type="presOf" srcId="{00644DAF-EFC1-4F6A-9867-75570E619B97}" destId="{96CDD978-EC17-40F7-90D7-742792EDFE02}" srcOrd="0" destOrd="0" presId="urn:microsoft.com/office/officeart/2005/8/layout/process1"/>
    <dgm:cxn modelId="{3C2E8DA6-DDFA-4C08-AAA7-7BDA686ADE9D}" srcId="{9CFF8DA6-5A05-4CCC-A700-B23A9E2D48AE}" destId="{E30C9ED2-4117-4AE0-A776-D303D2F0752F}" srcOrd="2" destOrd="0" parTransId="{A24911E2-28C9-467C-9A60-0F3DD0EAEAA3}" sibTransId="{146046A5-D6A2-4586-B63B-A31B338841D9}"/>
    <dgm:cxn modelId="{C093FAB8-E1BC-46FF-A2A3-DD8AD64405D6}" srcId="{9CFF8DA6-5A05-4CCC-A700-B23A9E2D48AE}" destId="{00644DAF-EFC1-4F6A-9867-75570E619B97}" srcOrd="0" destOrd="0" parTransId="{4DFF1D3A-4EEC-4D2C-B7A2-3273356C4920}" sibTransId="{4BD3D56D-A870-4204-AD75-8E87FF26D27B}"/>
    <dgm:cxn modelId="{639A89F1-B33C-4A98-8E55-C6AB69C2B635}" type="presOf" srcId="{E30C9ED2-4117-4AE0-A776-D303D2F0752F}" destId="{6186C30E-DF1D-45D5-8EF6-E50EB8460C7C}" srcOrd="0" destOrd="0" presId="urn:microsoft.com/office/officeart/2005/8/layout/process1"/>
    <dgm:cxn modelId="{596C61EE-1E54-43C8-9D93-09416913452D}" type="presParOf" srcId="{E119874D-831E-44B3-A257-A1D55B936EAC}" destId="{96CDD978-EC17-40F7-90D7-742792EDFE02}" srcOrd="0" destOrd="0" presId="urn:microsoft.com/office/officeart/2005/8/layout/process1"/>
    <dgm:cxn modelId="{515D83D4-38C7-45AF-B3DE-CBCFE3FECFFC}" type="presParOf" srcId="{E119874D-831E-44B3-A257-A1D55B936EAC}" destId="{CD77647B-F4F7-4606-BEA3-4547FD028E48}" srcOrd="1" destOrd="0" presId="urn:microsoft.com/office/officeart/2005/8/layout/process1"/>
    <dgm:cxn modelId="{1FCF9312-2DE5-4D5C-91FC-584BF5B64A17}" type="presParOf" srcId="{CD77647B-F4F7-4606-BEA3-4547FD028E48}" destId="{6B44A134-6554-40E4-80D6-078040EF0A61}" srcOrd="0" destOrd="0" presId="urn:microsoft.com/office/officeart/2005/8/layout/process1"/>
    <dgm:cxn modelId="{E0092CC2-13D2-4333-BBD1-A1B383CD564E}" type="presParOf" srcId="{E119874D-831E-44B3-A257-A1D55B936EAC}" destId="{FCBD1EB8-71B9-4D44-A177-87901489B1F6}" srcOrd="2" destOrd="0" presId="urn:microsoft.com/office/officeart/2005/8/layout/process1"/>
    <dgm:cxn modelId="{2F5E0F8F-0306-48D7-AD13-845042772A41}" type="presParOf" srcId="{E119874D-831E-44B3-A257-A1D55B936EAC}" destId="{4B4B8B28-1735-4675-BEFC-2FF895E16ED5}" srcOrd="3" destOrd="0" presId="urn:microsoft.com/office/officeart/2005/8/layout/process1"/>
    <dgm:cxn modelId="{0B00C309-990C-4C1E-BE94-3B4BA3BAA507}" type="presParOf" srcId="{4B4B8B28-1735-4675-BEFC-2FF895E16ED5}" destId="{2C37E49A-D80E-4721-906F-2358B3063AD7}" srcOrd="0" destOrd="0" presId="urn:microsoft.com/office/officeart/2005/8/layout/process1"/>
    <dgm:cxn modelId="{336B8703-6F10-4EFA-856D-A663BF73C122}" type="presParOf" srcId="{E119874D-831E-44B3-A257-A1D55B936EAC}" destId="{6186C30E-DF1D-45D5-8EF6-E50EB8460C7C}" srcOrd="4" destOrd="0" presId="urn:microsoft.com/office/officeart/2005/8/layout/process1"/>
    <dgm:cxn modelId="{EB1E03FD-C1D3-4743-9A3D-7B3AB6909497}" type="presParOf" srcId="{E119874D-831E-44B3-A257-A1D55B936EAC}" destId="{A15952AC-16B9-4DC0-BC9A-BDE8D5D38C75}" srcOrd="5" destOrd="0" presId="urn:microsoft.com/office/officeart/2005/8/layout/process1"/>
    <dgm:cxn modelId="{1FB2733D-CBC4-449E-B07C-2A12647C8F87}" type="presParOf" srcId="{A15952AC-16B9-4DC0-BC9A-BDE8D5D38C75}" destId="{FCC9F338-FAC9-4559-B1A1-1380F5825D79}" srcOrd="0" destOrd="0" presId="urn:microsoft.com/office/officeart/2005/8/layout/process1"/>
    <dgm:cxn modelId="{665DBBFC-5047-4BA1-9918-C0F3658FB464}" type="presParOf" srcId="{E119874D-831E-44B3-A257-A1D55B936EAC}" destId="{8CF570AF-B371-4519-A9D2-AC64769AD3F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DD978-EC17-40F7-90D7-742792EDFE02}">
      <dsp:nvSpPr>
        <dsp:cNvPr id="0" name=""/>
        <dsp:cNvSpPr/>
      </dsp:nvSpPr>
      <dsp:spPr>
        <a:xfrm>
          <a:off x="4394" y="4423583"/>
          <a:ext cx="1921386" cy="1152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900" kern="1200" dirty="0"/>
            <a:t>3 clients on</a:t>
          </a:r>
          <a:endParaRPr lang="zh-TW" altLang="en-US" sz="2900" kern="1200" dirty="0"/>
        </a:p>
      </dsp:txBody>
      <dsp:txXfrm>
        <a:off x="38159" y="4457348"/>
        <a:ext cx="1853856" cy="1085302"/>
      </dsp:txXfrm>
    </dsp:sp>
    <dsp:sp modelId="{CD77647B-F4F7-4606-BEA3-4547FD028E48}">
      <dsp:nvSpPr>
        <dsp:cNvPr id="0" name=""/>
        <dsp:cNvSpPr/>
      </dsp:nvSpPr>
      <dsp:spPr>
        <a:xfrm>
          <a:off x="2117919" y="4761748"/>
          <a:ext cx="407333" cy="476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/>
        </a:p>
      </dsp:txBody>
      <dsp:txXfrm>
        <a:off x="2117919" y="4857049"/>
        <a:ext cx="285133" cy="285901"/>
      </dsp:txXfrm>
    </dsp:sp>
    <dsp:sp modelId="{FCBD1EB8-71B9-4D44-A177-87901489B1F6}">
      <dsp:nvSpPr>
        <dsp:cNvPr id="0" name=""/>
        <dsp:cNvSpPr/>
      </dsp:nvSpPr>
      <dsp:spPr>
        <a:xfrm>
          <a:off x="2694335" y="4423583"/>
          <a:ext cx="1921386" cy="1152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900" kern="1200" dirty="0"/>
            <a:t>server on</a:t>
          </a:r>
          <a:endParaRPr lang="zh-TW" altLang="en-US" sz="2900" kern="1200" dirty="0"/>
        </a:p>
      </dsp:txBody>
      <dsp:txXfrm>
        <a:off x="2728100" y="4457348"/>
        <a:ext cx="1853856" cy="1085302"/>
      </dsp:txXfrm>
    </dsp:sp>
    <dsp:sp modelId="{4B4B8B28-1735-4675-BEFC-2FF895E16ED5}">
      <dsp:nvSpPr>
        <dsp:cNvPr id="0" name=""/>
        <dsp:cNvSpPr/>
      </dsp:nvSpPr>
      <dsp:spPr>
        <a:xfrm>
          <a:off x="4807861" y="4761748"/>
          <a:ext cx="407333" cy="476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/>
        </a:p>
      </dsp:txBody>
      <dsp:txXfrm>
        <a:off x="4807861" y="4857049"/>
        <a:ext cx="285133" cy="285901"/>
      </dsp:txXfrm>
    </dsp:sp>
    <dsp:sp modelId="{6186C30E-DF1D-45D5-8EF6-E50EB8460C7C}">
      <dsp:nvSpPr>
        <dsp:cNvPr id="0" name=""/>
        <dsp:cNvSpPr/>
      </dsp:nvSpPr>
      <dsp:spPr>
        <a:xfrm>
          <a:off x="5384277" y="4423583"/>
          <a:ext cx="1921386" cy="1152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900" kern="1200" dirty="0"/>
            <a:t>server sent file</a:t>
          </a:r>
          <a:endParaRPr lang="zh-TW" altLang="en-US" sz="2900" kern="1200" dirty="0"/>
        </a:p>
      </dsp:txBody>
      <dsp:txXfrm>
        <a:off x="5418042" y="4457348"/>
        <a:ext cx="1853856" cy="1085302"/>
      </dsp:txXfrm>
    </dsp:sp>
    <dsp:sp modelId="{A15952AC-16B9-4DC0-BC9A-BDE8D5D38C75}">
      <dsp:nvSpPr>
        <dsp:cNvPr id="0" name=""/>
        <dsp:cNvSpPr/>
      </dsp:nvSpPr>
      <dsp:spPr>
        <a:xfrm>
          <a:off x="7497802" y="4761748"/>
          <a:ext cx="407333" cy="476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/>
        </a:p>
      </dsp:txBody>
      <dsp:txXfrm>
        <a:off x="7497802" y="4857049"/>
        <a:ext cx="285133" cy="285901"/>
      </dsp:txXfrm>
    </dsp:sp>
    <dsp:sp modelId="{8CF570AF-B371-4519-A9D2-AC64769AD3F3}">
      <dsp:nvSpPr>
        <dsp:cNvPr id="0" name=""/>
        <dsp:cNvSpPr/>
      </dsp:nvSpPr>
      <dsp:spPr>
        <a:xfrm>
          <a:off x="8074218" y="4423583"/>
          <a:ext cx="1921386" cy="1152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900" kern="1200" dirty="0"/>
            <a:t>clients receive file</a:t>
          </a:r>
          <a:endParaRPr lang="zh-TW" altLang="en-US" sz="2900" kern="1200" dirty="0"/>
        </a:p>
      </dsp:txBody>
      <dsp:txXfrm>
        <a:off x="8107983" y="4457348"/>
        <a:ext cx="1853856" cy="1085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0E36C-BE1A-44DB-A356-EF8097A58217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C4192-EAF0-4244-A6BD-F656C71E7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089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C4192-EAF0-4244-A6BD-F656C71E762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860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分類網路</a:t>
            </a:r>
            <a:br>
              <a:rPr lang="en-US" altLang="zh-TW" dirty="0"/>
            </a:br>
            <a:r>
              <a:rPr lang="en-US" altLang="zh-TW" dirty="0"/>
              <a:t>A:</a:t>
            </a:r>
            <a:r>
              <a:rPr lang="zh-TW" altLang="en-US" dirty="0"/>
              <a:t>大型企業、研究機構 </a:t>
            </a:r>
            <a:r>
              <a:rPr lang="en-US" altLang="zh-TW" dirty="0"/>
              <a:t>128+16,777,214</a:t>
            </a:r>
            <a:br>
              <a:rPr lang="en-US" altLang="zh-TW" dirty="0"/>
            </a:br>
            <a:r>
              <a:rPr lang="en-US" altLang="zh-TW" dirty="0"/>
              <a:t>B:</a:t>
            </a:r>
            <a:r>
              <a:rPr lang="zh-TW" altLang="en-US" dirty="0"/>
              <a:t>中型氣誒 </a:t>
            </a:r>
            <a:r>
              <a:rPr lang="en-US" altLang="zh-TW" dirty="0"/>
              <a:t>16,384+65,534</a:t>
            </a:r>
            <a:br>
              <a:rPr lang="en-US" altLang="zh-TW" dirty="0"/>
            </a:br>
            <a:r>
              <a:rPr lang="en-US" altLang="zh-TW" dirty="0"/>
              <a:t>C:</a:t>
            </a:r>
            <a:r>
              <a:rPr lang="zh-TW" altLang="en-US" dirty="0"/>
              <a:t>小型企業、網路服務商 </a:t>
            </a:r>
            <a:r>
              <a:rPr lang="en-US" altLang="zh-TW" dirty="0"/>
              <a:t>2,097,152+254</a:t>
            </a:r>
          </a:p>
          <a:p>
            <a:r>
              <a:rPr lang="en-US" altLang="zh-TW" dirty="0"/>
              <a:t>D:</a:t>
            </a:r>
            <a:r>
              <a:rPr lang="zh-TW" altLang="en-US" dirty="0"/>
              <a:t>群播</a:t>
            </a:r>
            <a:endParaRPr lang="en-US" altLang="zh-TW" dirty="0"/>
          </a:p>
          <a:p>
            <a:r>
              <a:rPr lang="en-US" altLang="zh-TW" dirty="0"/>
              <a:t>E:</a:t>
            </a:r>
            <a:r>
              <a:rPr lang="zh-TW" altLang="en-US" dirty="0"/>
              <a:t>研究用途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C4192-EAF0-4244-A6BD-F656C71E762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059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C4192-EAF0-4244-A6BD-F656C71E762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185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開頭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標題 2"/>
          <p:cNvSpPr txBox="1">
            <a:spLocks/>
          </p:cNvSpPr>
          <p:nvPr/>
        </p:nvSpPr>
        <p:spPr>
          <a:xfrm>
            <a:off x="7268365" y="5576190"/>
            <a:ext cx="4001526" cy="86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1800" dirty="0"/>
              <a:t>Date		</a:t>
            </a:r>
          </a:p>
          <a:p>
            <a:pPr algn="l"/>
            <a:r>
              <a:rPr lang="en-US" altLang="zh-TW" sz="1800" dirty="0"/>
              <a:t>Presenter		</a:t>
            </a:r>
            <a:endParaRPr lang="zh-TW" altLang="en-US" sz="1800" dirty="0"/>
          </a:p>
        </p:txBody>
      </p:sp>
      <p:sp>
        <p:nvSpPr>
          <p:cNvPr id="11" name="標題 1"/>
          <p:cNvSpPr>
            <a:spLocks noGrp="1"/>
          </p:cNvSpPr>
          <p:nvPr>
            <p:ph type="ctrTitle" hasCustomPrompt="1"/>
          </p:nvPr>
        </p:nvSpPr>
        <p:spPr>
          <a:xfrm>
            <a:off x="897804" y="2235200"/>
            <a:ext cx="10184900" cy="121581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z="4400" dirty="0" err="1"/>
              <a:t>Paper_Title</a:t>
            </a:r>
            <a:endParaRPr lang="zh-TW" altLang="en-US" sz="4400" dirty="0"/>
          </a:p>
        </p:txBody>
      </p:sp>
      <p:sp>
        <p:nvSpPr>
          <p:cNvPr id="12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009771" y="3688351"/>
            <a:ext cx="5322889" cy="10607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zh-TW" dirty="0"/>
              <a:t>author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 hasCustomPrompt="1"/>
          </p:nvPr>
        </p:nvSpPr>
        <p:spPr>
          <a:xfrm>
            <a:off x="9016001" y="5594120"/>
            <a:ext cx="1983727" cy="3037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altLang="zh-TW" dirty="0"/>
              <a:t>YYYY/MM/DD</a:t>
            </a:r>
            <a:endParaRPr lang="zh-TW" altLang="en-US" dirty="0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7268365" y="5576190"/>
            <a:ext cx="4001526" cy="86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1800" dirty="0"/>
              <a:t>Date		</a:t>
            </a:r>
          </a:p>
          <a:p>
            <a:pPr algn="l"/>
            <a:r>
              <a:rPr lang="en-US" altLang="zh-TW" sz="1800" dirty="0"/>
              <a:t>Presenter		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4950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圖片細項講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971644C-A8FC-4F94-B443-4710682438D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圖片版面配置區 7"/>
          <p:cNvSpPr>
            <a:spLocks noGrp="1"/>
          </p:cNvSpPr>
          <p:nvPr>
            <p:ph type="pic" sz="quarter" idx="13"/>
          </p:nvPr>
        </p:nvSpPr>
        <p:spPr>
          <a:xfrm>
            <a:off x="271463" y="542925"/>
            <a:ext cx="7035800" cy="5741988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393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無順序講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44C-A8FC-4F94-B443-4710682438D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 hasCustomPrompt="1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1110991" y="2064350"/>
            <a:ext cx="8947150" cy="4200525"/>
          </a:xfrm>
          <a:prstGeom prst="rect">
            <a:avLst/>
          </a:prstGeom>
        </p:spPr>
        <p:txBody>
          <a:bodyPr/>
          <a:lstStyle>
            <a:lvl1pPr marL="180000" indent="-288000">
              <a:buClr>
                <a:schemeClr val="accent1"/>
              </a:buClr>
              <a:buFont typeface="Wingdings" panose="05000000000000000000" pitchFamily="2" charset="2"/>
              <a:buChar char="u"/>
              <a:defRPr>
                <a:latin typeface="+mn-lt"/>
              </a:defRPr>
            </a:lvl1pPr>
            <a:lvl2pPr marL="576000" indent="-288000">
              <a:buClr>
                <a:schemeClr val="accent1"/>
              </a:buClr>
              <a:buFont typeface="+mj-lt"/>
              <a:buAutoNum type="arabicPeriod"/>
              <a:tabLst>
                <a:tab pos="1800000" algn="l"/>
              </a:tabLst>
              <a:defRPr sz="2000">
                <a:latin typeface="+mn-lt"/>
              </a:defRPr>
            </a:lvl2pPr>
            <a:lvl3pPr marL="864000" indent="-288000">
              <a:buClr>
                <a:schemeClr val="accent1"/>
              </a:buClr>
              <a:buFont typeface="Wingdings" panose="05000000000000000000" pitchFamily="2" charset="2"/>
              <a:buAutoNum type="circleNumWdWhitePlain"/>
              <a:defRPr sz="1600" i="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332538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順序式講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4EBE-D552-4EFA-B981-B216F7D9EAD6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44C-A8FC-4F94-B443-4710682438D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1110991" y="2064350"/>
            <a:ext cx="8947150" cy="4200525"/>
          </a:xfrm>
          <a:prstGeom prst="rect">
            <a:avLst/>
          </a:prstGeom>
        </p:spPr>
        <p:txBody>
          <a:bodyPr/>
          <a:lstStyle>
            <a:lvl1pPr marL="180000" indent="-288000">
              <a:buClr>
                <a:schemeClr val="accent1"/>
              </a:buClr>
              <a:buFont typeface="+mj-lt"/>
              <a:buAutoNum type="arabicParenR"/>
              <a:defRPr>
                <a:latin typeface="+mn-lt"/>
              </a:defRPr>
            </a:lvl1pPr>
            <a:lvl2pPr marL="576000" indent="-288000">
              <a:buClr>
                <a:schemeClr val="accent1"/>
              </a:buClr>
              <a:buFont typeface="+mj-lt"/>
              <a:buAutoNum type="arabicPeriod"/>
              <a:defRPr sz="2000">
                <a:latin typeface="+mn-lt"/>
              </a:defRPr>
            </a:lvl2pPr>
            <a:lvl3pPr marL="864000" indent="-288000">
              <a:buClr>
                <a:schemeClr val="accent1"/>
              </a:buClr>
              <a:buFont typeface="Wingdings" panose="05000000000000000000" pitchFamily="2" charset="2"/>
              <a:buAutoNum type="circleNumWdWhitePlain"/>
              <a:defRPr sz="1600" i="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262928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quarter" idx="10" hasCustomPrompt="1"/>
          </p:nvPr>
        </p:nvSpPr>
        <p:spPr>
          <a:xfrm>
            <a:off x="995361" y="2537810"/>
            <a:ext cx="10086975" cy="164366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9600"/>
            </a:lvl1pPr>
          </a:lstStyle>
          <a:p>
            <a:pPr lvl="0"/>
            <a:r>
              <a:rPr lang="en-US" altLang="zh-TW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82876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4EBE-D552-4EFA-B981-B216F7D9EAD6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44C-A8FC-4F94-B443-4710682438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13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4EBE-D552-4EFA-B981-B216F7D9EAD6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44C-A8FC-4F94-B443-4710682438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01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E014EBE-D552-4EFA-B981-B216F7D9EAD6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971644C-A8FC-4F94-B443-4710682438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14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tofree.blogspot.com/2012/12/multicast.html" TargetMode="External"/><Relationship Id="rId2" Type="http://schemas.openxmlformats.org/officeDocument/2006/relationships/hyperlink" Target="https://tldp.org/HOWTO/Multicast-HOWTO-6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E5639-EB80-4BBA-8AB7-94CC585C7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Lab2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A32A6C-8A36-482B-B08A-175F5530B6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2021</a:t>
            </a:r>
            <a:endParaRPr lang="zh-TW" altLang="en-US" dirty="0"/>
          </a:p>
        </p:txBody>
      </p:sp>
      <p:sp>
        <p:nvSpPr>
          <p:cNvPr id="7" name="內容版面配置區 3">
            <a:extLst>
              <a:ext uri="{FF2B5EF4-FFF2-40B4-BE49-F238E27FC236}">
                <a16:creationId xmlns:a16="http://schemas.microsoft.com/office/drawing/2014/main" id="{A45E8AFD-DDEC-4703-BBC4-FEFC1C2F16B6}"/>
              </a:ext>
            </a:extLst>
          </p:cNvPr>
          <p:cNvSpPr txBox="1">
            <a:spLocks/>
          </p:cNvSpPr>
          <p:nvPr/>
        </p:nvSpPr>
        <p:spPr>
          <a:xfrm>
            <a:off x="8940357" y="6009826"/>
            <a:ext cx="1983727" cy="3037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Hsieh-chia-</a:t>
            </a:r>
            <a:r>
              <a:rPr lang="en-US" altLang="zh-TW" dirty="0" err="1"/>
              <a:t>han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7904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Multicast server side socket programming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建</a:t>
            </a:r>
            <a:r>
              <a:rPr lang="en-US" altLang="zh-TW" dirty="0">
                <a:ea typeface="微軟正黑體" panose="020B0604030504040204" pitchFamily="34" charset="-120"/>
              </a:rPr>
              <a:t>socket</a:t>
            </a:r>
          </a:p>
          <a:p>
            <a:r>
              <a:rPr lang="zh-TW" altLang="en-US" dirty="0">
                <a:ea typeface="微軟正黑體" panose="020B0604030504040204" pitchFamily="34" charset="-120"/>
              </a:rPr>
              <a:t>建</a:t>
            </a:r>
            <a:r>
              <a:rPr lang="en-US" altLang="zh-TW" dirty="0">
                <a:ea typeface="微軟正黑體" panose="020B0604030504040204" pitchFamily="34" charset="-120"/>
              </a:rPr>
              <a:t>destination group </a:t>
            </a:r>
            <a:r>
              <a:rPr lang="en-US" altLang="zh-TW" dirty="0" err="1">
                <a:ea typeface="微軟正黑體" panose="020B0604030504040204" pitchFamily="34" charset="-120"/>
              </a:rPr>
              <a:t>ip</a:t>
            </a:r>
            <a:r>
              <a:rPr lang="en-US" altLang="zh-TW" dirty="0"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ea typeface="微軟正黑體" panose="020B0604030504040204" pitchFamily="34" charset="-120"/>
              </a:rPr>
              <a:t>structure (ex:226.1.1.1)</a:t>
            </a:r>
          </a:p>
          <a:p>
            <a:r>
              <a:rPr lang="zh-TW" altLang="en-US" dirty="0">
                <a:ea typeface="微軟正黑體" panose="020B0604030504040204" pitchFamily="34" charset="-120"/>
              </a:rPr>
              <a:t>設定 </a:t>
            </a:r>
            <a:r>
              <a:rPr lang="en-US" altLang="zh-TW" dirty="0">
                <a:ea typeface="微軟正黑體" panose="020B0604030504040204" pitchFamily="34" charset="-120"/>
              </a:rPr>
              <a:t>socket </a:t>
            </a:r>
            <a:r>
              <a:rPr lang="zh-TW" altLang="en-US" dirty="0">
                <a:ea typeface="微軟正黑體" panose="020B0604030504040204" pitchFamily="34" charset="-120"/>
              </a:rPr>
              <a:t>為 </a:t>
            </a:r>
            <a:r>
              <a:rPr lang="en-US" altLang="zh-TW" dirty="0">
                <a:ea typeface="微軟正黑體" panose="020B0604030504040204" pitchFamily="34" charset="-120"/>
              </a:rPr>
              <a:t>multicast </a:t>
            </a:r>
          </a:p>
          <a:p>
            <a:r>
              <a:rPr lang="zh-TW" altLang="en-US" dirty="0">
                <a:ea typeface="微軟正黑體" panose="020B0604030504040204" pitchFamily="34" charset="-120"/>
              </a:rPr>
              <a:t>設定要不要給</a:t>
            </a:r>
            <a:r>
              <a:rPr lang="en-US" altLang="zh-TW" dirty="0">
                <a:ea typeface="微軟正黑體" panose="020B0604030504040204" pitchFamily="34" charset="-120"/>
              </a:rPr>
              <a:t>local</a:t>
            </a:r>
            <a:r>
              <a:rPr lang="zh-TW" altLang="en-US" dirty="0">
                <a:ea typeface="微軟正黑體" panose="020B0604030504040204" pitchFamily="34" charset="-120"/>
              </a:rPr>
              <a:t>的群組也丟一包</a:t>
            </a:r>
            <a:r>
              <a:rPr lang="en-US" altLang="zh-TW" dirty="0">
                <a:ea typeface="微軟正黑體" panose="020B0604030504040204" pitchFamily="34" charset="-120"/>
              </a:rPr>
              <a:t>datagram</a:t>
            </a:r>
          </a:p>
          <a:p>
            <a:r>
              <a:rPr lang="zh-TW" altLang="en-US" dirty="0">
                <a:ea typeface="微軟正黑體" panose="020B0604030504040204" pitchFamily="34" charset="-120"/>
              </a:rPr>
              <a:t>送出</a:t>
            </a:r>
            <a:endParaRPr lang="en-US" altLang="zh-TW" dirty="0">
              <a:ea typeface="微軟正黑體" panose="020B0604030504040204" pitchFamily="34" charset="-12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6827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153D60-CEAF-468B-B36F-C6E74389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Important function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7903A2-E3DE-4D59-96C8-F40C1D43D2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2683" y="1989705"/>
            <a:ext cx="11606633" cy="4200525"/>
          </a:xfrm>
        </p:spPr>
        <p:txBody>
          <a:bodyPr/>
          <a:lstStyle/>
          <a:p>
            <a:r>
              <a:rPr lang="en-US" altLang="zh-TW" b="1" dirty="0" err="1"/>
              <a:t>setsockopt</a:t>
            </a:r>
            <a:r>
              <a:rPr lang="en-US" altLang="zh-TW" b="1" dirty="0"/>
              <a:t> (</a:t>
            </a:r>
            <a:r>
              <a:rPr lang="en-US" altLang="zh-TW" b="1" dirty="0" err="1"/>
              <a:t>sd</a:t>
            </a:r>
            <a:r>
              <a:rPr lang="en-US" altLang="zh-TW" b="1" dirty="0"/>
              <a:t>, IPPROTO_IP, IP_MULTICAST_IF, (char *)&amp;</a:t>
            </a:r>
            <a:r>
              <a:rPr lang="en-US" altLang="zh-TW" b="1" dirty="0" err="1"/>
              <a:t>localInterface</a:t>
            </a:r>
            <a:r>
              <a:rPr lang="en-US" altLang="zh-TW" b="1" dirty="0"/>
              <a:t>, </a:t>
            </a:r>
            <a:r>
              <a:rPr lang="en-US" altLang="zh-TW" b="1" dirty="0" err="1"/>
              <a:t>sizeof</a:t>
            </a:r>
            <a:r>
              <a:rPr lang="en-US" altLang="zh-TW" b="1" dirty="0"/>
              <a:t>(</a:t>
            </a:r>
            <a:r>
              <a:rPr lang="en-US" altLang="zh-TW" b="1" dirty="0" err="1"/>
              <a:t>localInterface</a:t>
            </a:r>
            <a:r>
              <a:rPr lang="en-US" altLang="zh-TW" b="1" dirty="0"/>
              <a:t>))</a:t>
            </a:r>
          </a:p>
          <a:p>
            <a:pPr marL="630900" lvl="1" indent="-342900">
              <a:buFont typeface="Wingdings" panose="05000000000000000000" pitchFamily="2" charset="2"/>
              <a:buChar char="Ø"/>
            </a:pPr>
            <a:endParaRPr lang="en-US" altLang="zh-TW" b="1" dirty="0"/>
          </a:p>
          <a:p>
            <a:pPr marL="630900" lvl="1" indent="-342900">
              <a:buFont typeface="Wingdings" panose="05000000000000000000" pitchFamily="2" charset="2"/>
              <a:buChar char="Ø"/>
            </a:pPr>
            <a:r>
              <a:rPr lang="en-US" altLang="zh-TW" b="1" dirty="0"/>
              <a:t>IP_MULTICAST_IF:  Sets the interface over which outgoing multicast datagrams are sent.</a:t>
            </a:r>
          </a:p>
          <a:p>
            <a:pPr marL="630900" lvl="1" indent="-342900">
              <a:buFont typeface="Wingdings" panose="05000000000000000000" pitchFamily="2" charset="2"/>
              <a:buChar char="Ø"/>
            </a:pPr>
            <a:endParaRPr lang="en-US" altLang="zh-TW" b="1" dirty="0"/>
          </a:p>
          <a:p>
            <a:pPr marL="630900" lvl="1" indent="-342900">
              <a:buFont typeface="Wingdings" panose="05000000000000000000" pitchFamily="2" charset="2"/>
              <a:buChar char="Ø"/>
            </a:pPr>
            <a:r>
              <a:rPr lang="en-US" altLang="zh-TW" b="1" dirty="0" err="1"/>
              <a:t>localInterface</a:t>
            </a:r>
            <a:r>
              <a:rPr lang="en-US" altLang="zh-TW" b="1" dirty="0"/>
              <a:t> :all multicast traffic generated in this socket will be output from the interface chosen.</a:t>
            </a:r>
          </a:p>
          <a:p>
            <a:pPr marL="630900" lvl="1" indent="-342900">
              <a:buFont typeface="Wingdings" panose="05000000000000000000" pitchFamily="2" charset="2"/>
              <a:buChar char="Ø"/>
            </a:pPr>
            <a:endParaRPr lang="en-US" altLang="zh-TW" b="1" dirty="0"/>
          </a:p>
          <a:p>
            <a:r>
              <a:rPr lang="en-US" altLang="zh-TW" b="1" dirty="0" err="1"/>
              <a:t>sendto</a:t>
            </a:r>
            <a:r>
              <a:rPr lang="en-US" altLang="zh-TW" b="1" dirty="0"/>
              <a:t> (</a:t>
            </a:r>
            <a:r>
              <a:rPr lang="en-US" altLang="zh-TW" b="1" dirty="0" err="1"/>
              <a:t>sd</a:t>
            </a:r>
            <a:r>
              <a:rPr lang="en-US" altLang="zh-TW" b="1" dirty="0"/>
              <a:t>, </a:t>
            </a:r>
            <a:r>
              <a:rPr lang="en-US" altLang="zh-TW" b="1" dirty="0" err="1"/>
              <a:t>databuf</a:t>
            </a:r>
            <a:r>
              <a:rPr lang="en-US" altLang="zh-TW" b="1" dirty="0"/>
              <a:t>, </a:t>
            </a:r>
            <a:r>
              <a:rPr lang="en-US" altLang="zh-TW" b="1" dirty="0" err="1"/>
              <a:t>datalen</a:t>
            </a:r>
            <a:r>
              <a:rPr lang="en-US" altLang="zh-TW" b="1" dirty="0"/>
              <a:t>, 0, (struct </a:t>
            </a:r>
            <a:r>
              <a:rPr lang="en-US" altLang="zh-TW" b="1" dirty="0" err="1"/>
              <a:t>sockaddr</a:t>
            </a:r>
            <a:r>
              <a:rPr lang="en-US" altLang="zh-TW" b="1" dirty="0"/>
              <a:t>*)&amp;</a:t>
            </a:r>
            <a:r>
              <a:rPr lang="en-US" altLang="zh-TW" b="1" dirty="0" err="1"/>
              <a:t>groupSock</a:t>
            </a:r>
            <a:r>
              <a:rPr lang="en-US" altLang="zh-TW" b="1" dirty="0"/>
              <a:t>, </a:t>
            </a:r>
            <a:r>
              <a:rPr lang="en-US" altLang="zh-TW" b="1" dirty="0" err="1"/>
              <a:t>sizeof</a:t>
            </a:r>
            <a:r>
              <a:rPr lang="en-US" altLang="zh-TW" b="1" dirty="0"/>
              <a:t>(</a:t>
            </a:r>
            <a:r>
              <a:rPr lang="en-US" altLang="zh-TW" b="1" dirty="0" err="1"/>
              <a:t>groupSock</a:t>
            </a:r>
            <a:r>
              <a:rPr lang="en-US" altLang="zh-TW" b="1" dirty="0"/>
              <a:t>))</a:t>
            </a:r>
          </a:p>
          <a:p>
            <a:pPr lvl="1"/>
            <a:endParaRPr lang="en-US" altLang="zh-TW" b="1" dirty="0"/>
          </a:p>
          <a:p>
            <a:pPr marL="630900" lvl="1" indent="-342900">
              <a:buFont typeface="Wingdings" panose="05000000000000000000" pitchFamily="2" charset="2"/>
              <a:buChar char="Ø"/>
            </a:pPr>
            <a:r>
              <a:rPr lang="en-US" altLang="zh-TW" b="1" dirty="0" err="1"/>
              <a:t>groupSock</a:t>
            </a:r>
            <a:r>
              <a:rPr lang="en-US" altLang="zh-TW" b="1" dirty="0"/>
              <a:t>: send to group socket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415052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Multicast client side socket programming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建立</a:t>
            </a:r>
            <a:r>
              <a:rPr lang="en-US" altLang="zh-TW" dirty="0">
                <a:ea typeface="微軟正黑體" panose="020B0604030504040204" pitchFamily="34" charset="-120"/>
              </a:rPr>
              <a:t>socket</a:t>
            </a:r>
          </a:p>
          <a:p>
            <a:r>
              <a:rPr lang="zh-TW" altLang="en-US" dirty="0">
                <a:ea typeface="微軟正黑體" panose="020B0604030504040204" pitchFamily="34" charset="-120"/>
              </a:rPr>
              <a:t>設定大家都可以從同樣的</a:t>
            </a:r>
            <a:r>
              <a:rPr lang="en-US" altLang="zh-TW" dirty="0">
                <a:ea typeface="微軟正黑體" panose="020B0604030504040204" pitchFamily="34" charset="-120"/>
              </a:rPr>
              <a:t>local port</a:t>
            </a:r>
            <a:r>
              <a:rPr lang="zh-TW" altLang="en-US" dirty="0">
                <a:ea typeface="微軟正黑體" panose="020B0604030504040204" pitchFamily="34" charset="-120"/>
              </a:rPr>
              <a:t>收到東西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>
                <a:ea typeface="微軟正黑體" panose="020B0604030504040204" pitchFamily="34" charset="-120"/>
              </a:rPr>
              <a:t>Bind with multicast group</a:t>
            </a:r>
          </a:p>
          <a:p>
            <a:r>
              <a:rPr lang="zh-TW" altLang="en-US" dirty="0">
                <a:ea typeface="微軟正黑體" panose="020B0604030504040204" pitchFamily="34" charset="-120"/>
              </a:rPr>
              <a:t>設定</a:t>
            </a:r>
            <a:r>
              <a:rPr lang="en-US" altLang="zh-TW" dirty="0">
                <a:ea typeface="微軟正黑體" panose="020B0604030504040204" pitchFamily="34" charset="-120"/>
              </a:rPr>
              <a:t>socket</a:t>
            </a:r>
            <a:r>
              <a:rPr lang="zh-TW" altLang="en-US" dirty="0">
                <a:ea typeface="微軟正黑體" panose="020B0604030504040204" pitchFamily="34" charset="-120"/>
              </a:rPr>
              <a:t>所屬的</a:t>
            </a:r>
            <a:r>
              <a:rPr lang="en-US" altLang="zh-TW" dirty="0">
                <a:ea typeface="微軟正黑體" panose="020B0604030504040204" pitchFamily="34" charset="-120"/>
              </a:rPr>
              <a:t>group</a:t>
            </a:r>
            <a:r>
              <a:rPr lang="zh-TW" altLang="en-US" dirty="0">
                <a:ea typeface="微軟正黑體" panose="020B0604030504040204" pitchFamily="34" charset="-120"/>
              </a:rPr>
              <a:t>和</a:t>
            </a:r>
            <a:r>
              <a:rPr lang="en-US" altLang="zh-TW" dirty="0">
                <a:ea typeface="微軟正黑體" panose="020B0604030504040204" pitchFamily="34" charset="-120"/>
              </a:rPr>
              <a:t>local</a:t>
            </a:r>
            <a:r>
              <a:rPr lang="zh-TW" altLang="en-US" dirty="0"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ea typeface="微軟正黑體" panose="020B0604030504040204" pitchFamily="34" charset="-120"/>
              </a:rPr>
              <a:t>interface </a:t>
            </a:r>
            <a:r>
              <a:rPr lang="en-US" altLang="zh-TW" dirty="0" err="1">
                <a:ea typeface="微軟正黑體" panose="020B0604030504040204" pitchFamily="34" charset="-120"/>
              </a:rPr>
              <a:t>ip</a:t>
            </a:r>
            <a:r>
              <a:rPr lang="en-US" altLang="zh-TW" dirty="0">
                <a:ea typeface="微軟正黑體" panose="020B0604030504040204" pitchFamily="34" charset="-120"/>
              </a:rPr>
              <a:t> (</a:t>
            </a:r>
            <a:r>
              <a:rPr lang="zh-TW" altLang="en-US" dirty="0">
                <a:ea typeface="微軟正黑體" panose="020B0604030504040204" pitchFamily="34" charset="-120"/>
              </a:rPr>
              <a:t>設定你</a:t>
            </a:r>
            <a:r>
              <a:rPr lang="en-US" altLang="zh-TW" dirty="0">
                <a:ea typeface="微軟正黑體" panose="020B0604030504040204" pitchFamily="34" charset="-120"/>
              </a:rPr>
              <a:t>local</a:t>
            </a:r>
            <a:r>
              <a:rPr lang="zh-TW" altLang="en-US" dirty="0">
                <a:ea typeface="微軟正黑體" panose="020B0604030504040204" pitchFamily="34" charset="-120"/>
              </a:rPr>
              <a:t>的</a:t>
            </a:r>
            <a:r>
              <a:rPr lang="en-US" altLang="zh-TW" dirty="0" err="1">
                <a:ea typeface="微軟正黑體" panose="020B0604030504040204" pitchFamily="34" charset="-120"/>
              </a:rPr>
              <a:t>ip</a:t>
            </a:r>
            <a:r>
              <a:rPr lang="en-US" altLang="zh-TW" dirty="0"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ea typeface="微軟正黑體" panose="020B0604030504040204" pitchFamily="34" charset="-120"/>
              </a:rPr>
              <a:t>準備收檔案</a:t>
            </a:r>
            <a:endParaRPr lang="en-US" altLang="zh-TW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468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153D60-CEAF-468B-B36F-C6E74389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Important function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7903A2-E3DE-4D59-96C8-F40C1D43D2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2683" y="1989705"/>
            <a:ext cx="11606633" cy="4200525"/>
          </a:xfrm>
        </p:spPr>
        <p:txBody>
          <a:bodyPr/>
          <a:lstStyle/>
          <a:p>
            <a:r>
              <a:rPr lang="en-US" altLang="zh-TW" b="1" dirty="0" err="1"/>
              <a:t>setsockopt</a:t>
            </a:r>
            <a:r>
              <a:rPr lang="en-US" altLang="zh-TW" b="1" dirty="0"/>
              <a:t>(</a:t>
            </a:r>
            <a:r>
              <a:rPr lang="en-US" altLang="zh-TW" b="1" dirty="0" err="1"/>
              <a:t>sd</a:t>
            </a:r>
            <a:r>
              <a:rPr lang="en-US" altLang="zh-TW" b="1" dirty="0"/>
              <a:t>, IPPROTO_IP, IP_ADD_MEMBERSHIP, (char *)&amp;group, </a:t>
            </a:r>
            <a:r>
              <a:rPr lang="en-US" altLang="zh-TW" b="1" dirty="0" err="1"/>
              <a:t>sizeof</a:t>
            </a:r>
            <a:r>
              <a:rPr lang="en-US" altLang="zh-TW" b="1" dirty="0"/>
              <a:t>(group))</a:t>
            </a:r>
          </a:p>
          <a:p>
            <a:pPr marL="630900" lvl="1" indent="-342900">
              <a:buFont typeface="Wingdings" panose="05000000000000000000" pitchFamily="2" charset="2"/>
              <a:buChar char="Ø"/>
            </a:pPr>
            <a:endParaRPr lang="en-US" altLang="zh-TW" b="1" dirty="0"/>
          </a:p>
          <a:p>
            <a:pPr marL="630900" lvl="1" indent="-342900">
              <a:buFont typeface="Wingdings" panose="05000000000000000000" pitchFamily="2" charset="2"/>
              <a:buChar char="Ø"/>
            </a:pPr>
            <a:r>
              <a:rPr lang="en-US" altLang="zh-TW" b="1" dirty="0"/>
              <a:t>IP_ADD_MEMBERSHIP : Joins the multicast group specified.</a:t>
            </a:r>
          </a:p>
          <a:p>
            <a:pPr marL="630900" lvl="1" indent="-342900">
              <a:buFont typeface="Wingdings" panose="05000000000000000000" pitchFamily="2" charset="2"/>
              <a:buChar char="Ø"/>
            </a:pPr>
            <a:endParaRPr lang="en-US" altLang="zh-TW" b="1" dirty="0"/>
          </a:p>
          <a:p>
            <a:pPr marL="630900" lvl="1" indent="-342900">
              <a:buFont typeface="Wingdings" panose="05000000000000000000" pitchFamily="2" charset="2"/>
              <a:buChar char="Ø"/>
            </a:pPr>
            <a:r>
              <a:rPr lang="en-US" altLang="zh-TW" b="1" dirty="0"/>
              <a:t>group :specify which group you want listen.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986322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>
          <a:xfrm>
            <a:off x="1110991" y="2064350"/>
            <a:ext cx="10701564" cy="4200525"/>
          </a:xfrm>
        </p:spPr>
        <p:txBody>
          <a:bodyPr/>
          <a:lstStyle/>
          <a:p>
            <a:r>
              <a:rPr lang="en-US" altLang="zh-TW" dirty="0" err="1">
                <a:ea typeface="微軟正黑體" panose="020B0604030504040204" pitchFamily="34" charset="-120"/>
              </a:rPr>
              <a:t>multicast_client.c</a:t>
            </a:r>
            <a:r>
              <a:rPr lang="en-US" altLang="zh-TW" dirty="0">
                <a:ea typeface="微軟正黑體" panose="020B0604030504040204" pitchFamily="34" charset="-120"/>
              </a:rPr>
              <a:t>/</a:t>
            </a:r>
            <a:r>
              <a:rPr lang="en-US" altLang="zh-TW" dirty="0" err="1">
                <a:ea typeface="微軟正黑體" panose="020B0604030504040204" pitchFamily="34" charset="-120"/>
              </a:rPr>
              <a:t>server.c</a:t>
            </a:r>
            <a:r>
              <a:rPr lang="zh-TW" altLang="en-US" dirty="0">
                <a:ea typeface="微軟正黑體" panose="020B0604030504040204" pitchFamily="34" charset="-120"/>
              </a:rPr>
              <a:t>裡面需要把</a:t>
            </a:r>
            <a:r>
              <a:rPr lang="en-US" altLang="zh-TW" dirty="0" err="1">
                <a:ea typeface="微軟正黑體" panose="020B0604030504040204" pitchFamily="34" charset="-120"/>
              </a:rPr>
              <a:t>group.imr_interface.s_addr</a:t>
            </a:r>
            <a:r>
              <a:rPr lang="zh-TW" altLang="en-US" dirty="0">
                <a:ea typeface="微軟正黑體" panose="020B0604030504040204" pitchFamily="34" charset="-120"/>
              </a:rPr>
              <a:t>的</a:t>
            </a:r>
            <a:r>
              <a:rPr lang="en-US" altLang="zh-TW" dirty="0" err="1">
                <a:ea typeface="微軟正黑體" panose="020B0604030504040204" pitchFamily="34" charset="-120"/>
              </a:rPr>
              <a:t>ip</a:t>
            </a:r>
            <a:r>
              <a:rPr lang="zh-TW" altLang="en-US" dirty="0">
                <a:ea typeface="微軟正黑體" panose="020B0604030504040204" pitchFamily="34" charset="-120"/>
              </a:rPr>
              <a:t>改成自己</a:t>
            </a:r>
            <a:r>
              <a:rPr lang="en-US" altLang="zh-TW" dirty="0">
                <a:ea typeface="微軟正黑體" panose="020B0604030504040204" pitchFamily="34" charset="-120"/>
              </a:rPr>
              <a:t>local</a:t>
            </a:r>
            <a:r>
              <a:rPr lang="zh-TW" altLang="en-US" dirty="0">
                <a:ea typeface="微軟正黑體" panose="020B0604030504040204" pitchFamily="34" charset="-120"/>
              </a:rPr>
              <a:t>的</a:t>
            </a:r>
            <a:r>
              <a:rPr lang="en-US" altLang="zh-TW" dirty="0" err="1">
                <a:ea typeface="微軟正黑體" panose="020B0604030504040204" pitchFamily="34" charset="-120"/>
              </a:rPr>
              <a:t>ip</a:t>
            </a:r>
            <a:r>
              <a:rPr lang="en-US" altLang="zh-TW" dirty="0">
                <a:ea typeface="微軟正黑體" panose="020B0604030504040204" pitchFamily="34" charset="-120"/>
              </a:rPr>
              <a:t> address(</a:t>
            </a:r>
            <a:r>
              <a:rPr lang="en-US" altLang="zh-TW" dirty="0" err="1">
                <a:ea typeface="微軟正黑體" panose="020B0604030504040204" pitchFamily="34" charset="-120"/>
              </a:rPr>
              <a:t>linux</a:t>
            </a:r>
            <a:r>
              <a:rPr lang="zh-TW" altLang="en-US" dirty="0">
                <a:ea typeface="微軟正黑體" panose="020B0604030504040204" pitchFamily="34" charset="-120"/>
              </a:rPr>
              <a:t>的話在</a:t>
            </a:r>
            <a:r>
              <a:rPr lang="en-US" altLang="zh-TW" dirty="0" err="1">
                <a:ea typeface="微軟正黑體" panose="020B0604030504040204" pitchFamily="34" charset="-120"/>
              </a:rPr>
              <a:t>ifconfig</a:t>
            </a:r>
            <a:r>
              <a:rPr lang="zh-TW" altLang="en-US" dirty="0">
                <a:ea typeface="微軟正黑體" panose="020B0604030504040204" pitchFamily="34" charset="-120"/>
              </a:rPr>
              <a:t>裡面可以查</a:t>
            </a:r>
            <a:r>
              <a:rPr lang="en-US" altLang="zh-TW" dirty="0"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ea typeface="微軟正黑體" panose="020B0604030504040204" pitchFamily="34" charset="-120"/>
              </a:rPr>
              <a:t>$</a:t>
            </a:r>
            <a:r>
              <a:rPr lang="en-US" altLang="zh-TW" dirty="0" err="1">
                <a:ea typeface="微軟正黑體" panose="020B0604030504040204" pitchFamily="34" charset="-120"/>
              </a:rPr>
              <a:t>gcc</a:t>
            </a:r>
            <a:r>
              <a:rPr lang="en-US" altLang="zh-TW" dirty="0"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ea typeface="微軟正黑體" panose="020B0604030504040204" pitchFamily="34" charset="-120"/>
              </a:rPr>
              <a:t>multicast_server.c</a:t>
            </a:r>
            <a:r>
              <a:rPr lang="en-US" altLang="zh-TW" dirty="0">
                <a:ea typeface="微軟正黑體" panose="020B0604030504040204" pitchFamily="34" charset="-120"/>
              </a:rPr>
              <a:t> –o server</a:t>
            </a:r>
          </a:p>
          <a:p>
            <a:r>
              <a:rPr lang="en-US" altLang="zh-TW" dirty="0">
                <a:ea typeface="微軟正黑體" panose="020B0604030504040204" pitchFamily="34" charset="-120"/>
              </a:rPr>
              <a:t>$</a:t>
            </a:r>
            <a:r>
              <a:rPr lang="en-US" altLang="zh-TW" dirty="0" err="1">
                <a:ea typeface="微軟正黑體" panose="020B0604030504040204" pitchFamily="34" charset="-120"/>
              </a:rPr>
              <a:t>gcc</a:t>
            </a:r>
            <a:r>
              <a:rPr lang="en-US" altLang="zh-TW" dirty="0"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ea typeface="微軟正黑體" panose="020B0604030504040204" pitchFamily="34" charset="-120"/>
              </a:rPr>
              <a:t>multicast_client.c</a:t>
            </a:r>
            <a:r>
              <a:rPr lang="en-US" altLang="zh-TW" dirty="0">
                <a:ea typeface="微軟正黑體" panose="020B0604030504040204" pitchFamily="34" charset="-120"/>
              </a:rPr>
              <a:t> –o client</a:t>
            </a:r>
          </a:p>
          <a:p>
            <a:r>
              <a:rPr lang="en-US" altLang="zh-TW" dirty="0">
                <a:ea typeface="微軟正黑體" panose="020B0604030504040204" pitchFamily="34" charset="-120"/>
              </a:rPr>
              <a:t>$./client</a:t>
            </a:r>
          </a:p>
          <a:p>
            <a:r>
              <a:rPr lang="en-US" altLang="zh-TW" dirty="0">
                <a:ea typeface="微軟正黑體" panose="020B0604030504040204" pitchFamily="34" charset="-120"/>
              </a:rPr>
              <a:t>$./server</a:t>
            </a:r>
          </a:p>
          <a:p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>
                <a:ea typeface="微軟正黑體" panose="020B0604030504040204" pitchFamily="34" charset="-120"/>
              </a:rPr>
              <a:t>Client</a:t>
            </a:r>
            <a:r>
              <a:rPr lang="zh-TW" altLang="en-US" dirty="0">
                <a:ea typeface="微軟正黑體" panose="020B0604030504040204" pitchFamily="34" charset="-120"/>
              </a:rPr>
              <a:t>會顯示</a:t>
            </a:r>
            <a:r>
              <a:rPr lang="en-US" altLang="zh-TW" dirty="0">
                <a:ea typeface="微軟正黑體" panose="020B0604030504040204" pitchFamily="34" charset="-120"/>
              </a:rPr>
              <a:t>The message from multicast server is: “Multicast test message. ”</a:t>
            </a:r>
          </a:p>
          <a:p>
            <a:endParaRPr lang="zh-TW" altLang="en-US" dirty="0"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9357C11-DE26-4F5C-9E76-C1A846F60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677" y="3143204"/>
            <a:ext cx="5734850" cy="153373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256DDA9-D247-4DDA-8AAA-D317DAA5B623}"/>
              </a:ext>
            </a:extLst>
          </p:cNvPr>
          <p:cNvSpPr/>
          <p:nvPr/>
        </p:nvSpPr>
        <p:spPr>
          <a:xfrm>
            <a:off x="6820678" y="3317033"/>
            <a:ext cx="849085" cy="2239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2F57897-A728-4C51-88EE-7CB410F54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747" y="5662416"/>
            <a:ext cx="5534797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5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– </a:t>
            </a:r>
            <a:r>
              <a:rPr lang="en-US" altLang="zh-TW" dirty="0" err="1"/>
              <a:t>MultiThread</a:t>
            </a:r>
            <a:r>
              <a:rPr lang="en-US" altLang="zh-TW" dirty="0"/>
              <a:t> Server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參考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可以服務多個</a:t>
            </a:r>
            <a:r>
              <a:rPr lang="en-US" altLang="zh-TW" dirty="0">
                <a:ea typeface="微軟正黑體" panose="020B0604030504040204" pitchFamily="34" charset="-120"/>
              </a:rPr>
              <a:t>client</a:t>
            </a:r>
          </a:p>
          <a:p>
            <a:r>
              <a:rPr lang="zh-TW" altLang="en-US" dirty="0">
                <a:ea typeface="微軟正黑體" panose="020B0604030504040204" pitchFamily="34" charset="-120"/>
              </a:rPr>
              <a:t>聽</a:t>
            </a:r>
            <a:r>
              <a:rPr lang="en-US" altLang="zh-TW" dirty="0">
                <a:ea typeface="微軟正黑體" panose="020B0604030504040204" pitchFamily="34" charset="-120"/>
              </a:rPr>
              <a:t>8888 port</a:t>
            </a:r>
          </a:p>
          <a:p>
            <a:r>
              <a:rPr lang="zh-TW" altLang="en-US" dirty="0">
                <a:ea typeface="微軟正黑體" panose="020B0604030504040204" pitchFamily="34" charset="-120"/>
              </a:rPr>
              <a:t>有</a:t>
            </a:r>
            <a:r>
              <a:rPr lang="en-US" altLang="zh-TW" dirty="0">
                <a:ea typeface="微軟正黑體" panose="020B0604030504040204" pitchFamily="34" charset="-120"/>
              </a:rPr>
              <a:t>request</a:t>
            </a:r>
            <a:r>
              <a:rPr lang="zh-TW" altLang="en-US" dirty="0">
                <a:ea typeface="微軟正黑體" panose="020B0604030504040204" pitchFamily="34" charset="-120"/>
              </a:rPr>
              <a:t>時</a:t>
            </a:r>
            <a:r>
              <a:rPr lang="en-US" altLang="zh-TW" dirty="0" err="1">
                <a:ea typeface="微軟正黑體" panose="020B0604030504040204" pitchFamily="34" charset="-120"/>
              </a:rPr>
              <a:t>create_pthread</a:t>
            </a:r>
            <a:endParaRPr lang="en-US" altLang="zh-TW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4632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$</a:t>
            </a:r>
            <a:r>
              <a:rPr lang="en-US" altLang="zh-TW" dirty="0" err="1">
                <a:ea typeface="微軟正黑體" panose="020B0604030504040204" pitchFamily="34" charset="-120"/>
              </a:rPr>
              <a:t>gcc</a:t>
            </a:r>
            <a:r>
              <a:rPr lang="en-US" altLang="zh-TW" dirty="0"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ea typeface="微軟正黑體" panose="020B0604030504040204" pitchFamily="34" charset="-120"/>
              </a:rPr>
              <a:t>multithread_server.c</a:t>
            </a:r>
            <a:r>
              <a:rPr lang="en-US" altLang="zh-TW" dirty="0">
                <a:ea typeface="微軟正黑體" panose="020B0604030504040204" pitchFamily="34" charset="-120"/>
              </a:rPr>
              <a:t> –o server –</a:t>
            </a:r>
            <a:r>
              <a:rPr lang="en-US" altLang="zh-TW" dirty="0" err="1">
                <a:ea typeface="微軟正黑體" panose="020B0604030504040204" pitchFamily="34" charset="-120"/>
              </a:rPr>
              <a:t>lpthread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>
                <a:ea typeface="微軟正黑體" panose="020B0604030504040204" pitchFamily="34" charset="-120"/>
              </a:rPr>
              <a:t>./server</a:t>
            </a:r>
          </a:p>
          <a:p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zh-TW" altLang="en-US" dirty="0">
                <a:ea typeface="微軟正黑體" panose="020B0604030504040204" pitchFamily="34" charset="-120"/>
              </a:rPr>
              <a:t>開另外一個視窗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>
                <a:ea typeface="微軟正黑體" panose="020B0604030504040204" pitchFamily="34" charset="-120"/>
              </a:rPr>
              <a:t>telnet </a:t>
            </a:r>
            <a:r>
              <a:rPr lang="en-US" altLang="zh-TW" dirty="0" err="1">
                <a:ea typeface="微軟正黑體" panose="020B0604030504040204" pitchFamily="34" charset="-120"/>
              </a:rPr>
              <a:t>localhost</a:t>
            </a:r>
            <a:r>
              <a:rPr lang="en-US" altLang="zh-TW" dirty="0">
                <a:ea typeface="微軟正黑體" panose="020B0604030504040204" pitchFamily="34" charset="-120"/>
              </a:rPr>
              <a:t> 8888</a:t>
            </a:r>
          </a:p>
          <a:p>
            <a:r>
              <a:rPr lang="zh-TW" altLang="en-US" dirty="0">
                <a:ea typeface="微軟正黑體" panose="020B0604030504040204" pitchFamily="34" charset="-120"/>
              </a:rPr>
              <a:t>再開另外一個視窗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>
                <a:ea typeface="微軟正黑體" panose="020B0604030504040204" pitchFamily="34" charset="-120"/>
              </a:rPr>
              <a:t>telnet </a:t>
            </a:r>
            <a:r>
              <a:rPr lang="en-US" altLang="zh-TW" dirty="0" err="1">
                <a:ea typeface="微軟正黑體" panose="020B0604030504040204" pitchFamily="34" charset="-120"/>
              </a:rPr>
              <a:t>localhost</a:t>
            </a:r>
            <a:r>
              <a:rPr lang="en-US" altLang="zh-TW" dirty="0">
                <a:ea typeface="微軟正黑體" panose="020B0604030504040204" pitchFamily="34" charset="-120"/>
              </a:rPr>
              <a:t> 8888</a:t>
            </a:r>
          </a:p>
          <a:p>
            <a:endParaRPr lang="en-US" altLang="zh-TW" dirty="0"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B0C5BBF-3E1A-46DA-8A97-2128CE294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608" y="4164612"/>
            <a:ext cx="8097380" cy="128605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C35E568-DECF-4BCF-A107-BF90090A84FF}"/>
              </a:ext>
            </a:extLst>
          </p:cNvPr>
          <p:cNvSpPr txBox="1"/>
          <p:nvPr/>
        </p:nvSpPr>
        <p:spPr>
          <a:xfrm>
            <a:off x="5449078" y="3611590"/>
            <a:ext cx="90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8EA309C-2225-4BE0-883B-5410EE5B26D6}"/>
              </a:ext>
            </a:extLst>
          </p:cNvPr>
          <p:cNvSpPr txBox="1"/>
          <p:nvPr/>
        </p:nvSpPr>
        <p:spPr>
          <a:xfrm>
            <a:off x="8699241" y="3611590"/>
            <a:ext cx="90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3760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Lab2 </a:t>
            </a:r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報告內容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實驗要求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ea typeface="微軟正黑體" panose="020B0604030504040204" pitchFamily="34" charset="-120"/>
              </a:rPr>
              <a:t>Server</a:t>
            </a:r>
            <a:r>
              <a:rPr lang="zh-TW" altLang="en-US" dirty="0">
                <a:ea typeface="微軟正黑體" panose="020B0604030504040204" pitchFamily="34" charset="-120"/>
              </a:rPr>
              <a:t>同時傳送檔案給</a:t>
            </a:r>
            <a:r>
              <a:rPr lang="en-US" altLang="zh-TW" dirty="0"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ea typeface="微軟正黑體" panose="020B0604030504040204" pitchFamily="34" charset="-120"/>
              </a:rPr>
              <a:t>個</a:t>
            </a:r>
            <a:r>
              <a:rPr lang="en-US" altLang="zh-TW" dirty="0">
                <a:ea typeface="微軟正黑體" panose="020B0604030504040204" pitchFamily="34" charset="-120"/>
              </a:rPr>
              <a:t>Client</a:t>
            </a:r>
            <a:r>
              <a:rPr lang="zh-TW" altLang="en-US" dirty="0">
                <a:ea typeface="微軟正黑體" panose="020B0604030504040204" pitchFamily="34" charset="-120"/>
              </a:rPr>
              <a:t>  </a:t>
            </a:r>
            <a:r>
              <a:rPr lang="en-US" altLang="zh-TW" dirty="0"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ea typeface="微軟正黑體" panose="020B0604030504040204" pitchFamily="34" charset="-120"/>
              </a:rPr>
              <a:t>利用 </a:t>
            </a:r>
            <a:r>
              <a:rPr lang="en-US" altLang="zh-TW" dirty="0" err="1"/>
              <a:t>MultiThread</a:t>
            </a:r>
            <a:r>
              <a:rPr lang="en-US" altLang="zh-TW" dirty="0"/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dirty="0">
                <a:ea typeface="微軟正黑體" panose="020B0604030504040204" pitchFamily="34" charset="-120"/>
              </a:rPr>
              <a:t>紀錄 </a:t>
            </a:r>
            <a:r>
              <a:rPr lang="en-US" altLang="zh-TW" dirty="0">
                <a:ea typeface="微軟正黑體" panose="020B0604030504040204" pitchFamily="34" charset="-120"/>
              </a:rPr>
              <a:t>client </a:t>
            </a:r>
            <a:r>
              <a:rPr lang="zh-TW" altLang="en-US" dirty="0">
                <a:ea typeface="微軟正黑體" panose="020B0604030504040204" pitchFamily="34" charset="-120"/>
              </a:rPr>
              <a:t>和 </a:t>
            </a:r>
            <a:r>
              <a:rPr lang="en-US" altLang="zh-TW" dirty="0">
                <a:ea typeface="微軟正黑體" panose="020B0604030504040204" pitchFamily="34" charset="-120"/>
              </a:rPr>
              <a:t>server </a:t>
            </a:r>
            <a:r>
              <a:rPr lang="zh-TW" altLang="en-US" dirty="0">
                <a:ea typeface="微軟正黑體" panose="020B0604030504040204" pitchFamily="34" charset="-120"/>
              </a:rPr>
              <a:t>連線及傳輸檔案的過程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ea typeface="微軟正黑體" panose="020B0604030504040204" pitchFamily="34" charset="-120"/>
            </a:endParaRPr>
          </a:p>
          <a:p>
            <a:endParaRPr lang="en-US" altLang="zh-TW" dirty="0">
              <a:ea typeface="微軟正黑體" panose="020B0604030504040204" pitchFamily="34" charset="-120"/>
            </a:endParaRPr>
          </a:p>
          <a:p>
            <a:endParaRPr lang="en-US" altLang="zh-TW" dirty="0">
              <a:ea typeface="微軟正黑體" panose="020B0604030504040204" pitchFamily="34" charset="-120"/>
            </a:endParaRPr>
          </a:p>
          <a:p>
            <a:endParaRPr lang="zh-TW" altLang="en-US" dirty="0"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AAD0E98-6169-45B0-BFBD-724D93AAA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077" y="3429000"/>
            <a:ext cx="4228351" cy="273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40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Lab2</a:t>
            </a:r>
            <a:r>
              <a:rPr lang="zh-TW" altLang="en-US" dirty="0">
                <a:ea typeface="微軟正黑體" panose="020B0604030504040204" pitchFamily="34" charset="-120"/>
              </a:rPr>
              <a:t>作業繳交資訊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Moodle </a:t>
            </a:r>
            <a:r>
              <a:rPr lang="zh-TW" altLang="en-US" dirty="0">
                <a:ea typeface="微軟正黑體" panose="020B0604030504040204" pitchFamily="34" charset="-120"/>
              </a:rPr>
              <a:t>上傳作業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zh-TW" altLang="en-US" dirty="0">
                <a:ea typeface="微軟正黑體" panose="020B0604030504040204" pitchFamily="34" charset="-120"/>
              </a:rPr>
              <a:t>報告請用</a:t>
            </a:r>
            <a:r>
              <a:rPr lang="en-US" altLang="zh-TW" dirty="0">
                <a:ea typeface="微軟正黑體" panose="020B0604030504040204" pitchFamily="34" charset="-120"/>
              </a:rPr>
              <a:t>PPT</a:t>
            </a:r>
            <a:r>
              <a:rPr lang="zh-TW" altLang="en-US" dirty="0">
                <a:ea typeface="微軟正黑體" panose="020B0604030504040204" pitchFamily="34" charset="-120"/>
              </a:rPr>
              <a:t>檔，</a:t>
            </a:r>
            <a:r>
              <a:rPr lang="en-US" altLang="zh-TW" dirty="0">
                <a:ea typeface="微軟正黑體" panose="020B0604030504040204" pitchFamily="34" charset="-120"/>
              </a:rPr>
              <a:t>code</a:t>
            </a:r>
            <a:r>
              <a:rPr lang="zh-TW" altLang="en-US" dirty="0">
                <a:ea typeface="微軟正黑體" panose="020B0604030504040204" pitchFamily="34" charset="-120"/>
              </a:rPr>
              <a:t>請用</a:t>
            </a:r>
            <a:r>
              <a:rPr lang="en-US" altLang="zh-TW" dirty="0">
                <a:ea typeface="微軟正黑體" panose="020B0604030504040204" pitchFamily="34" charset="-120"/>
              </a:rPr>
              <a:t>.c</a:t>
            </a:r>
            <a:r>
              <a:rPr lang="zh-TW" altLang="en-US" dirty="0">
                <a:ea typeface="微軟正黑體" panose="020B0604030504040204" pitchFamily="34" charset="-120"/>
              </a:rPr>
              <a:t>或</a:t>
            </a:r>
            <a:r>
              <a:rPr lang="en-US" altLang="zh-TW" dirty="0">
                <a:ea typeface="微軟正黑體" panose="020B0604030504040204" pitchFamily="34" charset="-120"/>
              </a:rPr>
              <a:t>.</a:t>
            </a:r>
            <a:r>
              <a:rPr lang="en-US" altLang="zh-TW" dirty="0" err="1">
                <a:ea typeface="微軟正黑體" panose="020B0604030504040204" pitchFamily="34" charset="-120"/>
              </a:rPr>
              <a:t>cpp</a:t>
            </a:r>
            <a:r>
              <a:rPr lang="zh-TW" altLang="en-US" dirty="0">
                <a:ea typeface="微軟正黑體" panose="020B0604030504040204" pitchFamily="34" charset="-120"/>
              </a:rPr>
              <a:t>檔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zh-TW" altLang="en-US" dirty="0">
                <a:ea typeface="微軟正黑體" panose="020B0604030504040204" pitchFamily="34" charset="-120"/>
              </a:rPr>
              <a:t>將檔案和報告書壓縮</a:t>
            </a:r>
            <a:r>
              <a:rPr lang="en-US" altLang="zh-TW" dirty="0"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ea typeface="微軟正黑體" panose="020B0604030504040204" pitchFamily="34" charset="-120"/>
              </a:rPr>
              <a:t> 檔名用自己的學號加上編號命名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P76091705_lab2.zip</a:t>
            </a:r>
          </a:p>
          <a:p>
            <a:r>
              <a:rPr lang="en-US" altLang="zh-TW" dirty="0">
                <a:ea typeface="微軟正黑體" panose="020B0604030504040204" pitchFamily="34" charset="-120"/>
              </a:rPr>
              <a:t>DUE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2021. 5. 4. 23:59</a:t>
            </a:r>
          </a:p>
          <a:p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>
                <a:ea typeface="微軟正黑體" panose="020B0604030504040204" pitchFamily="34" charset="-120"/>
              </a:rPr>
              <a:t>TA mail :hsiehch@locust.csie.ncku.edu.tw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3292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416FAB-A724-4A69-8218-29A6D2A2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BAF9FF-EEEB-46B0-82A3-3CE83615B7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https://tldp.org/HOWTO/Multicast-HOWTO-6.html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http://softtofree.blogspot.com/2012/12/multicast.html</a:t>
            </a:r>
            <a:endParaRPr lang="en-US" altLang="zh-TW" dirty="0"/>
          </a:p>
          <a:p>
            <a:r>
              <a:rPr lang="en-US" altLang="zh-TW" dirty="0"/>
              <a:t>https://www.tenouk.com/Module41c.html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816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可以用的工具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C, C++, C#, Java</a:t>
            </a:r>
            <a:r>
              <a:rPr lang="zh-TW" altLang="en-US" dirty="0"/>
              <a:t> 的</a:t>
            </a:r>
            <a:r>
              <a:rPr lang="en-US" altLang="zh-TW" dirty="0"/>
              <a:t>socket </a:t>
            </a:r>
            <a:r>
              <a:rPr lang="en-US" altLang="zh-TW" dirty="0" err="1"/>
              <a:t>api</a:t>
            </a:r>
            <a:r>
              <a:rPr lang="zh-TW" altLang="en-US" dirty="0"/>
              <a:t>都可以用</a:t>
            </a:r>
            <a:endParaRPr lang="en-US" altLang="zh-TW" dirty="0"/>
          </a:p>
          <a:p>
            <a:r>
              <a:rPr lang="en-US" altLang="zh-TW" dirty="0"/>
              <a:t>“</a:t>
            </a:r>
            <a:r>
              <a:rPr lang="zh-TW" altLang="en-US" dirty="0"/>
              <a:t>不能用人家包好的連線工具</a:t>
            </a:r>
            <a:r>
              <a:rPr lang="en-US" altLang="zh-TW" dirty="0"/>
              <a:t>”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086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建立一個可以發送檔案的</a:t>
            </a:r>
            <a:r>
              <a:rPr lang="en-US" altLang="zh-TW" dirty="0"/>
              <a:t>server</a:t>
            </a:r>
          </a:p>
          <a:p>
            <a:r>
              <a:rPr lang="zh-TW" altLang="en-US" dirty="0"/>
              <a:t>建立一個可以接收檔案的</a:t>
            </a:r>
            <a:r>
              <a:rPr lang="en-US" altLang="zh-TW" dirty="0"/>
              <a:t>client</a:t>
            </a:r>
          </a:p>
          <a:p>
            <a:r>
              <a:rPr lang="en-US" altLang="zh-TW" dirty="0"/>
              <a:t>server</a:t>
            </a:r>
            <a:r>
              <a:rPr lang="zh-TW" altLang="en-US" dirty="0"/>
              <a:t>要能至少同時服務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client</a:t>
            </a:r>
          </a:p>
          <a:p>
            <a:r>
              <a:rPr lang="zh-TW" altLang="en-US" dirty="0"/>
              <a:t>使用</a:t>
            </a:r>
            <a:r>
              <a:rPr lang="en-US" altLang="zh-TW" dirty="0"/>
              <a:t>multicast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0877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Goal Scenario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/>
              <a:t>Goal Scenario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81904519"/>
              </p:ext>
            </p:extLst>
          </p:nvPr>
        </p:nvGraphicFramePr>
        <p:xfrm>
          <a:off x="0" y="0"/>
          <a:ext cx="0" cy="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035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Unicast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/>
              <a:t>Point to Point</a:t>
            </a:r>
          </a:p>
          <a:p>
            <a:endParaRPr lang="zh-TW" altLang="en-US" dirty="0"/>
          </a:p>
        </p:txBody>
      </p:sp>
      <p:pic>
        <p:nvPicPr>
          <p:cNvPr id="2050" name="Picture 2" descr="[Image: t1-11.jpg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67" y="420984"/>
            <a:ext cx="5982503" cy="393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7896644" y="5854053"/>
            <a:ext cx="41127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REF: </a:t>
            </a:r>
            <a:r>
              <a:rPr lang="zh-TW" altLang="en-US" dirty="0"/>
              <a:t>http://softtofree.blogspot.tw/2012/12/multicast.html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020B429-846D-48A7-81E3-2D032857E273}"/>
              </a:ext>
            </a:extLst>
          </p:cNvPr>
          <p:cNvSpPr txBox="1"/>
          <p:nvPr/>
        </p:nvSpPr>
        <p:spPr>
          <a:xfrm>
            <a:off x="924767" y="4587438"/>
            <a:ext cx="609755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2000" b="0" i="0" dirty="0">
                <a:effectLst/>
                <a:latin typeface="Arial" panose="020B0604020202020204" pitchFamily="34" charset="0"/>
              </a:rPr>
              <a:t>Unicast is a network communication between a single sender and a single receiver over a network.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2000" b="0" i="0" dirty="0">
              <a:effectLst/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2000" b="0" i="0" dirty="0">
                <a:effectLst/>
                <a:latin typeface="Arial" panose="020B0604020202020204" pitchFamily="34" charset="0"/>
              </a:rPr>
              <a:t>With unicast, the IP camera has to send an individual streaming for each client wish to see the images.</a:t>
            </a:r>
          </a:p>
          <a:p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954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Multicast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half" idx="2"/>
          </p:nvPr>
        </p:nvSpPr>
        <p:spPr>
          <a:xfrm>
            <a:off x="8275981" y="2511813"/>
            <a:ext cx="3649719" cy="312698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降低骨幹網路的</a:t>
            </a:r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loading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CCC716B-FA90-46C7-A1D2-4365E13DCBAD}"/>
              </a:ext>
            </a:extLst>
          </p:cNvPr>
          <p:cNvSpPr txBox="1"/>
          <p:nvPr/>
        </p:nvSpPr>
        <p:spPr>
          <a:xfrm>
            <a:off x="622819" y="5392388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NOTE: Multicast is using UDP protocol to transmit the data and the UDP protocol might cause some network package to loss during transmission.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B85C906-9DB5-40CB-9956-C106A6453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74" y="542282"/>
            <a:ext cx="6246044" cy="445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Multicast with IGMP support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half" idx="2"/>
          </p:nvPr>
        </p:nvSpPr>
        <p:spPr>
          <a:xfrm>
            <a:off x="8275981" y="2511813"/>
            <a:ext cx="3649719" cy="3126987"/>
          </a:xfrm>
        </p:spPr>
        <p:txBody>
          <a:bodyPr>
            <a:normAutofit/>
          </a:bodyPr>
          <a:lstStyle/>
          <a:p>
            <a:endParaRPr lang="en-US" altLang="zh-TW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CCC716B-FA90-46C7-A1D2-4365E13DCBAD}"/>
              </a:ext>
            </a:extLst>
          </p:cNvPr>
          <p:cNvSpPr txBox="1"/>
          <p:nvPr/>
        </p:nvSpPr>
        <p:spPr>
          <a:xfrm>
            <a:off x="622819" y="5392388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NOTE: Multicast is using UDP protocol to transmit the data and the UDP protocol might cause some network package to loss during transmission.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E8B2E95-92E3-4B53-9EE8-8DDBE610A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25" y="727788"/>
            <a:ext cx="6326523" cy="434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41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Internet Group Management Protocol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>
          <a:xfrm>
            <a:off x="1110991" y="5299788"/>
            <a:ext cx="9143352" cy="965087"/>
          </a:xfrm>
        </p:spPr>
        <p:txBody>
          <a:bodyPr/>
          <a:lstStyle/>
          <a:p>
            <a:r>
              <a:rPr lang="en-US" altLang="zh-TW" dirty="0"/>
              <a:t>When router receives multicast message,</a:t>
            </a:r>
            <a:r>
              <a:rPr lang="zh-TW" altLang="en-US" dirty="0"/>
              <a:t> </a:t>
            </a:r>
            <a:r>
              <a:rPr lang="en-US" altLang="zh-TW" dirty="0"/>
              <a:t>it query the hosts whether need message or not, if </a:t>
            </a:r>
            <a:r>
              <a:rPr lang="en-US" altLang="zh-TW" dirty="0" err="1"/>
              <a:t>nedds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host responds with IGMP Membership Report,</a:t>
            </a:r>
            <a:r>
              <a:rPr lang="zh-TW" altLang="en-US" dirty="0"/>
              <a:t> </a:t>
            </a:r>
            <a:r>
              <a:rPr lang="en-US" altLang="zh-TW" dirty="0"/>
              <a:t>then router would send the message to the host.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AB8179B-6EA1-4AB2-93D2-DD4E36CD5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605" y="1708452"/>
            <a:ext cx="7964011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70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Classful</a:t>
            </a:r>
            <a:r>
              <a:rPr lang="en-US" altLang="zh-TW" dirty="0"/>
              <a:t> 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Class A : 0.0.0.0~127.255.255.255  </a:t>
            </a:r>
          </a:p>
          <a:p>
            <a:r>
              <a:rPr lang="en-US" altLang="zh-TW" dirty="0"/>
              <a:t>Class B : 128.0.0.0~191.255.255.255  </a:t>
            </a:r>
          </a:p>
          <a:p>
            <a:r>
              <a:rPr lang="en-US" altLang="zh-TW" dirty="0"/>
              <a:t>Class C : 192.0.0.0.0~223.255.255.255  </a:t>
            </a:r>
          </a:p>
          <a:p>
            <a:r>
              <a:rPr lang="en-US" altLang="zh-TW" dirty="0"/>
              <a:t>Class D : 224.0.0.0.0~239.255.255.255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ED36CD-5F00-4559-971F-A4B3A65F3C0E}"/>
              </a:ext>
            </a:extLst>
          </p:cNvPr>
          <p:cNvSpPr/>
          <p:nvPr/>
        </p:nvSpPr>
        <p:spPr>
          <a:xfrm>
            <a:off x="1461053" y="3429000"/>
            <a:ext cx="4818450" cy="5764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7F8C777-0F29-46A7-BE61-99334E3E056F}"/>
              </a:ext>
            </a:extLst>
          </p:cNvPr>
          <p:cNvSpPr txBox="1"/>
          <p:nvPr/>
        </p:nvSpPr>
        <p:spPr>
          <a:xfrm>
            <a:off x="3107094" y="4091674"/>
            <a:ext cx="2295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multicast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463891"/>
      </p:ext>
    </p:extLst>
  </p:cSld>
  <p:clrMapOvr>
    <a:masterClrMapping/>
  </p:clrMapOvr>
</p:sld>
</file>

<file path=ppt/theme/theme1.xml><?xml version="1.0" encoding="utf-8"?>
<a:theme xmlns:a="http://schemas.openxmlformats.org/drawingml/2006/main" name="BlueClean">
  <a:themeElements>
    <a:clrScheme name="都會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都會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Clean" id="{37E1D3E7-8994-430D-AE8B-BEE74113C66D}" vid="{8C5631B0-C328-48A5-AE41-40298F960A4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7592</TotalTime>
  <Words>781</Words>
  <Application>Microsoft Office PowerPoint</Application>
  <PresentationFormat>寬螢幕</PresentationFormat>
  <Paragraphs>111</Paragraphs>
  <Slides>19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微軟正黑體</vt:lpstr>
      <vt:lpstr>Arial</vt:lpstr>
      <vt:lpstr>Calibri</vt:lpstr>
      <vt:lpstr>Calibri Light</vt:lpstr>
      <vt:lpstr>Times New Roman</vt:lpstr>
      <vt:lpstr>Wingdings</vt:lpstr>
      <vt:lpstr>BlueClean</vt:lpstr>
      <vt:lpstr>Lab2</vt:lpstr>
      <vt:lpstr>可以用的工具</vt:lpstr>
      <vt:lpstr>Goal</vt:lpstr>
      <vt:lpstr>Goal Scenario</vt:lpstr>
      <vt:lpstr>Unicast</vt:lpstr>
      <vt:lpstr>Multicast</vt:lpstr>
      <vt:lpstr>Multicast with IGMP support</vt:lpstr>
      <vt:lpstr>Internet Group Management Protocol</vt:lpstr>
      <vt:lpstr>Classful Network</vt:lpstr>
      <vt:lpstr>Multicast server side socket programming</vt:lpstr>
      <vt:lpstr>Important function</vt:lpstr>
      <vt:lpstr>Multicast client side socket programming</vt:lpstr>
      <vt:lpstr>Important function</vt:lpstr>
      <vt:lpstr>Sample code</vt:lpstr>
      <vt:lpstr>Sample – MultiThread Server (參考)</vt:lpstr>
      <vt:lpstr>Sample code</vt:lpstr>
      <vt:lpstr>Lab2 報告內容</vt:lpstr>
      <vt:lpstr>Lab2作業繳交資訊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Lab3 Introduction</dc:title>
  <dc:creator>Hsiuming Pai</dc:creator>
  <cp:lastModifiedBy>謝佳翰</cp:lastModifiedBy>
  <cp:revision>247</cp:revision>
  <dcterms:created xsi:type="dcterms:W3CDTF">2015-04-29T16:19:13Z</dcterms:created>
  <dcterms:modified xsi:type="dcterms:W3CDTF">2021-03-14T09:05:50Z</dcterms:modified>
</cp:coreProperties>
</file>