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2" r:id="rId20"/>
    <p:sldId id="276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7F7-BA84-4DD5-8071-254E6D311832}" type="datetimeFigureOut">
              <a:rPr lang="it-IT"/>
              <a:t>28/09/2016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0BEA-A266-4874-A749-44D7FF82AFA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543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2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35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024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02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22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2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2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2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2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2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0BEA-A266-4874-A749-44D7FF82AFA0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2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Clic para editar título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1"/>
            <a:ext cx="9144000" cy="46784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94"/>
            <a:ext cx="2877312" cy="1158240"/>
          </a:xfrm>
          <a:prstGeom prst="rect">
            <a:avLst/>
          </a:prstGeom>
        </p:spPr>
      </p:pic>
      <p:sp>
        <p:nvSpPr>
          <p:cNvPr id="12" name="CuadroTexto 11"/>
          <p:cNvSpPr txBox="1"/>
          <p:nvPr userDrawn="1"/>
        </p:nvSpPr>
        <p:spPr>
          <a:xfrm>
            <a:off x="7095067" y="63500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LOGO</a:t>
            </a: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36" y="6350000"/>
            <a:ext cx="5218176" cy="5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35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77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3" y="12686"/>
            <a:ext cx="8345424" cy="11216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44" y="5291328"/>
            <a:ext cx="2810256" cy="1566672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5748863" y="6297168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LOGO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3" y="6350000"/>
            <a:ext cx="5218176" cy="5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6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39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0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7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49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0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5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7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B8DB7-E722-6F47-A3CC-25F5DA37EF0E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5EF7-421F-FC4D-A712-839989B974B4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68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api.gmath.guru/cgi-bin/gmath?I%3D\exp(\log(A_%7bCLP%7d)*((x)%5e2%2B(y)%5e2))," TargetMode="External"/><Relationship Id="rId3" Type="http://schemas.openxmlformats.org/officeDocument/2006/relationships/hyperlink" Target="http://api.gmath.guru/cgi-bin/gmath?A_%7bCLP%7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gif"/><Relationship Id="rId9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548037" y="4685663"/>
            <a:ext cx="6400800" cy="13532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="1">
                <a:solidFill>
                  <a:srgbClr val="002060"/>
                </a:solidFill>
              </a:rPr>
              <a:t>WP6 D6.1</a:t>
            </a:r>
            <a:r>
              <a:rPr lang="es-ES_tradnl" b="1"/>
              <a:t/>
            </a:r>
            <a:br>
              <a:rPr lang="es-ES_tradnl" b="1"/>
            </a:br>
            <a:r>
              <a:rPr lang="es-ES_tradnl" b="1">
                <a:solidFill>
                  <a:srgbClr val="002060"/>
                </a:solidFill>
                <a:latin typeface="Calibri"/>
              </a:rPr>
              <a:t>Deformable Mirrors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>
                <a:solidFill>
                  <a:srgbClr val="002060"/>
                </a:solidFill>
                <a:latin typeface="Calibri"/>
              </a:rPr>
              <a:t>M. Stangalini, F. Pedichini, F. Giorgi, I. Ermolli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>
                <a:solidFill>
                  <a:srgbClr val="002060"/>
                </a:solidFill>
                <a:latin typeface="Calibri"/>
              </a:rPr>
              <a:t>INAF-OAR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>
                <a:solidFill>
                  <a:srgbClr val="002060"/>
                </a:solidFill>
                <a:latin typeface="Calibri"/>
              </a:rPr>
              <a:t>ADONI Adaptive Optics National Lab, Italy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800">
              <a:solidFill>
                <a:srgbClr val="002060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18" y="5905500"/>
            <a:ext cx="883115" cy="878822"/>
          </a:xfrm>
          <a:prstGeom prst="rect">
            <a:avLst/>
          </a:prstGeom>
        </p:spPr>
      </p:pic>
      <p:pic>
        <p:nvPicPr>
          <p:cNvPr id="4" name="Immagine 3" descr="ADO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18" y="595818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6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50376" y="366132"/>
            <a:ext cx="641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DMTF for a standard tilted DM </a:t>
            </a:r>
          </a:p>
        </p:txBody>
      </p:sp>
      <p:pic>
        <p:nvPicPr>
          <p:cNvPr id="8194" name="Picture 2" descr="Fig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5" y="1419863"/>
            <a:ext cx="3747099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4319516" y="3700057"/>
            <a:ext cx="4572000" cy="1477328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en-GB"/>
              <a:t>Due to the </a:t>
            </a:r>
            <a:r>
              <a:rPr lang="en-GB" err="1"/>
              <a:t>overdense</a:t>
            </a:r>
            <a:r>
              <a:rPr lang="en-GB"/>
              <a:t> spacing of the actuators as seen from the pupil, the </a:t>
            </a:r>
            <a:r>
              <a:rPr lang="en-GB" b="1" err="1"/>
              <a:t>cutoff</a:t>
            </a:r>
            <a:r>
              <a:rPr lang="en-GB" b="1"/>
              <a:t> frequency along the x-axis is higher than for the y-axis. </a:t>
            </a:r>
            <a:r>
              <a:rPr lang="en-GB"/>
              <a:t>This can be seen by the elongation of the DMTF along the x-axis direction.</a:t>
            </a:r>
            <a:endParaRPr lang="en-US"/>
          </a:p>
        </p:txBody>
      </p:sp>
      <p:pic>
        <p:nvPicPr>
          <p:cNvPr id="6" name="Immagine 5" descr="ADON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5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50376" y="366132"/>
            <a:ext cx="641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DMTF for a non-standard tilted DM </a:t>
            </a:r>
          </a:p>
        </p:txBody>
      </p:sp>
      <p:sp>
        <p:nvSpPr>
          <p:cNvPr id="4" name="Rettangolo 3"/>
          <p:cNvSpPr/>
          <p:nvPr/>
        </p:nvSpPr>
        <p:spPr>
          <a:xfrm>
            <a:off x="600501" y="1350329"/>
            <a:ext cx="8161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One possibility is represented by the adoption of an </a:t>
            </a:r>
            <a:r>
              <a:rPr lang="en-GB" b="1"/>
              <a:t>elliptic distribution </a:t>
            </a:r>
            <a:r>
              <a:rPr lang="en-GB"/>
              <a:t>of actuators with a different pitch along the two main axes. </a:t>
            </a:r>
          </a:p>
          <a:p>
            <a:r>
              <a:rPr lang="en-GB"/>
              <a:t>For an inclination angle equal to 45 degree along the x-axis</a:t>
            </a:r>
            <a:r>
              <a:rPr lang="en-GB" b="1"/>
              <a:t>, it is necessary to increase the density of actuators in the y-direction by a factor of ∼1.4</a:t>
            </a:r>
            <a:endParaRPr lang="en-US" b="1"/>
          </a:p>
        </p:txBody>
      </p:sp>
      <p:pic>
        <p:nvPicPr>
          <p:cNvPr id="9218" name="Picture 2" descr="DMTF_DM_elliptic_pupil_13x13_2cm_variable_pitch_CLP1%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t="9418" r="5944" b="6740"/>
          <a:stretch/>
        </p:blipFill>
        <p:spPr bwMode="auto">
          <a:xfrm>
            <a:off x="1996655" y="2545936"/>
            <a:ext cx="4667535" cy="305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ADON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399213" y="3659188"/>
            <a:ext cx="1758021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/>
              <a:t>1% </a:t>
            </a:r>
            <a:r>
              <a:rPr lang="it-IT" err="1"/>
              <a:t>coupling</a:t>
            </a:r>
          </a:p>
        </p:txBody>
      </p:sp>
    </p:spTree>
    <p:extLst>
      <p:ext uri="{BB962C8B-B14F-4D97-AF65-F5344CB8AC3E}">
        <p14:creationId xmlns:p14="http://schemas.microsoft.com/office/powerpoint/2010/main" val="403344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0" y="5943600"/>
            <a:ext cx="851983" cy="85184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50376" y="366132"/>
            <a:ext cx="641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/>
              <a:t>Interactuator</a:t>
            </a:r>
            <a:r>
              <a:rPr lang="en-US" sz="2800"/>
              <a:t> coupling: remarks</a:t>
            </a:r>
          </a:p>
        </p:txBody>
      </p:sp>
      <p:pic>
        <p:nvPicPr>
          <p:cNvPr id="10242" name="Picture 2" descr="DMTF_DM_elliptic_pupil_13x13_2cm_variable_pitch_CLP1%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3" y="1080142"/>
            <a:ext cx="3747690" cy="2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MTF_DM_elliptic_pupil_13x13_2cm_variable_pitch_CLP10%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5" y="1106430"/>
            <a:ext cx="3878615" cy="25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DMTF_DM_elliptic_pupil_13x13_2cm_variable_pitch_CLP15%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3" y="3489610"/>
            <a:ext cx="3747690" cy="248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MTF_DM_elliptic_pupil_13x13_2cm_variable_pitch_CLP20%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83" y="3489610"/>
            <a:ext cx="3785177" cy="2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1987272" y="1116245"/>
            <a:ext cx="137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/>
              <a:t>1% coupling.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177135" y="1116245"/>
            <a:ext cx="149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/>
              <a:t>10% coupling.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1987271" y="3517809"/>
            <a:ext cx="149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/>
              <a:t>15% coupling.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5679591" y="3517900"/>
            <a:ext cx="2769084" cy="3698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base"/>
            <a:r>
              <a:rPr lang="en-GB" b="1">
                <a:solidFill>
                  <a:srgbClr val="FF0000"/>
                </a:solidFill>
              </a:rPr>
              <a:t>20% coupling (MEMS)</a:t>
            </a:r>
          </a:p>
        </p:txBody>
      </p:sp>
      <p:pic>
        <p:nvPicPr>
          <p:cNvPr id="14" name="Immagine 13" descr="ADONI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77672" y="1515619"/>
            <a:ext cx="8202304" cy="34778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GB" dirty="0"/>
              <a:t>Typical values of the </a:t>
            </a:r>
            <a:r>
              <a:rPr lang="en-GB" dirty="0" err="1"/>
              <a:t>interactuator</a:t>
            </a:r>
            <a:r>
              <a:rPr lang="en-GB" dirty="0"/>
              <a:t> coupling for a MEMS is 20%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If </a:t>
            </a:r>
            <a:r>
              <a:rPr lang="en-GB" b="1" dirty="0" err="1"/>
              <a:t>interactuator</a:t>
            </a:r>
            <a:r>
              <a:rPr lang="en-GB" b="1" dirty="0"/>
              <a:t> coupling &gt;10%, significant differences in the very high spatial frequency tail of the response. 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The high frequency attenuation is reduced for the axis corresponding to the direction of inclination of the mirror</a:t>
            </a:r>
            <a:r>
              <a:rPr lang="en-GB" dirty="0"/>
              <a:t>, where projection effects take place.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However, it was demonstrated that the </a:t>
            </a:r>
            <a:r>
              <a:rPr lang="en-GB" sz="2000" b="1" dirty="0"/>
              <a:t>fitting error does not depend on the actuator inter-coupling</a:t>
            </a:r>
            <a:r>
              <a:rPr lang="en-GB" sz="2000" dirty="0"/>
              <a:t> (</a:t>
            </a:r>
            <a:r>
              <a:rPr lang="en-GB" sz="2000" dirty="0" err="1"/>
              <a:t>Riccardi</a:t>
            </a:r>
            <a:r>
              <a:rPr lang="en-GB" sz="2000" dirty="0"/>
              <a:t> et al. 2016)</a:t>
            </a:r>
            <a:r>
              <a:rPr lang="en-GB" dirty="0"/>
              <a:t>, thus we expect that the inter-coupling will play a limited role on the overall performances of the system </a:t>
            </a:r>
            <a:r>
              <a:rPr lang="en-GB" dirty="0">
                <a:sym typeface="Wingdings" panose="05000000000000000000" pitchFamily="2" charset="2"/>
              </a:rPr>
              <a:t> to be tested in the lab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30" y="5943600"/>
            <a:ext cx="851983" cy="851842"/>
          </a:xfrm>
          <a:prstGeom prst="rect">
            <a:avLst/>
          </a:prstGeom>
        </p:spPr>
      </p:pic>
      <p:pic>
        <p:nvPicPr>
          <p:cNvPr id="4" name="Immagine 3" descr="ADO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1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716507" y="451767"/>
            <a:ext cx="6107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cap="small"/>
              <a:t>ZEMAX model for the analysis of modal cross-talks</a:t>
            </a:r>
            <a:endParaRPr lang="en-US" sz="200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30" y="5943600"/>
            <a:ext cx="851983" cy="851842"/>
          </a:xfrm>
          <a:prstGeom prst="rect">
            <a:avLst/>
          </a:prstGeom>
        </p:spPr>
      </p:pic>
      <p:pic>
        <p:nvPicPr>
          <p:cNvPr id="11268" name="Picture 4" descr="TiltDMlayout3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t="16792" r="3854" b="20320"/>
          <a:stretch/>
        </p:blipFill>
        <p:spPr bwMode="auto">
          <a:xfrm>
            <a:off x="1160065" y="1842448"/>
            <a:ext cx="7178722" cy="36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2906974" y="3489446"/>
            <a:ext cx="156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Injection of aberrations</a:t>
            </a:r>
          </a:p>
        </p:txBody>
      </p:sp>
      <p:cxnSp>
        <p:nvCxnSpPr>
          <p:cNvPr id="7" name="Connettore 2 6"/>
          <p:cNvCxnSpPr/>
          <p:nvPr/>
        </p:nvCxnSpPr>
        <p:spPr>
          <a:xfrm flipV="1">
            <a:off x="3678072" y="2825087"/>
            <a:ext cx="0" cy="664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438030" y="3681777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WF analysis</a:t>
            </a:r>
          </a:p>
        </p:txBody>
      </p:sp>
      <p:cxnSp>
        <p:nvCxnSpPr>
          <p:cNvPr id="10" name="Connettore 2 9"/>
          <p:cNvCxnSpPr/>
          <p:nvPr/>
        </p:nvCxnSpPr>
        <p:spPr>
          <a:xfrm flipH="1">
            <a:off x="6725376" y="3902501"/>
            <a:ext cx="7126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Immagine 10" descr="ADO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84"/>
          <a:stretch/>
        </p:blipFill>
        <p:spPr bwMode="auto">
          <a:xfrm>
            <a:off x="931530" y="1337482"/>
            <a:ext cx="7424045" cy="27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716507" y="451767"/>
            <a:ext cx="6107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cap="small"/>
              <a:t>ZEMAX model validation: FLAT DM</a:t>
            </a:r>
            <a:endParaRPr lang="en-US" sz="2000"/>
          </a:p>
        </p:txBody>
      </p:sp>
      <p:sp>
        <p:nvSpPr>
          <p:cNvPr id="2" name="CasellaDiTesto 1"/>
          <p:cNvSpPr txBox="1"/>
          <p:nvPr/>
        </p:nvSpPr>
        <p:spPr>
          <a:xfrm>
            <a:off x="931530" y="4230806"/>
            <a:ext cx="742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a flat DM, the value of the injected coma remains unchanged for different inclination angles.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0" y="5943600"/>
            <a:ext cx="851983" cy="851842"/>
          </a:xfrm>
          <a:prstGeom prst="rect">
            <a:avLst/>
          </a:prstGeom>
        </p:spPr>
      </p:pic>
      <p:pic>
        <p:nvPicPr>
          <p:cNvPr id="6" name="Immagine 5" descr="ADO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5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716507" y="451767"/>
            <a:ext cx="6107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small"/>
              <a:t>Aberrations induced by a non-flat tilted DM </a:t>
            </a:r>
            <a:endParaRPr lang="en-US" sz="2400"/>
          </a:p>
        </p:txBody>
      </p:sp>
      <p:sp>
        <p:nvSpPr>
          <p:cNvPr id="2" name="CasellaDiTesto 1"/>
          <p:cNvSpPr txBox="1"/>
          <p:nvPr/>
        </p:nvSpPr>
        <p:spPr>
          <a:xfrm>
            <a:off x="931530" y="4246139"/>
            <a:ext cx="742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tilted non-flat surface induces cross-talks between Zernike modes, when the incidence angle is departing from 0. </a:t>
            </a:r>
          </a:p>
          <a:p>
            <a:endParaRPr lang="en-GB"/>
          </a:p>
          <a:p>
            <a:r>
              <a:rPr lang="en-GB"/>
              <a:t>The DM surface is modified by adding a 0.1 </a:t>
            </a:r>
            <a:r>
              <a:rPr lang="en-GB" err="1"/>
              <a:t>μm</a:t>
            </a:r>
            <a:r>
              <a:rPr lang="en-GB"/>
              <a:t> of Z7 (coma).</a:t>
            </a: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" y="1278338"/>
            <a:ext cx="7141890" cy="263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0" y="5943600"/>
            <a:ext cx="851983" cy="851842"/>
          </a:xfrm>
          <a:prstGeom prst="rect">
            <a:avLst/>
          </a:prstGeom>
        </p:spPr>
      </p:pic>
      <p:pic>
        <p:nvPicPr>
          <p:cNvPr id="7" name="Immagine 6" descr="ADO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19" y="1417662"/>
            <a:ext cx="6955808" cy="260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0" y="5943600"/>
            <a:ext cx="851983" cy="85184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110019" y="4043487"/>
            <a:ext cx="6955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input aberration is </a:t>
            </a:r>
            <a:r>
              <a:rPr lang="en-GB" dirty="0" smtClean="0"/>
              <a:t> Z7 </a:t>
            </a:r>
            <a:r>
              <a:rPr lang="en-GB" dirty="0"/>
              <a:t>= 0.316 </a:t>
            </a:r>
            <a:r>
              <a:rPr lang="en-GB" dirty="0" err="1" smtClean="0"/>
              <a:t>μm</a:t>
            </a:r>
            <a:r>
              <a:rPr lang="en-GB" dirty="0" smtClean="0"/>
              <a:t> and is injected  at P1. 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The table shows the required DM modes  to flat the </a:t>
            </a:r>
            <a:r>
              <a:rPr lang="en-GB" dirty="0" err="1" smtClean="0"/>
              <a:t>waveftont</a:t>
            </a:r>
            <a:endParaRPr lang="en-GB" dirty="0"/>
          </a:p>
          <a:p>
            <a:endParaRPr lang="en-GB" dirty="0"/>
          </a:p>
          <a:p>
            <a:r>
              <a:rPr lang="en-GB" dirty="0"/>
              <a:t>When the DM is inclined one needs extra modes to correct the input aberration.</a:t>
            </a:r>
          </a:p>
        </p:txBody>
      </p:sp>
      <p:sp>
        <p:nvSpPr>
          <p:cNvPr id="6" name="Rettangolo 5"/>
          <p:cNvSpPr/>
          <p:nvPr/>
        </p:nvSpPr>
        <p:spPr>
          <a:xfrm>
            <a:off x="716507" y="451767"/>
            <a:ext cx="6107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small"/>
              <a:t>Aberrations induced by a non-flat tilted DM </a:t>
            </a:r>
            <a:endParaRPr lang="en-US" sz="2400"/>
          </a:p>
        </p:txBody>
      </p:sp>
      <p:pic>
        <p:nvPicPr>
          <p:cNvPr id="7" name="Immagine 6" descr="ADO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0" y="5943600"/>
            <a:ext cx="851983" cy="85184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29375" y="382139"/>
            <a:ext cx="581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DM induced polarization: preliminary results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it-IT"/>
          </a:p>
        </p:txBody>
      </p:sp>
      <p:sp>
        <p:nvSpPr>
          <p:cNvPr id="8" name="Rettangolo 7"/>
          <p:cNvSpPr/>
          <p:nvPr/>
        </p:nvSpPr>
        <p:spPr>
          <a:xfrm rot="1116164">
            <a:off x="4340561" y="2241818"/>
            <a:ext cx="426763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</a:t>
            </a:r>
          </a:p>
        </p:txBody>
      </p:sp>
      <p:sp>
        <p:nvSpPr>
          <p:cNvPr id="9" name="Rettangolo 8"/>
          <p:cNvSpPr/>
          <p:nvPr/>
        </p:nvSpPr>
        <p:spPr>
          <a:xfrm>
            <a:off x="3532944" y="3049766"/>
            <a:ext cx="426763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</a:t>
            </a:r>
          </a:p>
        </p:txBody>
      </p:sp>
      <p:sp>
        <p:nvSpPr>
          <p:cNvPr id="10" name="Rettangolo 9"/>
          <p:cNvSpPr/>
          <p:nvPr/>
        </p:nvSpPr>
        <p:spPr>
          <a:xfrm rot="1116164">
            <a:off x="6493421" y="3049766"/>
            <a:ext cx="54327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</a:t>
            </a:r>
          </a:p>
        </p:txBody>
      </p:sp>
      <p:cxnSp>
        <p:nvCxnSpPr>
          <p:cNvPr id="6" name="Connettore 2 5"/>
          <p:cNvCxnSpPr>
            <a:stCxn id="9" idx="3"/>
          </p:cNvCxnSpPr>
          <p:nvPr/>
        </p:nvCxnSpPr>
        <p:spPr>
          <a:xfrm>
            <a:off x="3959707" y="3506966"/>
            <a:ext cx="24836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10" idx="1"/>
            <a:endCxn id="8" idx="3"/>
          </p:cNvCxnSpPr>
          <p:nvPr/>
        </p:nvCxnSpPr>
        <p:spPr>
          <a:xfrm flipH="1" flipV="1">
            <a:off x="4756175" y="2767088"/>
            <a:ext cx="1751438" cy="653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8" idx="1"/>
            <a:endCxn id="16" idx="3"/>
          </p:cNvCxnSpPr>
          <p:nvPr/>
        </p:nvCxnSpPr>
        <p:spPr>
          <a:xfrm flipH="1" flipV="1">
            <a:off x="3461220" y="2317058"/>
            <a:ext cx="890490" cy="313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 rot="1116164">
            <a:off x="2559365" y="1712152"/>
            <a:ext cx="92604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CMOS</a:t>
            </a:r>
          </a:p>
        </p:txBody>
      </p:sp>
      <p:cxnSp>
        <p:nvCxnSpPr>
          <p:cNvPr id="20" name="Connettore 2 19"/>
          <p:cNvCxnSpPr/>
          <p:nvPr/>
        </p:nvCxnSpPr>
        <p:spPr>
          <a:xfrm>
            <a:off x="2294541" y="3506966"/>
            <a:ext cx="12418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Stella a 5 punte 21"/>
          <p:cNvSpPr/>
          <p:nvPr/>
        </p:nvSpPr>
        <p:spPr>
          <a:xfrm>
            <a:off x="1869743" y="3326906"/>
            <a:ext cx="301968" cy="305527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/>
          <p:cNvSpPr txBox="1"/>
          <p:nvPr/>
        </p:nvSpPr>
        <p:spPr>
          <a:xfrm>
            <a:off x="818867" y="3657601"/>
            <a:ext cx="23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STABILIZED LASER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555558" y="4030051"/>
            <a:ext cx="23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polarizer extinction 10^5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461220" y="1551304"/>
            <a:ext cx="23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polarizer extinction 10^5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201515" y="4134852"/>
            <a:ext cx="3628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Starting from a reference flat DM, we inject Zernike modes with different amplitudes to study the depolarization of the mirror</a:t>
            </a:r>
          </a:p>
        </p:txBody>
      </p:sp>
      <p:pic>
        <p:nvPicPr>
          <p:cNvPr id="18" name="Immagine 17" descr="ADO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5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0" y="5943600"/>
            <a:ext cx="851983" cy="85184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29375" y="382139"/>
            <a:ext cx="581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DM induced polarization: preliminary results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900144" y="32004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it-IT"/>
          </a:p>
        </p:txBody>
      </p:sp>
      <p:pic>
        <p:nvPicPr>
          <p:cNvPr id="6" name="Immagine 5" descr="Z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9" y="1310318"/>
            <a:ext cx="6695182" cy="46069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162734" y="2203692"/>
            <a:ext cx="116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Flat DM</a:t>
            </a:r>
          </a:p>
        </p:txBody>
      </p:sp>
      <p:cxnSp>
        <p:nvCxnSpPr>
          <p:cNvPr id="8" name="Connettore 2 7"/>
          <p:cNvCxnSpPr/>
          <p:nvPr/>
        </p:nvCxnSpPr>
        <p:spPr>
          <a:xfrm flipH="1">
            <a:off x="1828795" y="2573024"/>
            <a:ext cx="1859508" cy="62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>
            <a:off x="2279171" y="2573024"/>
            <a:ext cx="1409131" cy="62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2729547" y="2573024"/>
            <a:ext cx="958756" cy="62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3236092" y="2573024"/>
            <a:ext cx="452210" cy="62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3688302" y="2573024"/>
            <a:ext cx="583441" cy="62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3688302" y="2573024"/>
            <a:ext cx="0" cy="62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000566" y="4306879"/>
            <a:ext cx="154219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Zernike 7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1883385" y="4453888"/>
            <a:ext cx="76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35 V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2306466" y="4197696"/>
            <a:ext cx="76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30 V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2739305" y="4011598"/>
            <a:ext cx="76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25 V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162734" y="3846982"/>
            <a:ext cx="76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V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848822" y="1790162"/>
            <a:ext cx="219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alternate a flat DM with a Z7 with different amplitudes</a:t>
            </a:r>
          </a:p>
        </p:txBody>
      </p:sp>
      <p:pic>
        <p:nvPicPr>
          <p:cNvPr id="20" name="Immagine 19" descr="ADON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953519" y="3301024"/>
            <a:ext cx="1977824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it-IT" err="1"/>
              <a:t>Need</a:t>
            </a:r>
            <a:r>
              <a:rPr lang="it-IT"/>
              <a:t> for a time </a:t>
            </a:r>
            <a:r>
              <a:rPr lang="it-IT" err="1"/>
              <a:t>dependent</a:t>
            </a:r>
            <a:r>
              <a:rPr lang="it-IT"/>
              <a:t> Muller </a:t>
            </a:r>
            <a:r>
              <a:rPr lang="it-IT" err="1"/>
              <a:t>matrix</a:t>
            </a:r>
            <a:r>
              <a:rPr lang="it-IT"/>
              <a:t>?</a:t>
            </a:r>
          </a:p>
        </p:txBody>
      </p:sp>
      <p:cxnSp>
        <p:nvCxnSpPr>
          <p:cNvPr id="9" name="Connettore 2 8"/>
          <p:cNvCxnSpPr/>
          <p:nvPr/>
        </p:nvCxnSpPr>
        <p:spPr>
          <a:xfrm>
            <a:off x="1778848" y="3622383"/>
            <a:ext cx="4891989" cy="5740"/>
          </a:xfrm>
          <a:prstGeom prst="straightConnector1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4006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982639" y="1733266"/>
            <a:ext cx="71104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Numerical modeling of the response of tilted DMs </a:t>
            </a:r>
            <a:r>
              <a:rPr lang="en-US" sz="2400" dirty="0">
                <a:sym typeface="Wingdings" panose="05000000000000000000" pitchFamily="2" charset="2"/>
              </a:rPr>
              <a:t> analytic approach, DMSC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Analysis of cross-talks  </a:t>
            </a:r>
            <a:r>
              <a:rPr lang="en-US" sz="2400" dirty="0" err="1">
                <a:sym typeface="Wingdings" panose="05000000000000000000" pitchFamily="2" charset="2"/>
              </a:rPr>
              <a:t>Zeemax</a:t>
            </a:r>
            <a:r>
              <a:rPr lang="en-US" sz="2400" dirty="0">
                <a:sym typeface="Wingdings" panose="05000000000000000000" pitchFamily="2" charset="2"/>
              </a:rPr>
              <a:t>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anticipation about the ongoing lab tests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DM induced polarization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82639" y="212578"/>
            <a:ext cx="453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Outline</a:t>
            </a:r>
            <a:endParaRPr lang="en-US"/>
          </a:p>
        </p:txBody>
      </p:sp>
      <p:sp>
        <p:nvSpPr>
          <p:cNvPr id="5" name="Parentesi graffa aperta 4"/>
          <p:cNvSpPr/>
          <p:nvPr/>
        </p:nvSpPr>
        <p:spPr>
          <a:xfrm>
            <a:off x="771179" y="1690449"/>
            <a:ext cx="146396" cy="18512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 rot="-5400000">
            <a:off x="-570030" y="2154992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/>
              <a:t>D6.1</a:t>
            </a:r>
          </a:p>
          <a:p>
            <a:pPr algn="ctr"/>
            <a:endParaRPr lang="it-IT"/>
          </a:p>
          <a:p>
            <a:pPr algn="ctr"/>
            <a:endParaRPr lang="it-IT"/>
          </a:p>
        </p:txBody>
      </p:sp>
      <p:pic>
        <p:nvPicPr>
          <p:cNvPr id="7" name="Immagine 6" descr="ADO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7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DM_corr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887" y="2514942"/>
            <a:ext cx="3641982" cy="32147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930" y="5943600"/>
            <a:ext cx="851983" cy="85184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29375" y="382139"/>
            <a:ext cx="581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steps</a:t>
            </a:r>
          </a:p>
        </p:txBody>
      </p:sp>
      <p:pic>
        <p:nvPicPr>
          <p:cNvPr id="20" name="Immagine 19" descr="ADON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20169" y="2010158"/>
            <a:ext cx="565175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Laboratory tests for the validation  of the numerical modeling for different inclination angles: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Modal control (ongoing)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Zonal control (ongoing)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of tolerances </a:t>
            </a:r>
          </a:p>
        </p:txBody>
      </p:sp>
      <p:sp>
        <p:nvSpPr>
          <p:cNvPr id="12" name="Parentesi graffa chiusa 11"/>
          <p:cNvSpPr/>
          <p:nvPr/>
        </p:nvSpPr>
        <p:spPr>
          <a:xfrm>
            <a:off x="3536348" y="3395616"/>
            <a:ext cx="327546" cy="6857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5863281" y="1591612"/>
            <a:ext cx="262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Needed control software already developed. Setup ready for measurements</a:t>
            </a:r>
          </a:p>
        </p:txBody>
      </p:sp>
      <p:cxnSp>
        <p:nvCxnSpPr>
          <p:cNvPr id="4" name="Connettore 2 3"/>
          <p:cNvCxnSpPr/>
          <p:nvPr/>
        </p:nvCxnSpPr>
        <p:spPr>
          <a:xfrm>
            <a:off x="3939500" y="3727436"/>
            <a:ext cx="1402037" cy="344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16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68739" y="1624083"/>
            <a:ext cx="7970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For these reasons we started out with the implementation of DMSC, a specific code for the numerical modeling of the DM response.</a:t>
            </a:r>
          </a:p>
          <a:p>
            <a:endParaRPr lang="en-US" sz="2000"/>
          </a:p>
          <a:p>
            <a:r>
              <a:rPr lang="en-US" sz="2000" b="1"/>
              <a:t>DMSC</a:t>
            </a:r>
            <a:r>
              <a:rPr lang="en-US" sz="2000"/>
              <a:t> can model the response of a DM with :</a:t>
            </a:r>
          </a:p>
          <a:p>
            <a:endParaRPr lang="en-US" sz="2000"/>
          </a:p>
          <a:p>
            <a:r>
              <a:rPr lang="en-GB" sz="2000"/>
              <a:t>• user-defined non-isotropic actuator maps;</a:t>
            </a:r>
          </a:p>
          <a:p>
            <a:r>
              <a:rPr lang="en-GB" sz="2000"/>
              <a:t>• two-axes inclinations;</a:t>
            </a:r>
          </a:p>
          <a:p>
            <a:r>
              <a:rPr lang="en-GB" sz="2000"/>
              <a:t>• selectable actuator coupling;</a:t>
            </a:r>
          </a:p>
          <a:p>
            <a:r>
              <a:rPr lang="en-GB" sz="2000"/>
              <a:t>• non-linear actuator response.</a:t>
            </a:r>
            <a:endParaRPr lang="en-US" sz="2000"/>
          </a:p>
        </p:txBody>
      </p:sp>
      <p:sp>
        <p:nvSpPr>
          <p:cNvPr id="5" name="CasellaDiTesto 4"/>
          <p:cNvSpPr txBox="1"/>
          <p:nvPr/>
        </p:nvSpPr>
        <p:spPr>
          <a:xfrm>
            <a:off x="668740" y="286603"/>
            <a:ext cx="641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DMSC: the DM Simulation Code</a:t>
            </a:r>
          </a:p>
        </p:txBody>
      </p:sp>
      <p:pic>
        <p:nvPicPr>
          <p:cNvPr id="1026" name="Picture 2" descr="elliptic_pup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80" y="2562912"/>
            <a:ext cx="24765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5172501" y="4872251"/>
            <a:ext cx="333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Example of DM pupil with </a:t>
            </a:r>
            <a:r>
              <a:rPr lang="en-US" sz="1400" i="1" err="1"/>
              <a:t>overdensity</a:t>
            </a:r>
            <a:r>
              <a:rPr lang="en-US" sz="1400" i="1"/>
              <a:t> of actuators along one direction</a:t>
            </a:r>
          </a:p>
        </p:txBody>
      </p:sp>
      <p:pic>
        <p:nvPicPr>
          <p:cNvPr id="8" name="Immagine 7" descr="ADON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6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668740" y="286603"/>
            <a:ext cx="641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Tilted DMs: main drawbacks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73206" y="1583142"/>
            <a:ext cx="8366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Elliptic pupils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Actuator stroke projection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Non-constant effective pitch, as seen from the entrance pupil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Non-linear effects due to the </a:t>
            </a:r>
            <a:r>
              <a:rPr lang="en-US" sz="2400" err="1"/>
              <a:t>interactuator</a:t>
            </a:r>
            <a:r>
              <a:rPr lang="en-US" sz="2400"/>
              <a:t> coupling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Cross-talks: modal control approach </a:t>
            </a:r>
          </a:p>
        </p:txBody>
      </p:sp>
      <p:pic>
        <p:nvPicPr>
          <p:cNvPr id="5" name="Immagine 4" descr="ADO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50376" y="366132"/>
            <a:ext cx="641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DM spatial response and spatial transfer function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50376" y="1528549"/>
            <a:ext cx="824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model the spatial response and the spatial transfer function (DMTF) of the DM as a function of inclination angle, pitch, </a:t>
            </a:r>
            <a:r>
              <a:rPr lang="en-US" err="1"/>
              <a:t>interactuator</a:t>
            </a:r>
            <a:r>
              <a:rPr lang="en-US"/>
              <a:t> coupling,…</a:t>
            </a:r>
          </a:p>
        </p:txBody>
      </p:sp>
      <p:pic>
        <p:nvPicPr>
          <p:cNvPr id="3078" name="Picture 6" descr="https://lh4.googleusercontent.com/A9q15Z7YQ6klcRHmtwKvEkfcd_OUsBhc1wmLcgEp198lyUbsPF0zo4cEbjniDY4F9E4jc1n4caGywDjxhHBOVdhmDSGxBrk14Tf9mg4OTB9TRGsGaP4sKxMev9CbkHd80r4lD3R-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18" y="3427493"/>
            <a:ext cx="476889" cy="13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617" y="2265363"/>
            <a:ext cx="2377997" cy="260366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577425" y="4822945"/>
            <a:ext cx="2197691" cy="2778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From </a:t>
            </a:r>
            <a:r>
              <a:rPr lang="it-IT" sz="1200" err="1"/>
              <a:t>Jolissaint</a:t>
            </a:r>
            <a:r>
              <a:rPr lang="it-IT" sz="1200"/>
              <a:t>+ 2010</a:t>
            </a:r>
          </a:p>
        </p:txBody>
      </p:sp>
      <p:pic>
        <p:nvPicPr>
          <p:cNvPr id="8" name="Immagine 7" descr="IF79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012" y="2512793"/>
            <a:ext cx="4309238" cy="376894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06903" y="4723530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1400" err="1"/>
              <a:t>Measured</a:t>
            </a:r>
            <a:r>
              <a:rPr lang="it-IT" sz="1400"/>
              <a:t> in the lab --&gt;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pic>
        <p:nvPicPr>
          <p:cNvPr id="3076" name="Picture 4" descr="https://lh5.googleusercontent.com/4b2m1G6v3AZafOnFctkjrabuC5cptTnXsj6Jm5iAH-l6OYKY9Um-spDm0pGq3SSHeSjDGmu81vgEeK6Jx1ntP_q2AFCrLxTHrvdX05hm5Bo3vQ6dks83--VbwJvJTX71fuq_cJQU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06" y="2856583"/>
            <a:ext cx="2617000" cy="19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07765" y="2289275"/>
            <a:ext cx="5389563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/>
              <a:t>Each actuator response is modeled by a Gaussian of the form: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400"/>
              <a:t>where                 is the </a:t>
            </a:r>
            <a:r>
              <a:rPr lang="en-US" sz="1400" b="1" i="1" err="1"/>
              <a:t>interactuator</a:t>
            </a:r>
            <a:r>
              <a:rPr lang="en-US" sz="1400" b="1" i="1"/>
              <a:t> coupling</a:t>
            </a:r>
            <a:r>
              <a:rPr lang="en-US" sz="1400" b="1"/>
              <a:t> </a:t>
            </a:r>
            <a:r>
              <a:rPr lang="en-US" sz="1400"/>
              <a:t>(depends on the mirror technology and membrane stiffness).</a:t>
            </a:r>
          </a:p>
          <a:p>
            <a:endParaRPr lang="en-US"/>
          </a:p>
        </p:txBody>
      </p:sp>
      <p:pic>
        <p:nvPicPr>
          <p:cNvPr id="10" name="Immagine 9" descr="ADONI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7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50376" y="366132"/>
            <a:ext cx="641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DM spatial response and spatial transfer function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50376" y="1528549"/>
            <a:ext cx="8243248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/>
              <a:t>The DM spatial response is the result of the superposition of each actuator response function. </a:t>
            </a:r>
          </a:p>
          <a:p>
            <a:r>
              <a:rPr lang="en-US" sz="1600"/>
              <a:t>It is </a:t>
            </a:r>
            <a:r>
              <a:rPr lang="en-GB" sz="1600"/>
              <a:t>defined by the projection of the impulse onto the influence function basis: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 sz="1600"/>
              <a:t>where  </a:t>
            </a:r>
            <a:r>
              <a:rPr lang="en-GB" sz="1600" i="1" err="1"/>
              <a:t>i</a:t>
            </a:r>
            <a:r>
              <a:rPr lang="en-GB" sz="1600" i="1"/>
              <a:t>=1,...,N</a:t>
            </a:r>
            <a:r>
              <a:rPr lang="en-GB" sz="1600"/>
              <a:t>, and </a:t>
            </a:r>
            <a:r>
              <a:rPr lang="en-GB" sz="1600" i="1"/>
              <a:t>N</a:t>
            </a:r>
            <a:r>
              <a:rPr lang="en-GB" sz="1600"/>
              <a:t> is the number of actuators.</a:t>
            </a:r>
          </a:p>
          <a:p>
            <a:r>
              <a:rPr lang="en-GB" sz="1600"/>
              <a:t>The coefficients p are computed from the minimization of the quadratic distance between the impulse and its projection,</a:t>
            </a:r>
          </a:p>
          <a:p>
            <a:r>
              <a:rPr lang="en-GB"/>
              <a:t/>
            </a:r>
            <a:br>
              <a:rPr lang="en-GB"/>
            </a:br>
            <a:endParaRPr lang="en-GB"/>
          </a:p>
          <a:p>
            <a:r>
              <a:rPr lang="en-GB"/>
              <a:t/>
            </a:r>
            <a:br>
              <a:rPr lang="en-GB"/>
            </a:br>
            <a:endParaRPr lang="en-US"/>
          </a:p>
        </p:txBody>
      </p:sp>
      <p:pic>
        <p:nvPicPr>
          <p:cNvPr id="5" name="Immagine 4" descr="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01" y="2159080"/>
            <a:ext cx="1931567" cy="764808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H="1" flipV="1">
            <a:off x="5349909" y="2678715"/>
            <a:ext cx="548512" cy="33859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023707" y="2925337"/>
            <a:ext cx="2743200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1200" err="1"/>
              <a:t>Actuator</a:t>
            </a:r>
            <a:r>
              <a:rPr lang="it-IT" sz="1200"/>
              <a:t> </a:t>
            </a:r>
            <a:r>
              <a:rPr lang="it-IT" sz="1200" err="1"/>
              <a:t>basis</a:t>
            </a:r>
            <a:endParaRPr lang="it-IT" sz="1200"/>
          </a:p>
        </p:txBody>
      </p:sp>
      <p:pic>
        <p:nvPicPr>
          <p:cNvPr id="8" name="Immagine 7" descr="4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258" y="4086330"/>
            <a:ext cx="3722755" cy="1744987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 flipH="1" flipV="1">
            <a:off x="5705376" y="4715374"/>
            <a:ext cx="797111" cy="7077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6362819" y="4667699"/>
            <a:ext cx="2743200" cy="430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1100" err="1"/>
              <a:t>Covariance</a:t>
            </a:r>
            <a:r>
              <a:rPr lang="it-IT" sz="1100"/>
              <a:t> </a:t>
            </a:r>
            <a:r>
              <a:rPr lang="it-IT" sz="1100" err="1"/>
              <a:t>matrix</a:t>
            </a:r>
            <a:r>
              <a:rPr lang="it-IT" sz="1100"/>
              <a:t> of the DM </a:t>
            </a:r>
            <a:r>
              <a:rPr lang="it-IT" sz="1100" err="1"/>
              <a:t>influence</a:t>
            </a:r>
            <a:r>
              <a:rPr lang="it-IT" sz="1100"/>
              <a:t> </a:t>
            </a:r>
            <a:r>
              <a:rPr lang="it-IT" sz="1100" err="1"/>
              <a:t>functions</a:t>
            </a:r>
            <a:endParaRPr lang="it-IT" sz="1100"/>
          </a:p>
        </p:txBody>
      </p:sp>
      <p:pic>
        <p:nvPicPr>
          <p:cNvPr id="11" name="Immagine 10" descr="ADON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  <p:sp>
        <p:nvSpPr>
          <p:cNvPr id="12" name="Ovale 11"/>
          <p:cNvSpPr/>
          <p:nvPr/>
        </p:nvSpPr>
        <p:spPr>
          <a:xfrm>
            <a:off x="4172189" y="3962420"/>
            <a:ext cx="1019613" cy="4746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26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50376" y="366132"/>
            <a:ext cx="641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DMTF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42252" y="1984847"/>
            <a:ext cx="52782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The DMTF </a:t>
            </a:r>
            <a:r>
              <a:rPr lang="en-GB"/>
              <a:t>is given by the Fourier transform of the DM spatial response (</a:t>
            </a:r>
            <a:r>
              <a:rPr lang="en-GB" err="1"/>
              <a:t>Roddier</a:t>
            </a:r>
            <a:r>
              <a:rPr lang="en-GB"/>
              <a:t>, 1999).</a:t>
            </a:r>
          </a:p>
          <a:p>
            <a:endParaRPr lang="en-GB"/>
          </a:p>
          <a:p>
            <a:r>
              <a:rPr lang="en-GB"/>
              <a:t>The </a:t>
            </a:r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DMTF</a:t>
            </a:r>
            <a:r>
              <a:rPr lang="en-GB"/>
              <a:t> represents </a:t>
            </a:r>
            <a:r>
              <a:rPr lang="en-GB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response in the Fourier space </a:t>
            </a:r>
            <a:r>
              <a:rPr lang="en-GB"/>
              <a:t>(the spatial frequency space) of the DM. In other words it represents the </a:t>
            </a:r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spectrum of spatial frequencies which are corrected by the DM</a:t>
            </a:r>
            <a:r>
              <a:rPr lang="it-IT"/>
              <a:t>.</a:t>
            </a:r>
            <a:endParaRPr lang="en-US"/>
          </a:p>
        </p:txBody>
      </p:sp>
      <p:pic>
        <p:nvPicPr>
          <p:cNvPr id="5" name="Immagine 4" descr="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01" y="2040697"/>
            <a:ext cx="2743200" cy="281486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15929" y="4847113"/>
            <a:ext cx="2743200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1200" err="1"/>
              <a:t>Jolissaint</a:t>
            </a:r>
            <a:r>
              <a:rPr lang="it-IT" sz="1200"/>
              <a:t>+ 2010</a:t>
            </a:r>
          </a:p>
        </p:txBody>
      </p:sp>
      <p:pic>
        <p:nvPicPr>
          <p:cNvPr id="7" name="Immagine 6" descr="ADON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3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50376" y="366132"/>
            <a:ext cx="641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DM spatial response &amp; DMTF</a:t>
            </a:r>
          </a:p>
        </p:txBody>
      </p:sp>
      <p:pic>
        <p:nvPicPr>
          <p:cNvPr id="5122" name="Picture 2" descr="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4" y="1961636"/>
            <a:ext cx="2875508" cy="29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84" y="2110432"/>
            <a:ext cx="2762728" cy="273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1028284" y="4897434"/>
            <a:ext cx="31479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i="1"/>
              <a:t>DM spatial response for a non-tilted DM with 8 × 8 actuators with 0.2 spatial coupling. The yellow circle represents the edge of the mirror effective area whose physical diameter is 2 cm.</a:t>
            </a:r>
            <a:endParaRPr lang="en-GB" sz="1400"/>
          </a:p>
        </p:txBody>
      </p:sp>
      <p:sp>
        <p:nvSpPr>
          <p:cNvPr id="6" name="Rettangolo 5"/>
          <p:cNvSpPr/>
          <p:nvPr/>
        </p:nvSpPr>
        <p:spPr>
          <a:xfrm>
            <a:off x="4776360" y="4897434"/>
            <a:ext cx="3152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i="1"/>
              <a:t>DMTF for a non-tilted DM with 8 × 8 actuators with 0.2 spatial coupling. </a:t>
            </a:r>
            <a:endParaRPr lang="en-US" sz="1400"/>
          </a:p>
        </p:txBody>
      </p:sp>
      <p:pic>
        <p:nvPicPr>
          <p:cNvPr id="8" name="Immagine 7" descr="ADON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2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80" y="5943600"/>
            <a:ext cx="851983" cy="85184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50376" y="366132"/>
            <a:ext cx="641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DM spatial response &amp; DMTF</a:t>
            </a:r>
          </a:p>
        </p:txBody>
      </p:sp>
      <p:pic>
        <p:nvPicPr>
          <p:cNvPr id="7170" name="Picture 2" descr="fi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16211" r="-231" b="10301"/>
          <a:stretch/>
        </p:blipFill>
        <p:spPr bwMode="auto">
          <a:xfrm>
            <a:off x="2678579" y="1553611"/>
            <a:ext cx="4037576" cy="25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603598" y="4224951"/>
            <a:ext cx="394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i="1"/>
              <a:t>DM response for a not tilted DM with elliptic distribution of actuators.</a:t>
            </a:r>
            <a:endParaRPr lang="en-US" sz="1400"/>
          </a:p>
        </p:txBody>
      </p:sp>
      <p:sp>
        <p:nvSpPr>
          <p:cNvPr id="7" name="CasellaDiTesto 6"/>
          <p:cNvSpPr txBox="1"/>
          <p:nvPr/>
        </p:nvSpPr>
        <p:spPr>
          <a:xfrm>
            <a:off x="832513" y="5199797"/>
            <a:ext cx="764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 are interested in the asymmetries of that. </a:t>
            </a:r>
          </a:p>
        </p:txBody>
      </p:sp>
      <p:pic>
        <p:nvPicPr>
          <p:cNvPr id="8" name="Immagine 7" descr="ADON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63" y="5943600"/>
            <a:ext cx="94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4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emplate GREST_A" id="{88A5AFC8-C469-E140-8B76-6BC35698F841}" vid="{9D47D394-6B44-374F-9D3B-FA2BDBC8EA1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888</Words>
  <Application>Microsoft Office PowerPoint</Application>
  <PresentationFormat>Presentazione su schermo (4:3)</PresentationFormat>
  <Paragraphs>132</Paragraphs>
  <Slides>20</Slides>
  <Notes>13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de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7</cp:revision>
  <dcterms:modified xsi:type="dcterms:W3CDTF">2016-09-28T12:28:39Z</dcterms:modified>
</cp:coreProperties>
</file>