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503" r:id="rId2"/>
    <p:sldId id="259" r:id="rId3"/>
    <p:sldId id="504" r:id="rId4"/>
    <p:sldId id="502" r:id="rId5"/>
    <p:sldId id="501" r:id="rId6"/>
    <p:sldId id="260" r:id="rId7"/>
    <p:sldId id="261" r:id="rId8"/>
    <p:sldId id="262" r:id="rId9"/>
    <p:sldId id="258" r:id="rId10"/>
    <p:sldId id="257" r:id="rId11"/>
    <p:sldId id="330" r:id="rId12"/>
    <p:sldId id="407" r:id="rId13"/>
    <p:sldId id="331" r:id="rId14"/>
    <p:sldId id="332" r:id="rId15"/>
    <p:sldId id="384" r:id="rId16"/>
    <p:sldId id="298" r:id="rId17"/>
    <p:sldId id="299" r:id="rId18"/>
    <p:sldId id="302" r:id="rId19"/>
    <p:sldId id="300" r:id="rId20"/>
    <p:sldId id="301" r:id="rId21"/>
    <p:sldId id="471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87" r:id="rId36"/>
    <p:sldId id="486" r:id="rId37"/>
    <p:sldId id="488" r:id="rId38"/>
    <p:sldId id="489" r:id="rId39"/>
    <p:sldId id="490" r:id="rId40"/>
    <p:sldId id="491" r:id="rId41"/>
    <p:sldId id="492" r:id="rId42"/>
    <p:sldId id="493" r:id="rId43"/>
    <p:sldId id="472" r:id="rId4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F2B1AC"/>
    <a:srgbClr val="72BFC5"/>
    <a:srgbClr val="FF0000"/>
    <a:srgbClr val="FFFF00"/>
    <a:srgbClr val="00FF00"/>
    <a:srgbClr val="FF9900"/>
    <a:srgbClr val="20F443"/>
    <a:srgbClr val="3371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8E1E922-78FF-4416-B6C5-CBE53EB93DC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7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86604-4D8B-46E1-BBF9-C5ED7AE3D1CE}" type="slidenum">
              <a:rPr lang="es-ES"/>
              <a:pPr/>
              <a:t>20</a:t>
            </a:fld>
            <a:endParaRPr lang="es-E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86604-4D8B-46E1-BBF9-C5ED7AE3D1CE}" type="slidenum">
              <a:rPr lang="es-ES"/>
              <a:pPr/>
              <a:t>21</a:t>
            </a:fld>
            <a:endParaRPr lang="es-E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86604-4D8B-46E1-BBF9-C5ED7AE3D1CE}" type="slidenum">
              <a:rPr lang="es-ES"/>
              <a:pPr/>
              <a:t>43</a:t>
            </a:fld>
            <a:endParaRPr lang="es-E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9196E-C5E4-43ED-83D2-DEFC994A404D}" type="slidenum">
              <a:rPr lang="es-ES"/>
              <a:pPr/>
              <a:t>11</a:t>
            </a:fld>
            <a:endParaRPr lang="es-E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86604-4D8B-46E1-BBF9-C5ED7AE3D1CE}" type="slidenum">
              <a:rPr lang="es-ES"/>
              <a:pPr/>
              <a:t>13</a:t>
            </a:fld>
            <a:endParaRPr lang="es-E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86604-4D8B-46E1-BBF9-C5ED7AE3D1CE}" type="slidenum">
              <a:rPr lang="es-ES"/>
              <a:pPr/>
              <a:t>14</a:t>
            </a:fld>
            <a:endParaRPr lang="es-E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86604-4D8B-46E1-BBF9-C5ED7AE3D1CE}" type="slidenum">
              <a:rPr lang="es-ES"/>
              <a:pPr/>
              <a:t>16</a:t>
            </a:fld>
            <a:endParaRPr lang="es-E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86604-4D8B-46E1-BBF9-C5ED7AE3D1CE}" type="slidenum">
              <a:rPr lang="es-ES"/>
              <a:pPr/>
              <a:t>17</a:t>
            </a:fld>
            <a:endParaRPr lang="es-E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86604-4D8B-46E1-BBF9-C5ED7AE3D1CE}" type="slidenum">
              <a:rPr lang="es-ES"/>
              <a:pPr/>
              <a:t>18</a:t>
            </a:fld>
            <a:endParaRPr lang="es-E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86604-4D8B-46E1-BBF9-C5ED7AE3D1CE}" type="slidenum">
              <a:rPr lang="es-ES"/>
              <a:pPr/>
              <a:t>19</a:t>
            </a:fld>
            <a:endParaRPr lang="es-E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6A61C-7473-4C04-86CF-951622FA935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9367E-C50B-48D9-8AC4-BA73478E0C6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0B195-690F-4CDB-B31F-E3E2A976EB8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Transporte Radiativo en Líneas Moleculares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C83311F-DBAC-46EF-9837-DE76D121A04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9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E8130-D167-4B1A-83B9-EE618EF9E86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CB204-FCC9-40DA-8BB4-150F67BFDB1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51299-2F39-4B96-9DAC-3DE71B116D8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CB2F0-EF4D-4506-91B8-ECEB8002073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7A0A-2E6E-429A-B34C-C352ABD1E8B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B4C7D-ECD1-4A3B-B0E6-D6252851601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CFAC1-F2A2-46B8-BE8D-77452279656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CB88-F04F-48F3-AD78-BEADB38ABED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BA8C644-59DB-4D5A-992C-6776F0BBD877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0.w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hyperlink" Target="http://nbviewer.ipython.org/5611861" TargetMode="External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17.xml"/><Relationship Id="rId7" Type="http://schemas.openxmlformats.org/officeDocument/2006/relationships/image" Target="../media/image3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3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4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05344"/>
            <a:ext cx="7909878" cy="13802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9628" y="2924944"/>
            <a:ext cx="4924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14399" algn="ctr">
              <a:defRPr b="0">
                <a:latin typeface="Verdana" pitchFamily="34"/>
              </a:defRPr>
            </a:pPr>
            <a:r>
              <a:rPr lang="es-ES" sz="3600" b="1" baseline="30000" dirty="0">
                <a:solidFill>
                  <a:srgbClr val="99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  <a:cs typeface="Lohit Hindi" pitchFamily="2"/>
              </a:rPr>
              <a:t>A. Asensio Ramos</a:t>
            </a:r>
          </a:p>
          <a:p>
            <a:pPr indent="-414399" algn="ctr">
              <a:defRPr b="0">
                <a:latin typeface="Verdana" pitchFamily="34"/>
              </a:defRPr>
            </a:pPr>
            <a:r>
              <a:rPr lang="es-ES" sz="2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Instituto de Astrofísica de 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Canarias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56176" y="6090192"/>
            <a:ext cx="2729433" cy="369395"/>
            <a:chOff x="5868144" y="6090192"/>
            <a:chExt cx="2729433" cy="3693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6093296"/>
              <a:ext cx="366291" cy="36629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232827" y="6090192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github.com/</a:t>
              </a:r>
              <a:r>
                <a:rPr lang="es-ES" sz="1800" dirty="0" err="1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aasensio</a:t>
              </a:r>
              <a:endPara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41" y="5445224"/>
            <a:ext cx="581559" cy="5815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37398" y="551723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@</a:t>
            </a:r>
            <a:r>
              <a:rPr lang="es-ES" sz="1800" dirty="0" err="1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aasensior</a:t>
            </a:r>
            <a:endParaRPr lang="es-ES" sz="1800" dirty="0" smtClean="0">
              <a:solidFill>
                <a:schemeClr val="accent1">
                  <a:lumMod val="50000"/>
                </a:schemeClr>
              </a:solidFill>
              <a:ea typeface="WenQuanYi Zen Hei" pitchFamily="2"/>
              <a:cs typeface="Lohit Hindi" pitchFamily="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911824"/>
            <a:ext cx="422176" cy="4221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64218" y="491182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aasensio.github.io/blog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" y="6432574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2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609600"/>
            <a:ext cx="455349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1800" dirty="0" err="1" smtClean="0"/>
              <a:t>Zeeman</a:t>
            </a:r>
            <a:r>
              <a:rPr lang="es-ES" sz="1800" dirty="0" smtClean="0"/>
              <a:t> </a:t>
            </a:r>
            <a:r>
              <a:rPr lang="es-ES" sz="1800" dirty="0" err="1" smtClean="0"/>
              <a:t>effect</a:t>
            </a:r>
            <a:endParaRPr lang="es-ES" sz="18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800" dirty="0" err="1" smtClean="0"/>
              <a:t>Physics</a:t>
            </a:r>
            <a:endParaRPr lang="es-ES" sz="18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800" dirty="0" err="1" smtClean="0"/>
              <a:t>Photospheric</a:t>
            </a:r>
            <a:r>
              <a:rPr lang="es-ES" sz="1800" dirty="0" smtClean="0"/>
              <a:t> </a:t>
            </a:r>
            <a:r>
              <a:rPr lang="es-ES" sz="1800" dirty="0" err="1" smtClean="0"/>
              <a:t>lines</a:t>
            </a:r>
            <a:endParaRPr lang="es-ES" sz="1800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s-ES" sz="1800" dirty="0" err="1" smtClean="0"/>
              <a:t>Weak-field</a:t>
            </a:r>
            <a:endParaRPr lang="es-ES" sz="1800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s-ES" sz="1800" dirty="0" err="1" smtClean="0"/>
              <a:t>Milne-Eddington</a:t>
            </a:r>
            <a:endParaRPr lang="es-ES" sz="1800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s-ES" sz="1800" dirty="0" smtClean="0"/>
              <a:t>LTE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s-ES" sz="1800" dirty="0" err="1" smtClean="0"/>
              <a:t>Inversion</a:t>
            </a:r>
            <a:r>
              <a:rPr lang="es-ES" sz="1800" dirty="0" smtClean="0"/>
              <a:t> </a:t>
            </a:r>
            <a:r>
              <a:rPr lang="es-ES" sz="1800" dirty="0" err="1" smtClean="0"/>
              <a:t>codes</a:t>
            </a:r>
            <a:endParaRPr lang="es-ES" sz="18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800" dirty="0" err="1" smtClean="0"/>
              <a:t>Chromospheric</a:t>
            </a:r>
            <a:r>
              <a:rPr lang="es-ES" sz="1800" dirty="0" smtClean="0"/>
              <a:t> </a:t>
            </a:r>
            <a:r>
              <a:rPr lang="es-ES" sz="1800" dirty="0" err="1" smtClean="0"/>
              <a:t>lines</a:t>
            </a:r>
            <a:endParaRPr lang="es-ES" sz="1800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s-ES" sz="1800" dirty="0" smtClean="0"/>
              <a:t>NLTE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s-ES" sz="1800" dirty="0" err="1" smtClean="0"/>
              <a:t>Inversion</a:t>
            </a:r>
            <a:r>
              <a:rPr lang="es-ES" sz="1800" dirty="0" smtClean="0"/>
              <a:t> </a:t>
            </a:r>
            <a:r>
              <a:rPr lang="es-ES" sz="1800" dirty="0" err="1" smtClean="0"/>
              <a:t>codes</a:t>
            </a:r>
            <a:endParaRPr lang="es-ES" sz="18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800" dirty="0" smtClean="0"/>
              <a:t>Solar vs. </a:t>
            </a:r>
            <a:r>
              <a:rPr lang="es-ES" sz="1800" dirty="0" err="1" smtClean="0"/>
              <a:t>stellar</a:t>
            </a:r>
            <a:r>
              <a:rPr lang="es-ES" sz="1800" dirty="0" smtClean="0"/>
              <a:t> (</a:t>
            </a:r>
            <a:r>
              <a:rPr lang="es-ES" sz="1800" dirty="0" err="1" smtClean="0"/>
              <a:t>resolution</a:t>
            </a:r>
            <a:r>
              <a:rPr lang="es-ES" sz="1800" dirty="0" smtClean="0"/>
              <a:t>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s-ES" sz="1800" dirty="0" smtClean="0"/>
              <a:t>ZDI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s-ES" sz="1800" dirty="0" smtClean="0"/>
              <a:t>Line </a:t>
            </a:r>
            <a:r>
              <a:rPr lang="es-ES" sz="1800" dirty="0" err="1" smtClean="0"/>
              <a:t>addition</a:t>
            </a:r>
            <a:endParaRPr lang="es-ES" sz="1800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s-ES" sz="1800" dirty="0" err="1" smtClean="0"/>
              <a:t>Inversion</a:t>
            </a:r>
            <a:r>
              <a:rPr lang="es-ES" sz="1800" dirty="0" smtClean="0"/>
              <a:t> </a:t>
            </a:r>
            <a:r>
              <a:rPr lang="es-ES" sz="1800" dirty="0" err="1" smtClean="0"/>
              <a:t>codes</a:t>
            </a:r>
            <a:endParaRPr lang="es-ES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sz="1800" dirty="0" err="1" smtClean="0"/>
              <a:t>Scattering</a:t>
            </a:r>
            <a:r>
              <a:rPr lang="es-ES" sz="1800" dirty="0" smtClean="0"/>
              <a:t> </a:t>
            </a:r>
            <a:r>
              <a:rPr lang="es-ES" sz="1800" dirty="0" err="1" smtClean="0"/>
              <a:t>polarization</a:t>
            </a:r>
            <a:r>
              <a:rPr lang="es-ES" sz="1800" dirty="0" smtClean="0"/>
              <a:t> and </a:t>
            </a:r>
            <a:r>
              <a:rPr lang="es-ES" sz="1800" dirty="0" err="1" smtClean="0"/>
              <a:t>Hanle</a:t>
            </a:r>
            <a:r>
              <a:rPr lang="es-ES" sz="1800" dirty="0" smtClean="0"/>
              <a:t> </a:t>
            </a:r>
            <a:r>
              <a:rPr lang="es-ES" sz="1800" dirty="0" err="1" smtClean="0"/>
              <a:t>effect</a:t>
            </a:r>
            <a:endParaRPr lang="es-ES" sz="18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800" dirty="0" err="1" smtClean="0"/>
              <a:t>Sun</a:t>
            </a:r>
            <a:endParaRPr lang="es-ES" sz="18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800" dirty="0" err="1" smtClean="0"/>
              <a:t>Stars</a:t>
            </a:r>
            <a:r>
              <a:rPr lang="es-ES" sz="1800" dirty="0" smtClean="0"/>
              <a:t>: </a:t>
            </a:r>
            <a:r>
              <a:rPr lang="es-ES" sz="1800" dirty="0" err="1" smtClean="0"/>
              <a:t>winds</a:t>
            </a:r>
            <a:r>
              <a:rPr lang="es-ES" sz="1800" dirty="0" smtClean="0"/>
              <a:t>, AGN, etc.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800" dirty="0" err="1" smtClean="0"/>
              <a:t>Inversion</a:t>
            </a:r>
            <a:r>
              <a:rPr lang="es-ES" sz="1800" dirty="0" smtClean="0"/>
              <a:t> </a:t>
            </a:r>
            <a:r>
              <a:rPr lang="es-ES" sz="1800" dirty="0" err="1" smtClean="0"/>
              <a:t>codes</a:t>
            </a:r>
            <a:endParaRPr lang="es-ES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sz="1800" dirty="0"/>
              <a:t>F</a:t>
            </a:r>
            <a:r>
              <a:rPr lang="es-ES" sz="1800" dirty="0" smtClean="0"/>
              <a:t>araday </a:t>
            </a:r>
            <a:r>
              <a:rPr lang="es-ES" sz="1800" dirty="0" err="1" smtClean="0"/>
              <a:t>rotation</a:t>
            </a:r>
            <a:endParaRPr lang="es-ES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sz="1800" dirty="0" err="1" smtClean="0"/>
              <a:t>Fast</a:t>
            </a:r>
            <a:r>
              <a:rPr lang="es-ES" sz="1800" dirty="0" smtClean="0"/>
              <a:t> </a:t>
            </a:r>
            <a:r>
              <a:rPr lang="es-ES" sz="1800" dirty="0" err="1" smtClean="0"/>
              <a:t>algorithms</a:t>
            </a:r>
            <a:endParaRPr lang="es-ES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sz="1800" dirty="0" err="1" smtClean="0"/>
              <a:t>Conclusions</a:t>
            </a:r>
            <a:endParaRPr lang="es-ES" sz="1800" dirty="0" smtClean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74032" y="76200"/>
            <a:ext cx="55959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dirty="0" err="1" smtClean="0"/>
              <a:t>Outline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38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/>
              <a:t>Operative</a:t>
            </a:r>
            <a:r>
              <a:rPr lang="es-ES" sz="2400" dirty="0" smtClean="0"/>
              <a:t> </a:t>
            </a:r>
            <a:r>
              <a:rPr lang="es-ES" sz="2400" dirty="0" err="1" smtClean="0"/>
              <a:t>definition</a:t>
            </a:r>
            <a:r>
              <a:rPr lang="es-ES" sz="2400" dirty="0" smtClean="0"/>
              <a:t> of Stokes </a:t>
            </a:r>
            <a:r>
              <a:rPr lang="es-ES" sz="2400" dirty="0" err="1"/>
              <a:t>parameters</a:t>
            </a:r>
            <a:endParaRPr lang="es-ES" sz="2400" dirty="0"/>
          </a:p>
        </p:txBody>
      </p:sp>
      <p:pic>
        <p:nvPicPr>
          <p:cNvPr id="487450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1960563"/>
            <a:ext cx="71913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3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3678" y="3048000"/>
            <a:ext cx="319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 smtClean="0"/>
              <a:t>The</a:t>
            </a:r>
            <a:r>
              <a:rPr lang="es-ES" sz="2800" dirty="0" smtClean="0"/>
              <a:t> </a:t>
            </a:r>
            <a:r>
              <a:rPr lang="es-ES" sz="2800" dirty="0" err="1" smtClean="0"/>
              <a:t>Zeeman</a:t>
            </a:r>
            <a:r>
              <a:rPr lang="es-ES" sz="2800" dirty="0" smtClean="0"/>
              <a:t> </a:t>
            </a:r>
            <a:r>
              <a:rPr lang="es-ES" sz="2800" dirty="0" err="1" smtClean="0"/>
              <a:t>effect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40783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816" name="Picture 40" descr="zeem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206375"/>
            <a:ext cx="4564062" cy="645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421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6" y="2516797"/>
            <a:ext cx="8617174" cy="15980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0954" y="0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radiative</a:t>
            </a:r>
            <a:r>
              <a:rPr lang="es-ES" sz="2400" dirty="0" smtClean="0"/>
              <a:t> transfer </a:t>
            </a:r>
            <a:r>
              <a:rPr lang="es-ES" sz="2400" dirty="0" err="1" smtClean="0"/>
              <a:t>equation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70667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7097" y="2971800"/>
            <a:ext cx="4209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A simple </a:t>
            </a:r>
            <a:r>
              <a:rPr lang="es-ES" sz="2400" dirty="0" err="1" smtClean="0"/>
              <a:t>recipe</a:t>
            </a:r>
            <a:endParaRPr lang="es-ES" sz="2400" dirty="0" smtClean="0"/>
          </a:p>
          <a:p>
            <a:pPr algn="ctr"/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weak-field</a:t>
            </a:r>
            <a:r>
              <a:rPr lang="es-ES" sz="2400" dirty="0" smtClean="0"/>
              <a:t> </a:t>
            </a:r>
            <a:r>
              <a:rPr lang="es-ES" sz="2400" dirty="0" err="1" smtClean="0"/>
              <a:t>approximation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504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273" y="0"/>
            <a:ext cx="6157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Stokes </a:t>
            </a:r>
            <a:r>
              <a:rPr lang="es-ES" sz="2400" dirty="0" err="1" smtClean="0"/>
              <a:t>parameters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err="1" smtClean="0"/>
              <a:t>weak</a:t>
            </a:r>
            <a:r>
              <a:rPr lang="es-ES" sz="2400" dirty="0" smtClean="0"/>
              <a:t> </a:t>
            </a:r>
            <a:r>
              <a:rPr lang="es-ES" sz="2400" dirty="0" err="1" smtClean="0"/>
              <a:t>magnetic</a:t>
            </a:r>
            <a:r>
              <a:rPr lang="es-ES" sz="2400" dirty="0" smtClean="0"/>
              <a:t> </a:t>
            </a:r>
            <a:r>
              <a:rPr lang="es-ES" sz="2400" dirty="0" err="1" smtClean="0"/>
              <a:t>fields</a:t>
            </a:r>
            <a:endParaRPr lang="es-E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2185988" cy="842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226403"/>
            <a:ext cx="7965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magnetic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</a:t>
            </a:r>
            <a:r>
              <a:rPr lang="es-ES" dirty="0" err="1" smtClean="0"/>
              <a:t>strength</a:t>
            </a:r>
            <a:r>
              <a:rPr lang="es-ES" dirty="0" smtClean="0"/>
              <a:t> induces a </a:t>
            </a:r>
            <a:r>
              <a:rPr lang="es-ES" dirty="0" err="1" smtClean="0"/>
              <a:t>Zeeman</a:t>
            </a:r>
            <a:r>
              <a:rPr lang="es-ES" dirty="0" smtClean="0"/>
              <a:t> </a:t>
            </a:r>
            <a:r>
              <a:rPr lang="es-ES" dirty="0" err="1" smtClean="0"/>
              <a:t>splitting</a:t>
            </a:r>
            <a:r>
              <a:rPr lang="es-ES" dirty="0" smtClean="0"/>
              <a:t> </a:t>
            </a:r>
            <a:r>
              <a:rPr lang="es-ES" dirty="0" err="1" smtClean="0"/>
              <a:t>much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FF00"/>
                </a:solidFill>
              </a:rPr>
              <a:t>smaller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Doppler</a:t>
            </a:r>
            <a:r>
              <a:rPr lang="es-ES" dirty="0" smtClean="0"/>
              <a:t> </a:t>
            </a:r>
            <a:r>
              <a:rPr lang="es-ES" dirty="0" err="1" smtClean="0"/>
              <a:t>width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line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541475" y="5086290"/>
            <a:ext cx="801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 series </a:t>
            </a:r>
            <a:r>
              <a:rPr lang="es-ES" dirty="0" err="1" smtClean="0"/>
              <a:t>expansion</a:t>
            </a:r>
            <a:r>
              <a:rPr lang="es-ES" dirty="0" smtClean="0"/>
              <a:t> of RT </a:t>
            </a:r>
            <a:r>
              <a:rPr lang="es-ES" dirty="0" err="1" smtClean="0"/>
              <a:t>equation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err="1" smtClean="0">
                <a:sym typeface="Wingdings" pitchFamily="2" charset="2"/>
              </a:rPr>
              <a:t>different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levels</a:t>
            </a:r>
            <a:r>
              <a:rPr lang="es-ES" dirty="0" smtClean="0">
                <a:sym typeface="Wingdings" pitchFamily="2" charset="2"/>
              </a:rPr>
              <a:t> of </a:t>
            </a:r>
            <a:r>
              <a:rPr lang="es-ES" dirty="0" err="1" smtClean="0">
                <a:sym typeface="Wingdings" pitchFamily="2" charset="2"/>
              </a:rPr>
              <a:t>approximation</a:t>
            </a:r>
            <a:endParaRPr lang="es-ES" dirty="0" smtClean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95700"/>
            <a:ext cx="2474595" cy="342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10200" y="3429000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at </a:t>
            </a:r>
            <a:r>
              <a:rPr lang="es-ES" dirty="0" err="1" smtClean="0"/>
              <a:t>optical</a:t>
            </a:r>
            <a:r>
              <a:rPr lang="es-ES" dirty="0" smtClean="0"/>
              <a:t> </a:t>
            </a:r>
            <a:r>
              <a:rPr lang="es-ES" dirty="0" err="1" smtClean="0"/>
              <a:t>wavelengths</a:t>
            </a:r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 a </a:t>
            </a:r>
            <a:r>
              <a:rPr lang="es-ES" dirty="0" err="1" smtClean="0"/>
              <a:t>typical</a:t>
            </a:r>
            <a:r>
              <a:rPr lang="es-ES" dirty="0" smtClean="0"/>
              <a:t> Fe line</a:t>
            </a:r>
            <a:endParaRPr lang="es-ES" dirty="0"/>
          </a:p>
        </p:txBody>
      </p:sp>
      <p:sp>
        <p:nvSpPr>
          <p:cNvPr id="13" name="Right Arrow 12"/>
          <p:cNvSpPr/>
          <p:nvPr/>
        </p:nvSpPr>
        <p:spPr bwMode="auto">
          <a:xfrm>
            <a:off x="4549557" y="3657600"/>
            <a:ext cx="632043" cy="3429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62200"/>
            <a:ext cx="2118360" cy="7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81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328" y="0"/>
            <a:ext cx="8233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Circular </a:t>
            </a:r>
            <a:r>
              <a:rPr lang="es-ES" sz="2400" dirty="0" err="1" smtClean="0"/>
              <a:t>polarization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proportional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magnetic</a:t>
            </a:r>
            <a:r>
              <a:rPr lang="es-ES" sz="2400" dirty="0" smtClean="0"/>
              <a:t> flux </a:t>
            </a:r>
            <a:r>
              <a:rPr lang="es-ES" sz="2400" dirty="0" err="1" smtClean="0"/>
              <a:t>density</a:t>
            </a:r>
            <a:endParaRPr lang="es-E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609600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FF00"/>
                </a:solidFill>
              </a:rPr>
              <a:t>Zero </a:t>
            </a:r>
            <a:r>
              <a:rPr lang="es-ES" dirty="0" err="1" smtClean="0">
                <a:solidFill>
                  <a:srgbClr val="FFFF00"/>
                </a:solidFill>
              </a:rPr>
              <a:t>order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8853" y="1371600"/>
            <a:ext cx="6835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smtClean="0"/>
              <a:t>I</a:t>
            </a:r>
            <a:r>
              <a:rPr lang="es-ES" baseline="-25000" dirty="0" smtClean="0"/>
              <a:t>0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given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unpolarized</a:t>
            </a:r>
            <a:r>
              <a:rPr lang="es-ES" dirty="0" smtClean="0"/>
              <a:t> </a:t>
            </a:r>
            <a:r>
              <a:rPr lang="es-ES" dirty="0" err="1" smtClean="0"/>
              <a:t>radiative</a:t>
            </a:r>
            <a:r>
              <a:rPr lang="es-ES" dirty="0" smtClean="0"/>
              <a:t> transfer </a:t>
            </a:r>
            <a:r>
              <a:rPr lang="es-ES" dirty="0" err="1" smtClean="0"/>
              <a:t>equation</a:t>
            </a:r>
            <a:endParaRPr lang="es-E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/>
              <a:t>Q</a:t>
            </a:r>
            <a:r>
              <a:rPr lang="es-ES" baseline="-25000" dirty="0" smtClean="0"/>
              <a:t>0</a:t>
            </a:r>
            <a:r>
              <a:rPr lang="es-ES" dirty="0" smtClean="0"/>
              <a:t>=0, U</a:t>
            </a:r>
            <a:r>
              <a:rPr lang="es-ES" baseline="-25000" dirty="0" smtClean="0"/>
              <a:t>0</a:t>
            </a:r>
            <a:r>
              <a:rPr lang="es-ES" dirty="0" smtClean="0"/>
              <a:t>=0, V</a:t>
            </a:r>
            <a:r>
              <a:rPr lang="es-ES" baseline="-25000" dirty="0" smtClean="0"/>
              <a:t>0</a:t>
            </a:r>
            <a:r>
              <a:rPr lang="es-ES" dirty="0" smtClean="0"/>
              <a:t>=0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2792849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FF00"/>
                </a:solidFill>
              </a:rPr>
              <a:t>First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err="1" smtClean="0">
                <a:solidFill>
                  <a:srgbClr val="FFFF00"/>
                </a:solidFill>
              </a:rPr>
              <a:t>order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8853" y="3554849"/>
            <a:ext cx="7277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smtClean="0"/>
              <a:t>I</a:t>
            </a:r>
            <a:r>
              <a:rPr lang="es-ES" baseline="-25000" dirty="0" smtClean="0"/>
              <a:t>0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still</a:t>
            </a:r>
            <a:r>
              <a:rPr lang="es-ES" dirty="0" smtClean="0"/>
              <a:t> </a:t>
            </a:r>
            <a:r>
              <a:rPr lang="es-ES" dirty="0" err="1" smtClean="0"/>
              <a:t>given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unpolarized</a:t>
            </a:r>
            <a:r>
              <a:rPr lang="es-ES" dirty="0" smtClean="0"/>
              <a:t> </a:t>
            </a:r>
            <a:r>
              <a:rPr lang="es-ES" dirty="0" err="1" smtClean="0"/>
              <a:t>radiative</a:t>
            </a:r>
            <a:r>
              <a:rPr lang="es-ES" dirty="0" smtClean="0"/>
              <a:t> transfer </a:t>
            </a:r>
            <a:r>
              <a:rPr lang="es-ES" dirty="0" err="1" smtClean="0"/>
              <a:t>equation</a:t>
            </a:r>
            <a:endParaRPr lang="es-E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/>
              <a:t>Q</a:t>
            </a:r>
            <a:r>
              <a:rPr lang="es-ES" baseline="-25000" dirty="0" smtClean="0"/>
              <a:t>0</a:t>
            </a:r>
            <a:r>
              <a:rPr lang="es-ES" dirty="0" smtClean="0"/>
              <a:t>=0, U</a:t>
            </a:r>
            <a:r>
              <a:rPr lang="es-ES" baseline="-25000" dirty="0" smtClean="0"/>
              <a:t>0</a:t>
            </a:r>
            <a:r>
              <a:rPr lang="es-ES" dirty="0" smtClean="0"/>
              <a:t>=0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773" y="4415135"/>
            <a:ext cx="4522455" cy="7609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334000"/>
            <a:ext cx="3657600" cy="3518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00600" y="5874603"/>
            <a:ext cx="1277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/>
              <a:t>Line </a:t>
            </a:r>
          </a:p>
          <a:p>
            <a:pPr algn="ctr"/>
            <a:r>
              <a:rPr lang="es-ES" sz="1600" dirty="0" err="1" smtClean="0"/>
              <a:t>wavelength</a:t>
            </a:r>
            <a:r>
              <a:rPr lang="es-ES" sz="1600" dirty="0" smtClean="0"/>
              <a:t> </a:t>
            </a:r>
          </a:p>
          <a:p>
            <a:pPr algn="ctr"/>
            <a:r>
              <a:rPr lang="es-ES" sz="1600" dirty="0" smtClean="0"/>
              <a:t>(Å)</a:t>
            </a:r>
            <a:endParaRPr lang="es-E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693144" y="5867400"/>
            <a:ext cx="926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/>
              <a:t>Field</a:t>
            </a:r>
          </a:p>
          <a:p>
            <a:pPr algn="ctr"/>
            <a:r>
              <a:rPr lang="es-ES" sz="1600" dirty="0" err="1" smtClean="0"/>
              <a:t>strength</a:t>
            </a:r>
            <a:endParaRPr lang="es-ES" sz="1600" dirty="0" smtClean="0"/>
          </a:p>
          <a:p>
            <a:pPr algn="ctr"/>
            <a:r>
              <a:rPr lang="es-ES" sz="1600" dirty="0" smtClean="0"/>
              <a:t>(G)</a:t>
            </a:r>
            <a:endParaRPr lang="es-ES" sz="1600" dirty="0"/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 bwMode="auto">
          <a:xfrm flipH="1" flipV="1">
            <a:off x="6400800" y="5638800"/>
            <a:ext cx="755772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7" idx="0"/>
          </p:cNvCxnSpPr>
          <p:nvPr/>
        </p:nvCxnSpPr>
        <p:spPr bwMode="auto">
          <a:xfrm flipV="1">
            <a:off x="5439557" y="5638800"/>
            <a:ext cx="504043" cy="2358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847119" y="5867400"/>
            <a:ext cx="936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err="1" smtClean="0"/>
              <a:t>Zeeman</a:t>
            </a:r>
            <a:endParaRPr lang="es-ES" sz="1600" dirty="0" smtClean="0"/>
          </a:p>
          <a:p>
            <a:pPr algn="ctr"/>
            <a:r>
              <a:rPr lang="es-ES" sz="1600" dirty="0" err="1" smtClean="0"/>
              <a:t>shift</a:t>
            </a:r>
            <a:r>
              <a:rPr lang="es-ES" sz="1600" dirty="0" smtClean="0"/>
              <a:t> </a:t>
            </a:r>
          </a:p>
          <a:p>
            <a:pPr algn="ctr"/>
            <a:r>
              <a:rPr lang="es-ES" sz="1600" dirty="0" smtClean="0"/>
              <a:t>(</a:t>
            </a:r>
            <a:r>
              <a:rPr lang="es-ES" sz="1600" dirty="0" err="1" smtClean="0"/>
              <a:t>mÅ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 bwMode="auto">
          <a:xfrm flipV="1">
            <a:off x="2315357" y="5638800"/>
            <a:ext cx="427843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19498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9037" y="0"/>
            <a:ext cx="4085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infer</a:t>
            </a:r>
            <a:r>
              <a:rPr lang="es-ES" sz="2400" dirty="0" smtClean="0"/>
              <a:t> </a:t>
            </a:r>
            <a:r>
              <a:rPr lang="es-ES" sz="2400" dirty="0" err="1" smtClean="0"/>
              <a:t>fields</a:t>
            </a:r>
            <a:r>
              <a:rPr lang="es-ES" sz="2400" dirty="0" smtClean="0"/>
              <a:t>, use a linear </a:t>
            </a:r>
            <a:r>
              <a:rPr lang="es-ES" sz="2400" dirty="0" err="1" smtClean="0"/>
              <a:t>fit</a:t>
            </a:r>
            <a:endParaRPr lang="es-E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24" y="1066800"/>
            <a:ext cx="7163753" cy="808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6" y="2010727"/>
            <a:ext cx="2597468" cy="8086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57939" y="1585425"/>
            <a:ext cx="3628122" cy="6459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99261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3335" y="0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Linear </a:t>
            </a:r>
            <a:r>
              <a:rPr lang="es-ES" sz="2400" dirty="0" err="1" smtClean="0"/>
              <a:t>polarization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of </a:t>
            </a:r>
            <a:r>
              <a:rPr lang="es-ES" sz="2400" dirty="0" err="1" smtClean="0"/>
              <a:t>second</a:t>
            </a:r>
            <a:r>
              <a:rPr lang="es-ES" sz="2400" dirty="0" smtClean="0"/>
              <a:t> </a:t>
            </a:r>
            <a:r>
              <a:rPr lang="es-ES" sz="2400" dirty="0" err="1" smtClean="0"/>
              <a:t>order</a:t>
            </a:r>
            <a:endParaRPr lang="es-E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6096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FF00"/>
                </a:solidFill>
              </a:rPr>
              <a:t>Second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err="1" smtClean="0">
                <a:solidFill>
                  <a:srgbClr val="FFFF00"/>
                </a:solidFill>
              </a:rPr>
              <a:t>order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8853" y="13716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smtClean="0"/>
              <a:t>V</a:t>
            </a:r>
            <a:r>
              <a:rPr lang="es-ES" baseline="-25000" dirty="0" smtClean="0"/>
              <a:t>2</a:t>
            </a:r>
            <a:r>
              <a:rPr lang="es-ES" dirty="0" smtClean="0"/>
              <a:t>=0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111" y="1826792"/>
            <a:ext cx="2039779" cy="7640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81" y="3950494"/>
            <a:ext cx="3424238" cy="6977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3181290"/>
            <a:ext cx="630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Rotating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reference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so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minimize</a:t>
            </a:r>
            <a:r>
              <a:rPr lang="es-ES" dirty="0" smtClean="0"/>
              <a:t> U</a:t>
            </a:r>
          </a:p>
        </p:txBody>
      </p:sp>
    </p:spTree>
    <p:extLst>
      <p:ext uri="{BB962C8B-B14F-4D97-AF65-F5344CB8AC3E}">
        <p14:creationId xmlns:p14="http://schemas.microsoft.com/office/powerpoint/2010/main" val="4007776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7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0387" y="0"/>
            <a:ext cx="7103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Conditions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weak-field</a:t>
            </a:r>
            <a:r>
              <a:rPr lang="es-ES" sz="2400" dirty="0" smtClean="0"/>
              <a:t> </a:t>
            </a:r>
            <a:r>
              <a:rPr lang="es-ES" sz="2400" dirty="0" err="1" smtClean="0"/>
              <a:t>approximation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hold</a:t>
            </a:r>
            <a:endParaRPr lang="es-E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4" y="1863116"/>
            <a:ext cx="8710613" cy="344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35104" y="5410200"/>
            <a:ext cx="2656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/>
              <a:t>Landi</a:t>
            </a:r>
            <a:r>
              <a:rPr lang="es-ES" sz="1600" dirty="0" smtClean="0"/>
              <a:t> </a:t>
            </a:r>
            <a:r>
              <a:rPr lang="es-ES" sz="1600" dirty="0" err="1" smtClean="0"/>
              <a:t>degl’Innocenti</a:t>
            </a:r>
            <a:r>
              <a:rPr lang="es-ES" sz="1600" dirty="0" smtClean="0"/>
              <a:t> (2004)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29400" y="6400800"/>
            <a:ext cx="2432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 smtClean="0">
                <a:solidFill>
                  <a:srgbClr val="FFFF00"/>
                </a:solidFill>
              </a:rPr>
              <a:t>Weak-field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err="1" smtClean="0">
                <a:solidFill>
                  <a:srgbClr val="FFFF00"/>
                </a:solidFill>
              </a:rPr>
              <a:t>example</a:t>
            </a:r>
            <a:endParaRPr lang="es-E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53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5404" y="1848922"/>
            <a:ext cx="8931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dirty="0" smtClean="0"/>
              <a:t>(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737" y="5181600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rgbClr val="00B0F0"/>
                </a:solidFill>
              </a:rPr>
              <a:t>Model</a:t>
            </a:r>
            <a:r>
              <a:rPr lang="es-ES" sz="3600" dirty="0" smtClean="0">
                <a:solidFill>
                  <a:srgbClr val="00B0F0"/>
                </a:solidFill>
              </a:rPr>
              <a:t> </a:t>
            </a:r>
            <a:r>
              <a:rPr lang="es-ES" sz="3600" dirty="0" err="1" smtClean="0">
                <a:solidFill>
                  <a:srgbClr val="00B0F0"/>
                </a:solidFill>
              </a:rPr>
              <a:t>fitting</a:t>
            </a:r>
            <a:endParaRPr lang="es-ES" sz="36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86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359" y="76200"/>
            <a:ext cx="6279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Follow</a:t>
            </a:r>
            <a:r>
              <a:rPr lang="es-ES" sz="2400" dirty="0" smtClean="0"/>
              <a:t> </a:t>
            </a:r>
            <a:r>
              <a:rPr lang="es-ES" sz="2400" dirty="0" err="1" smtClean="0"/>
              <a:t>these</a:t>
            </a:r>
            <a:r>
              <a:rPr lang="es-ES" sz="2400" dirty="0" smtClean="0"/>
              <a:t> </a:t>
            </a:r>
            <a:r>
              <a:rPr lang="es-ES" sz="2400" dirty="0" err="1" smtClean="0"/>
              <a:t>four</a:t>
            </a:r>
            <a:r>
              <a:rPr lang="es-ES" sz="2400" dirty="0" smtClean="0"/>
              <a:t> </a:t>
            </a:r>
            <a:r>
              <a:rPr lang="es-ES" sz="2400" dirty="0" err="1" smtClean="0"/>
              <a:t>steps</a:t>
            </a:r>
            <a:r>
              <a:rPr lang="es-ES" sz="2400" dirty="0" smtClean="0"/>
              <a:t> and </a:t>
            </a:r>
            <a:r>
              <a:rPr lang="es-ES" sz="2400" dirty="0" err="1" smtClean="0"/>
              <a:t>you</a:t>
            </a:r>
            <a:r>
              <a:rPr lang="es-ES" sz="2400" dirty="0" smtClean="0"/>
              <a:t> </a:t>
            </a:r>
            <a:r>
              <a:rPr lang="es-ES" sz="2400" dirty="0" err="1" smtClean="0"/>
              <a:t>will</a:t>
            </a:r>
            <a:r>
              <a:rPr lang="es-ES" sz="2400" dirty="0" smtClean="0"/>
              <a:t> </a:t>
            </a:r>
            <a:r>
              <a:rPr lang="es-ES" sz="2400" dirty="0" err="1" smtClean="0"/>
              <a:t>succeed</a:t>
            </a:r>
            <a:endParaRPr lang="es-E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833" y="1865055"/>
            <a:ext cx="876233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err="1" smtClean="0"/>
              <a:t>You</a:t>
            </a:r>
            <a:r>
              <a:rPr lang="es-ES" sz="2400" dirty="0" smtClean="0"/>
              <a:t> </a:t>
            </a:r>
            <a:r>
              <a:rPr lang="es-ES" sz="2400" dirty="0" err="1" smtClean="0"/>
              <a:t>have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understand</a:t>
            </a:r>
            <a:r>
              <a:rPr lang="es-ES" sz="2400" dirty="0" smtClean="0"/>
              <a:t> </a:t>
            </a:r>
            <a:r>
              <a:rPr lang="es-ES" sz="2400" dirty="0" err="1" smtClean="0"/>
              <a:t>your</a:t>
            </a:r>
            <a:r>
              <a:rPr lang="es-ES" sz="2400" dirty="0" smtClean="0"/>
              <a:t> </a:t>
            </a:r>
            <a:r>
              <a:rPr lang="es-ES" sz="2400" dirty="0" err="1" smtClean="0"/>
              <a:t>problem</a:t>
            </a: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err="1" smtClean="0"/>
              <a:t>Understand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model</a:t>
            </a:r>
            <a:r>
              <a:rPr lang="es-ES" sz="2400" dirty="0" smtClean="0"/>
              <a:t> </a:t>
            </a:r>
            <a:r>
              <a:rPr lang="es-ES" sz="2400" dirty="0" err="1" smtClean="0"/>
              <a:t>that</a:t>
            </a:r>
            <a:r>
              <a:rPr lang="es-ES" sz="2400" dirty="0" smtClean="0"/>
              <a:t> ‘</a:t>
            </a:r>
            <a:r>
              <a:rPr lang="es-ES" sz="2400" dirty="0" err="1" smtClean="0"/>
              <a:t>generates</a:t>
            </a:r>
            <a:r>
              <a:rPr lang="es-ES" sz="2400" dirty="0" smtClean="0"/>
              <a:t>’ </a:t>
            </a:r>
            <a:r>
              <a:rPr lang="es-ES" sz="2400" dirty="0" err="1" smtClean="0"/>
              <a:t>your</a:t>
            </a:r>
            <a:r>
              <a:rPr lang="es-ES" sz="2400" dirty="0" smtClean="0"/>
              <a:t> data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err="1" smtClean="0"/>
              <a:t>If</a:t>
            </a:r>
            <a:r>
              <a:rPr lang="es-ES" sz="2400" dirty="0" smtClean="0"/>
              <a:t> </a:t>
            </a:r>
            <a:r>
              <a:rPr lang="es-ES" sz="2400" dirty="0" err="1" smtClean="0"/>
              <a:t>you</a:t>
            </a:r>
            <a:r>
              <a:rPr lang="es-ES" sz="2400" dirty="0" smtClean="0"/>
              <a:t> </a:t>
            </a:r>
            <a:r>
              <a:rPr lang="es-ES" sz="2400" dirty="0" err="1" smtClean="0"/>
              <a:t>understand</a:t>
            </a:r>
            <a:r>
              <a:rPr lang="es-ES" sz="2400" dirty="0" smtClean="0"/>
              <a:t> </a:t>
            </a:r>
            <a:r>
              <a:rPr lang="es-ES" sz="2400" dirty="0" err="1" smtClean="0"/>
              <a:t>that</a:t>
            </a:r>
            <a:r>
              <a:rPr lang="es-ES" sz="2400" dirty="0" smtClean="0"/>
              <a:t> </a:t>
            </a:r>
            <a:r>
              <a:rPr lang="es-ES" sz="2400" dirty="0" err="1" smtClean="0"/>
              <a:t>your</a:t>
            </a:r>
            <a:r>
              <a:rPr lang="es-ES" sz="2400" dirty="0" smtClean="0"/>
              <a:t> data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generated</a:t>
            </a:r>
            <a:r>
              <a:rPr lang="es-ES" sz="2400" dirty="0" smtClean="0"/>
              <a:t> </a:t>
            </a:r>
            <a:r>
              <a:rPr lang="es-ES" sz="2400" dirty="0" err="1" smtClean="0"/>
              <a:t>by</a:t>
            </a:r>
            <a:r>
              <a:rPr lang="es-ES" sz="2400" dirty="0" smtClean="0"/>
              <a:t> </a:t>
            </a:r>
            <a:r>
              <a:rPr lang="es-ES" sz="2400" dirty="0" err="1" smtClean="0"/>
              <a:t>your</a:t>
            </a:r>
            <a:r>
              <a:rPr lang="es-ES" sz="2400" dirty="0" smtClean="0"/>
              <a:t> </a:t>
            </a:r>
            <a:r>
              <a:rPr lang="es-ES" sz="2400" dirty="0" err="1" smtClean="0"/>
              <a:t>model</a:t>
            </a:r>
            <a:r>
              <a:rPr lang="es-ES" sz="2400" dirty="0" smtClean="0"/>
              <a:t>,</a:t>
            </a:r>
            <a:br>
              <a:rPr lang="es-ES" sz="2400" dirty="0" smtClean="0"/>
            </a:br>
            <a:r>
              <a:rPr lang="es-ES" sz="2400" dirty="0" err="1" smtClean="0"/>
              <a:t>then</a:t>
            </a:r>
            <a:r>
              <a:rPr lang="es-ES" sz="2400" dirty="0" smtClean="0"/>
              <a:t> a </a:t>
            </a:r>
            <a:r>
              <a:rPr lang="es-ES" sz="2400" dirty="0" err="1" smtClean="0"/>
              <a:t>merit</a:t>
            </a:r>
            <a:r>
              <a:rPr lang="es-ES" sz="2400" dirty="0" smtClean="0"/>
              <a:t> </a:t>
            </a:r>
            <a:r>
              <a:rPr lang="es-ES" sz="2400" dirty="0" err="1" smtClean="0"/>
              <a:t>function</a:t>
            </a:r>
            <a:r>
              <a:rPr lang="es-ES" sz="2400" dirty="0" smtClean="0"/>
              <a:t> has </a:t>
            </a:r>
            <a:r>
              <a:rPr lang="es-ES" sz="2400" dirty="0" err="1" smtClean="0"/>
              <a:t>to</a:t>
            </a:r>
            <a:r>
              <a:rPr lang="es-ES" sz="2400" dirty="0" smtClean="0"/>
              <a:t> be </a:t>
            </a:r>
            <a:r>
              <a:rPr lang="es-ES" sz="2400" dirty="0" err="1" smtClean="0"/>
              <a:t>defined</a:t>
            </a: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err="1" smtClean="0"/>
              <a:t>The</a:t>
            </a:r>
            <a:r>
              <a:rPr lang="es-ES" sz="2400" dirty="0" smtClean="0"/>
              <a:t> ‘</a:t>
            </a:r>
            <a:r>
              <a:rPr lang="es-ES" sz="2400" dirty="0" err="1" smtClean="0"/>
              <a:t>best</a:t>
            </a:r>
            <a:r>
              <a:rPr lang="es-ES" sz="2400" dirty="0" smtClean="0"/>
              <a:t>’ </a:t>
            </a:r>
            <a:r>
              <a:rPr lang="es-ES" sz="2400" dirty="0" err="1" smtClean="0"/>
              <a:t>fit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one</a:t>
            </a:r>
            <a:r>
              <a:rPr lang="es-ES" sz="2400" dirty="0" smtClean="0"/>
              <a:t> </a:t>
            </a:r>
            <a:r>
              <a:rPr lang="es-ES" sz="2400" dirty="0" err="1" smtClean="0"/>
              <a:t>that</a:t>
            </a:r>
            <a:r>
              <a:rPr lang="es-ES" sz="2400" dirty="0" smtClean="0"/>
              <a:t> </a:t>
            </a:r>
            <a:r>
              <a:rPr lang="es-ES" sz="2400" dirty="0" err="1" smtClean="0"/>
              <a:t>minimizes</a:t>
            </a:r>
            <a:r>
              <a:rPr lang="es-ES" sz="2400" dirty="0" smtClean="0"/>
              <a:t> </a:t>
            </a:r>
            <a:r>
              <a:rPr lang="es-ES" sz="2400" dirty="0" err="1" smtClean="0"/>
              <a:t>this</a:t>
            </a:r>
            <a:r>
              <a:rPr lang="es-ES" sz="2400" dirty="0" smtClean="0"/>
              <a:t> </a:t>
            </a:r>
            <a:r>
              <a:rPr lang="es-ES" sz="2400" dirty="0" err="1" smtClean="0"/>
              <a:t>merit</a:t>
            </a:r>
            <a:r>
              <a:rPr lang="es-ES" sz="2400" dirty="0" smtClean="0"/>
              <a:t> </a:t>
            </a:r>
            <a:r>
              <a:rPr lang="es-ES" sz="2400" dirty="0" err="1" smtClean="0"/>
              <a:t>function</a:t>
            </a:r>
            <a:endParaRPr lang="es-E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73525" y="5791200"/>
            <a:ext cx="759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solution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any</a:t>
            </a:r>
            <a:r>
              <a:rPr lang="es-ES" sz="2400" dirty="0" smtClean="0"/>
              <a:t> </a:t>
            </a:r>
            <a:r>
              <a:rPr lang="es-ES" sz="2400" dirty="0" err="1" smtClean="0"/>
              <a:t>model</a:t>
            </a:r>
            <a:r>
              <a:rPr lang="es-ES" sz="2400" dirty="0" smtClean="0"/>
              <a:t> </a:t>
            </a:r>
            <a:r>
              <a:rPr lang="es-ES" sz="2400" dirty="0" err="1" smtClean="0"/>
              <a:t>fitting</a:t>
            </a:r>
            <a:r>
              <a:rPr lang="es-ES" sz="2400" dirty="0" smtClean="0"/>
              <a:t> has </a:t>
            </a:r>
            <a:r>
              <a:rPr lang="es-ES" sz="2400" dirty="0" err="1" smtClean="0"/>
              <a:t>to</a:t>
            </a:r>
            <a:r>
              <a:rPr lang="es-ES" sz="2400" dirty="0" smtClean="0"/>
              <a:t> be </a:t>
            </a:r>
            <a:r>
              <a:rPr lang="es-ES" sz="2400" dirty="0" err="1" smtClean="0"/>
              <a:t>probabilistic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8499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1984" y="76200"/>
            <a:ext cx="4100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Writing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generative</a:t>
            </a:r>
            <a:r>
              <a:rPr lang="es-ES" sz="2400" dirty="0" smtClean="0"/>
              <a:t> </a:t>
            </a:r>
            <a:r>
              <a:rPr lang="es-ES" sz="2400" dirty="0" err="1" smtClean="0"/>
              <a:t>model</a:t>
            </a:r>
            <a:endParaRPr lang="es-E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38309" y="990600"/>
            <a:ext cx="846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</a:t>
            </a:r>
            <a:r>
              <a:rPr lang="es-ES" dirty="0" err="1" smtClean="0"/>
              <a:t>important</a:t>
            </a:r>
            <a:r>
              <a:rPr lang="es-ES" dirty="0" smtClean="0"/>
              <a:t> (and </a:t>
            </a:r>
            <a:r>
              <a:rPr lang="es-ES" dirty="0" err="1" smtClean="0"/>
              <a:t>sometimes</a:t>
            </a:r>
            <a:r>
              <a:rPr lang="es-ES" dirty="0" smtClean="0"/>
              <a:t> </a:t>
            </a:r>
            <a:r>
              <a:rPr lang="es-ES" dirty="0" err="1" smtClean="0"/>
              <a:t>complex</a:t>
            </a:r>
            <a:r>
              <a:rPr lang="es-ES" dirty="0" smtClean="0"/>
              <a:t>) </a:t>
            </a:r>
            <a:r>
              <a:rPr lang="es-ES" dirty="0" err="1" smtClean="0"/>
              <a:t>part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inference</a:t>
            </a:r>
            <a:endParaRPr lang="es-E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18494" y="1981200"/>
            <a:ext cx="5707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us</a:t>
            </a:r>
            <a:r>
              <a:rPr lang="es-ES" dirty="0" smtClean="0"/>
              <a:t> </a:t>
            </a:r>
            <a:r>
              <a:rPr lang="es-ES" dirty="0" err="1" smtClean="0"/>
              <a:t>assume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data has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generated</a:t>
            </a:r>
            <a:endParaRPr lang="es-ES" dirty="0" smtClean="0"/>
          </a:p>
          <a:p>
            <a:pPr algn="ctr"/>
            <a:r>
              <a:rPr lang="es-ES" dirty="0" err="1" smtClean="0"/>
              <a:t>from</a:t>
            </a:r>
            <a:r>
              <a:rPr lang="es-ES" dirty="0" smtClean="0"/>
              <a:t> a </a:t>
            </a:r>
            <a:r>
              <a:rPr lang="es-ES" dirty="0" err="1" smtClean="0"/>
              <a:t>straight</a:t>
            </a:r>
            <a:r>
              <a:rPr lang="es-ES" dirty="0" smtClean="0"/>
              <a:t> line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added</a:t>
            </a:r>
            <a:r>
              <a:rPr lang="es-ES" dirty="0" smtClean="0"/>
              <a:t> </a:t>
            </a:r>
            <a:r>
              <a:rPr lang="es-ES" dirty="0" err="1" smtClean="0"/>
              <a:t>uncertainty</a:t>
            </a:r>
            <a:endParaRPr lang="es-ES" dirty="0" smtClean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56" y="3124200"/>
            <a:ext cx="2376488" cy="285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78" y="3733800"/>
            <a:ext cx="1797844" cy="3976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0031" y="4775537"/>
            <a:ext cx="8763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err="1" smtClean="0"/>
              <a:t>We</a:t>
            </a:r>
            <a:r>
              <a:rPr lang="es-ES" sz="2400" dirty="0" smtClean="0"/>
              <a:t> </a:t>
            </a:r>
            <a:r>
              <a:rPr lang="es-ES" sz="2400" dirty="0" err="1" smtClean="0"/>
              <a:t>assume</a:t>
            </a:r>
            <a:r>
              <a:rPr lang="es-ES" sz="2400" dirty="0" smtClean="0"/>
              <a:t> </a:t>
            </a:r>
            <a:r>
              <a:rPr lang="es-ES" sz="2400" dirty="0" err="1" smtClean="0"/>
              <a:t>that</a:t>
            </a:r>
            <a:r>
              <a:rPr lang="es-ES" sz="2400" dirty="0" smtClean="0"/>
              <a:t> x</a:t>
            </a:r>
            <a:r>
              <a:rPr lang="es-ES" sz="2400" baseline="-25000" dirty="0" smtClean="0"/>
              <a:t>i</a:t>
            </a:r>
            <a:r>
              <a:rPr lang="es-ES" sz="2400" dirty="0" smtClean="0"/>
              <a:t> are </a:t>
            </a:r>
            <a:r>
              <a:rPr lang="es-ES" sz="2400" dirty="0" err="1" smtClean="0"/>
              <a:t>fixed</a:t>
            </a:r>
            <a:r>
              <a:rPr lang="es-ES" sz="2400" dirty="0" smtClean="0"/>
              <a:t> and </a:t>
            </a:r>
            <a:r>
              <a:rPr lang="es-ES" sz="2400" dirty="0" err="1" smtClean="0"/>
              <a:t>given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zero</a:t>
            </a:r>
            <a:r>
              <a:rPr lang="es-ES" sz="2400" dirty="0" smtClean="0"/>
              <a:t> </a:t>
            </a:r>
            <a:r>
              <a:rPr lang="es-ES" sz="2400" dirty="0" err="1" smtClean="0"/>
              <a:t>uncertainty</a:t>
            </a: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err="1" smtClean="0"/>
              <a:t>Uncertainty</a:t>
            </a:r>
            <a:r>
              <a:rPr lang="es-ES" sz="2400" dirty="0" smtClean="0"/>
              <a:t> in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measurement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Gaussian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zero</a:t>
            </a:r>
            <a:r>
              <a:rPr lang="es-ES" sz="2400" dirty="0" smtClean="0"/>
              <a:t> mean</a:t>
            </a:r>
            <a:br>
              <a:rPr lang="es-ES" sz="2400" dirty="0" smtClean="0"/>
            </a:br>
            <a:r>
              <a:rPr lang="es-ES" sz="2400" dirty="0" smtClean="0"/>
              <a:t>and diagonal </a:t>
            </a:r>
            <a:r>
              <a:rPr lang="es-ES" sz="2400" dirty="0" err="1" smtClean="0"/>
              <a:t>covariance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9450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9528" y="76200"/>
            <a:ext cx="588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Some</a:t>
            </a:r>
            <a:r>
              <a:rPr lang="es-ES" sz="2400" dirty="0" smtClean="0"/>
              <a:t> </a:t>
            </a:r>
            <a:r>
              <a:rPr lang="es-ES" sz="2400" dirty="0" err="1" smtClean="0"/>
              <a:t>samples</a:t>
            </a:r>
            <a:r>
              <a:rPr lang="es-ES" sz="2400" dirty="0" smtClean="0"/>
              <a:t> </a:t>
            </a:r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generative</a:t>
            </a:r>
            <a:r>
              <a:rPr lang="es-ES" sz="2400" dirty="0" smtClean="0"/>
              <a:t> </a:t>
            </a:r>
            <a:r>
              <a:rPr lang="es-ES" sz="2400" dirty="0" err="1" smtClean="0"/>
              <a:t>model</a:t>
            </a:r>
            <a:endParaRPr lang="es-ES" sz="24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554641"/>
              </p:ext>
            </p:extLst>
          </p:nvPr>
        </p:nvGraphicFramePr>
        <p:xfrm>
          <a:off x="1785938" y="1328738"/>
          <a:ext cx="5572125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Acrobat Document" r:id="rId3" imgW="5572025" imgH="4200449" progId="AcroExch.Document.7">
                  <p:embed/>
                </p:oleObj>
              </mc:Choice>
              <mc:Fallback>
                <p:oleObj name="Acrobat Document" r:id="rId3" imgW="5572025" imgH="4200449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5938" y="1328738"/>
                        <a:ext cx="5572125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59659" y="6172200"/>
            <a:ext cx="4224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5"/>
              </a:rPr>
              <a:t>http://</a:t>
            </a:r>
            <a:r>
              <a:rPr lang="es-ES" dirty="0" smtClean="0">
                <a:hlinkClick r:id="rId5"/>
              </a:rPr>
              <a:t>nbviewer.ipython.org/5611861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0856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959" y="76200"/>
            <a:ext cx="756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Going</a:t>
            </a:r>
            <a:r>
              <a:rPr lang="es-ES" sz="2400" dirty="0" smtClean="0"/>
              <a:t> </a:t>
            </a:r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generative</a:t>
            </a:r>
            <a:r>
              <a:rPr lang="es-ES" sz="2400" dirty="0" smtClean="0"/>
              <a:t> </a:t>
            </a:r>
            <a:r>
              <a:rPr lang="es-ES" sz="2400" dirty="0" err="1" smtClean="0"/>
              <a:t>model</a:t>
            </a:r>
            <a:r>
              <a:rPr lang="es-ES" sz="2400" dirty="0" smtClean="0"/>
              <a:t> </a:t>
            </a:r>
            <a:r>
              <a:rPr lang="es-ES" sz="2400" dirty="0" err="1" smtClean="0">
                <a:sym typeface="Wingdings" pitchFamily="2" charset="2"/>
              </a:rPr>
              <a:t>to</a:t>
            </a:r>
            <a:r>
              <a:rPr lang="es-ES" sz="2400" dirty="0" smtClean="0">
                <a:sym typeface="Wingdings" pitchFamily="2" charset="2"/>
              </a:rPr>
              <a:t> </a:t>
            </a:r>
            <a:r>
              <a:rPr lang="es-ES" sz="2400" dirty="0" err="1" smtClean="0">
                <a:sym typeface="Wingdings" pitchFamily="2" charset="2"/>
              </a:rPr>
              <a:t>the</a:t>
            </a:r>
            <a:r>
              <a:rPr lang="es-ES" sz="2400" dirty="0" smtClean="0">
                <a:sym typeface="Wingdings" pitchFamily="2" charset="2"/>
              </a:rPr>
              <a:t> </a:t>
            </a:r>
            <a:r>
              <a:rPr lang="es-ES" sz="2400" dirty="0" err="1" smtClean="0">
                <a:sym typeface="Wingdings" pitchFamily="2" charset="2"/>
              </a:rPr>
              <a:t>merit</a:t>
            </a:r>
            <a:r>
              <a:rPr lang="es-ES" sz="2400" dirty="0" smtClean="0">
                <a:sym typeface="Wingdings" pitchFamily="2" charset="2"/>
              </a:rPr>
              <a:t> </a:t>
            </a:r>
            <a:r>
              <a:rPr lang="es-ES" sz="2400" dirty="0" err="1" smtClean="0">
                <a:sym typeface="Wingdings" pitchFamily="2" charset="2"/>
              </a:rPr>
              <a:t>function</a:t>
            </a:r>
            <a:endParaRPr lang="es-E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14540" y="1295400"/>
            <a:ext cx="6514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G</a:t>
            </a:r>
            <a:r>
              <a:rPr lang="es-ES" dirty="0" err="1" smtClean="0"/>
              <a:t>enerative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smtClean="0"/>
              <a:t>defines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merit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has </a:t>
            </a:r>
          </a:p>
          <a:p>
            <a:pPr algn="ctr"/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minimize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obtain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best</a:t>
            </a:r>
            <a:r>
              <a:rPr lang="es-ES" dirty="0" smtClean="0"/>
              <a:t> </a:t>
            </a:r>
            <a:r>
              <a:rPr lang="es-ES" dirty="0" err="1" smtClean="0"/>
              <a:t>fit</a:t>
            </a:r>
            <a:endParaRPr lang="es-ES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8" y="3114675"/>
            <a:ext cx="5381625" cy="923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0983" y="2571690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FF00"/>
                </a:solidFill>
              </a:rPr>
              <a:t>Likelihood</a:t>
            </a:r>
            <a:endParaRPr lang="es-ES" dirty="0">
              <a:solidFill>
                <a:srgbClr val="00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8007" y="4699337"/>
            <a:ext cx="6227987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 smtClean="0"/>
              <a:t>Probability</a:t>
            </a:r>
            <a:r>
              <a:rPr lang="es-ES" sz="2400" dirty="0" smtClean="0"/>
              <a:t> </a:t>
            </a:r>
            <a:r>
              <a:rPr lang="es-ES" sz="2400" dirty="0" err="1" smtClean="0"/>
              <a:t>that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measured</a:t>
            </a:r>
            <a:r>
              <a:rPr lang="es-ES" sz="2400" dirty="0" smtClean="0"/>
              <a:t> data has </a:t>
            </a:r>
            <a:r>
              <a:rPr lang="es-ES" sz="2400" dirty="0" err="1" smtClean="0"/>
              <a:t>been</a:t>
            </a:r>
            <a:endParaRPr lang="es-ES" sz="2400" dirty="0" smtClean="0"/>
          </a:p>
          <a:p>
            <a:pPr algn="ctr"/>
            <a:r>
              <a:rPr lang="es-ES" sz="2400" dirty="0" err="1" smtClean="0"/>
              <a:t>generated</a:t>
            </a:r>
            <a:r>
              <a:rPr lang="es-ES" sz="2400" dirty="0" smtClean="0"/>
              <a:t> </a:t>
            </a:r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model</a:t>
            </a:r>
            <a:r>
              <a:rPr lang="es-ES" sz="2400" dirty="0" smtClean="0"/>
              <a:t> </a:t>
            </a:r>
            <a:endParaRPr lang="es-E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669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2953" y="76200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Don’t</a:t>
            </a:r>
            <a:r>
              <a:rPr lang="es-ES" sz="2400" dirty="0" smtClean="0"/>
              <a:t> </a:t>
            </a:r>
            <a:r>
              <a:rPr lang="es-ES" sz="2400" dirty="0" err="1" smtClean="0"/>
              <a:t>get</a:t>
            </a:r>
            <a:r>
              <a:rPr lang="es-ES" sz="2400" dirty="0" smtClean="0"/>
              <a:t> </a:t>
            </a:r>
            <a:r>
              <a:rPr lang="es-ES" sz="2400" dirty="0" err="1" smtClean="0"/>
              <a:t>scared</a:t>
            </a:r>
            <a:r>
              <a:rPr lang="es-ES" sz="2400" dirty="0" smtClean="0"/>
              <a:t>: </a:t>
            </a:r>
            <a:r>
              <a:rPr lang="es-ES" sz="2400" dirty="0" err="1" smtClean="0"/>
              <a:t>Bayesian</a:t>
            </a:r>
            <a:r>
              <a:rPr lang="es-ES" sz="2400" dirty="0" smtClean="0"/>
              <a:t> </a:t>
            </a:r>
            <a:r>
              <a:rPr lang="es-ES" sz="2400" dirty="0" err="1" smtClean="0"/>
              <a:t>inference</a:t>
            </a:r>
            <a:endParaRPr lang="es-E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0506" y="1295400"/>
            <a:ext cx="7402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Bayesian</a:t>
            </a:r>
            <a:r>
              <a:rPr lang="es-ES" dirty="0" smtClean="0"/>
              <a:t> </a:t>
            </a:r>
            <a:r>
              <a:rPr lang="es-ES" dirty="0" err="1" smtClean="0"/>
              <a:t>statistics</a:t>
            </a:r>
            <a:r>
              <a:rPr lang="es-ES" dirty="0" smtClean="0"/>
              <a:t>,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want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get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of</a:t>
            </a:r>
          </a:p>
          <a:p>
            <a:r>
              <a:rPr lang="es-ES" dirty="0" smtClean="0"/>
              <a:t>a set of </a:t>
            </a:r>
            <a:r>
              <a:rPr lang="es-ES" dirty="0" err="1" smtClean="0"/>
              <a:t>random</a:t>
            </a:r>
            <a:r>
              <a:rPr lang="es-ES" dirty="0" smtClean="0"/>
              <a:t> variables,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use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Bayes</a:t>
            </a:r>
            <a:r>
              <a:rPr lang="es-ES" dirty="0" smtClean="0"/>
              <a:t> </a:t>
            </a:r>
            <a:r>
              <a:rPr lang="es-ES" dirty="0" err="1" smtClean="0"/>
              <a:t>theorem</a:t>
            </a:r>
            <a:r>
              <a:rPr lang="es-ES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60" y="3669506"/>
            <a:ext cx="3012281" cy="750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0" y="2667000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likelihood</a:t>
            </a:r>
            <a:endParaRPr lang="es-E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43925" y="28002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prior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2952690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posterior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71466" y="5010090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evidence</a:t>
            </a:r>
            <a:endParaRPr lang="es-ES" dirty="0" smtClean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 bwMode="auto">
          <a:xfrm flipH="1" flipV="1">
            <a:off x="5371466" y="4419600"/>
            <a:ext cx="606096" cy="590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flipH="1">
            <a:off x="6078141" y="3200400"/>
            <a:ext cx="1014598" cy="469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7" idx="2"/>
          </p:cNvCxnSpPr>
          <p:nvPr/>
        </p:nvCxnSpPr>
        <p:spPr bwMode="auto">
          <a:xfrm flipH="1">
            <a:off x="5105401" y="3067110"/>
            <a:ext cx="399937" cy="520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1" idx="2"/>
          </p:cNvCxnSpPr>
          <p:nvPr/>
        </p:nvCxnSpPr>
        <p:spPr bwMode="auto">
          <a:xfrm>
            <a:off x="2648267" y="3352800"/>
            <a:ext cx="590867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946923" y="5562600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priors</a:t>
            </a:r>
            <a:r>
              <a:rPr lang="es-ES" dirty="0" smtClean="0"/>
              <a:t> are flat </a:t>
            </a:r>
            <a:r>
              <a:rPr lang="es-ES" dirty="0" smtClean="0">
                <a:sym typeface="Wingdings" pitchFamily="2" charset="2"/>
              </a:rPr>
              <a:t> posterior </a:t>
            </a:r>
            <a:r>
              <a:rPr lang="es-ES" dirty="0" err="1" smtClean="0">
                <a:sym typeface="Wingdings" pitchFamily="2" charset="2"/>
              </a:rPr>
              <a:t>equals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likelihood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475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4244" y="76200"/>
            <a:ext cx="7255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Integrating</a:t>
            </a:r>
            <a:r>
              <a:rPr lang="es-ES" sz="2400" dirty="0" smtClean="0"/>
              <a:t> </a:t>
            </a:r>
            <a:r>
              <a:rPr lang="es-ES" sz="2400" dirty="0" err="1" smtClean="0"/>
              <a:t>nuisance</a:t>
            </a:r>
            <a:r>
              <a:rPr lang="es-ES" sz="2400" dirty="0" smtClean="0"/>
              <a:t> </a:t>
            </a:r>
            <a:r>
              <a:rPr lang="es-ES" sz="2400" dirty="0" err="1" smtClean="0"/>
              <a:t>parameter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Bayesian</a:t>
            </a:r>
            <a:r>
              <a:rPr lang="es-ES" sz="2400" dirty="0" smtClean="0"/>
              <a:t> </a:t>
            </a:r>
            <a:r>
              <a:rPr lang="es-ES" sz="2400" dirty="0" err="1" smtClean="0"/>
              <a:t>way</a:t>
            </a:r>
            <a:endParaRPr lang="es-E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0506" y="1295400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Marginalization</a:t>
            </a:r>
            <a:endParaRPr lang="es-ES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85" y="2209800"/>
            <a:ext cx="5584031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27692" y="4473714"/>
            <a:ext cx="6888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</a:t>
            </a:r>
            <a:r>
              <a:rPr lang="es-ES" dirty="0" err="1" smtClean="0"/>
              <a:t>posteriors</a:t>
            </a:r>
            <a:r>
              <a:rPr lang="es-ES" dirty="0" smtClean="0"/>
              <a:t> (and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likelihoods</a:t>
            </a:r>
            <a:r>
              <a:rPr lang="es-ES" dirty="0" smtClean="0"/>
              <a:t>)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want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endParaRPr lang="es-ES" dirty="0" smtClean="0"/>
          </a:p>
          <a:p>
            <a:pPr algn="ctr"/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dimensions</a:t>
            </a:r>
            <a:r>
              <a:rPr lang="es-ES" dirty="0" smtClean="0"/>
              <a:t> </a:t>
            </a:r>
            <a:r>
              <a:rPr lang="es-ES" dirty="0" err="1" smtClean="0"/>
              <a:t>correct</a:t>
            </a:r>
            <a:endParaRPr lang="es-ES" dirty="0" smtClean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76600"/>
            <a:ext cx="1602105" cy="577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78" y="5715000"/>
            <a:ext cx="2940844" cy="319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5" y="3276600"/>
            <a:ext cx="802005" cy="57721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 flipV="1">
            <a:off x="1503998" y="2743200"/>
            <a:ext cx="553402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439852" y="2743200"/>
            <a:ext cx="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424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054" y="76200"/>
            <a:ext cx="5323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Where</a:t>
            </a:r>
            <a:r>
              <a:rPr lang="es-ES" sz="2400" dirty="0" smtClean="0"/>
              <a:t> </a:t>
            </a:r>
            <a:r>
              <a:rPr lang="es-ES" sz="2400" dirty="0" err="1" smtClean="0"/>
              <a:t>does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>
                <a:latin typeface="Symbol" pitchFamily="18" charset="2"/>
              </a:rPr>
              <a:t>c</a:t>
            </a:r>
            <a:r>
              <a:rPr lang="es-ES" sz="2400" baseline="30000" dirty="0" smtClean="0"/>
              <a:t>2</a:t>
            </a:r>
            <a:r>
              <a:rPr lang="es-ES" sz="2400" dirty="0" smtClean="0"/>
              <a:t> </a:t>
            </a:r>
            <a:r>
              <a:rPr lang="es-ES" sz="2400" dirty="0" err="1" smtClean="0"/>
              <a:t>fitting</a:t>
            </a:r>
            <a:r>
              <a:rPr lang="es-ES" sz="2400" dirty="0" smtClean="0"/>
              <a:t> come </a:t>
            </a:r>
            <a:r>
              <a:rPr lang="es-ES" sz="2400" dirty="0" err="1" smtClean="0"/>
              <a:t>from</a:t>
            </a:r>
            <a:r>
              <a:rPr lang="es-ES" sz="2400" dirty="0" smtClean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8" y="1219200"/>
            <a:ext cx="5381625" cy="92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6" y="3810001"/>
            <a:ext cx="7146131" cy="923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819400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and </a:t>
            </a:r>
            <a:r>
              <a:rPr lang="es-ES" dirty="0" err="1" smtClean="0"/>
              <a:t>now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magic</a:t>
            </a:r>
            <a:r>
              <a:rPr lang="es-ES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257800"/>
            <a:ext cx="7388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standard</a:t>
            </a:r>
            <a:r>
              <a:rPr lang="es-ES" dirty="0" smtClean="0"/>
              <a:t> </a:t>
            </a:r>
            <a:r>
              <a:rPr lang="es-ES" dirty="0" err="1" smtClean="0"/>
              <a:t>least-squares</a:t>
            </a:r>
            <a:r>
              <a:rPr lang="es-ES" dirty="0" smtClean="0"/>
              <a:t> </a:t>
            </a:r>
            <a:r>
              <a:rPr lang="es-ES" dirty="0" err="1" smtClean="0"/>
              <a:t>fitting</a:t>
            </a:r>
            <a:r>
              <a:rPr lang="es-ES" dirty="0" smtClean="0"/>
              <a:t> comes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maximization</a:t>
            </a:r>
            <a:endParaRPr lang="es-ES" dirty="0" smtClean="0"/>
          </a:p>
          <a:p>
            <a:pPr algn="ctr"/>
            <a:r>
              <a:rPr lang="es-ES" dirty="0" smtClean="0"/>
              <a:t>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Gaussian</a:t>
            </a:r>
            <a:r>
              <a:rPr lang="es-ES" dirty="0" smtClean="0"/>
              <a:t> </a:t>
            </a:r>
            <a:r>
              <a:rPr lang="es-ES" dirty="0" err="1" smtClean="0"/>
              <a:t>likelihood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733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1886" y="76200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Fitting</a:t>
            </a:r>
            <a:r>
              <a:rPr lang="es-ES" sz="2400" dirty="0" smtClean="0"/>
              <a:t> a </a:t>
            </a:r>
            <a:r>
              <a:rPr lang="es-ES" sz="2400" dirty="0" err="1" smtClean="0"/>
              <a:t>straight</a:t>
            </a:r>
            <a:r>
              <a:rPr lang="es-ES" sz="2400" dirty="0" smtClean="0"/>
              <a:t> line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6" y="762001"/>
            <a:ext cx="7146131" cy="923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774" y="2133600"/>
            <a:ext cx="7970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Compute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derivatives</a:t>
            </a:r>
            <a:r>
              <a:rPr lang="es-ES" dirty="0" smtClean="0"/>
              <a:t> and </a:t>
            </a:r>
            <a:r>
              <a:rPr lang="es-ES" dirty="0" err="1" smtClean="0"/>
              <a:t>equate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zero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compute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optimum</a:t>
            </a:r>
            <a:endParaRPr lang="es-ES" dirty="0" smtClean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24" y="3276601"/>
            <a:ext cx="5060156" cy="923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333875"/>
            <a:ext cx="4967288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14076"/>
            <a:ext cx="7909878" cy="20291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</a:p>
          <a:p>
            <a:pPr algn="ctr">
              <a:defRPr b="0">
                <a:latin typeface="Verdana" pitchFamily="34"/>
              </a:defRPr>
            </a:pP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Day 1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6675" y="3124200"/>
            <a:ext cx="16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Intuition</a:t>
            </a:r>
            <a:endParaRPr lang="en-US" sz="3200" dirty="0" err="1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1886" y="76200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Fitting</a:t>
            </a:r>
            <a:r>
              <a:rPr lang="es-ES" sz="2400" dirty="0" smtClean="0"/>
              <a:t> a </a:t>
            </a:r>
            <a:r>
              <a:rPr lang="es-ES" sz="2400" dirty="0" err="1" smtClean="0"/>
              <a:t>straight</a:t>
            </a:r>
            <a:r>
              <a:rPr lang="es-ES" sz="2400" dirty="0" smtClean="0"/>
              <a:t> line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440452"/>
              </p:ext>
            </p:extLst>
          </p:nvPr>
        </p:nvGraphicFramePr>
        <p:xfrm>
          <a:off x="1785938" y="1328738"/>
          <a:ext cx="5572125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Acrobat Document" r:id="rId3" imgW="5572025" imgH="4200449" progId="AcroExch.Document.7">
                  <p:embed/>
                </p:oleObj>
              </mc:Choice>
              <mc:Fallback>
                <p:oleObj name="Acrobat Document" r:id="rId3" imgW="5572025" imgH="4200449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5938" y="1328738"/>
                        <a:ext cx="5572125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5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555" y="76200"/>
            <a:ext cx="5642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fitting</a:t>
            </a:r>
            <a:r>
              <a:rPr lang="es-ES" sz="2400" dirty="0" smtClean="0"/>
              <a:t> </a:t>
            </a:r>
            <a:r>
              <a:rPr lang="es-ES" sz="2400" dirty="0" err="1" smtClean="0"/>
              <a:t>always</a:t>
            </a:r>
            <a:r>
              <a:rPr lang="es-ES" sz="2400" dirty="0" smtClean="0"/>
              <a:t> </a:t>
            </a:r>
            <a:r>
              <a:rPr lang="es-ES" sz="2400" dirty="0" err="1" smtClean="0"/>
              <a:t>assumes</a:t>
            </a:r>
            <a:r>
              <a:rPr lang="es-ES" sz="2400" dirty="0" smtClean="0"/>
              <a:t> </a:t>
            </a:r>
            <a:r>
              <a:rPr lang="es-ES" sz="2400" dirty="0" err="1" smtClean="0"/>
              <a:t>something</a:t>
            </a:r>
            <a:r>
              <a:rPr lang="es-ES" sz="2400" dirty="0" smtClean="0"/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9115" y="1066800"/>
            <a:ext cx="6325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previous</a:t>
            </a:r>
            <a:r>
              <a:rPr lang="es-ES" dirty="0" smtClean="0"/>
              <a:t> </a:t>
            </a:r>
            <a:r>
              <a:rPr lang="es-ES" dirty="0" err="1" smtClean="0"/>
              <a:t>fit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following</a:t>
            </a:r>
            <a:r>
              <a:rPr lang="es-ES" dirty="0" smtClean="0"/>
              <a:t> </a:t>
            </a:r>
            <a:r>
              <a:rPr lang="es-ES" dirty="0" err="1" smtClean="0"/>
              <a:t>assumptions</a:t>
            </a:r>
            <a:endParaRPr lang="es-E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2362200"/>
            <a:ext cx="88168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/>
              <a:t>Errors</a:t>
            </a:r>
            <a:r>
              <a:rPr lang="es-ES" dirty="0" smtClean="0"/>
              <a:t> are </a:t>
            </a:r>
            <a:r>
              <a:rPr lang="es-ES" dirty="0" err="1" smtClean="0"/>
              <a:t>Gaussian</a:t>
            </a:r>
            <a:endParaRPr lang="es-ES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dirty="0"/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errors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note </a:t>
            </a:r>
            <a:r>
              <a:rPr lang="es-ES" dirty="0" err="1" smtClean="0">
                <a:sym typeface="Wingdings" pitchFamily="2" charset="2"/>
              </a:rPr>
              <a:t>that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it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is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difficult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to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estimate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uncertainties</a:t>
            </a:r>
            <a:r>
              <a:rPr lang="es-ES" dirty="0" smtClean="0">
                <a:sym typeface="Wingdings" pitchFamily="2" charset="2"/>
              </a:rPr>
              <a:t/>
            </a:r>
            <a:br>
              <a:rPr lang="es-ES" dirty="0" smtClean="0">
                <a:sym typeface="Wingdings" pitchFamily="2" charset="2"/>
              </a:rPr>
            </a:br>
            <a:r>
              <a:rPr lang="es-ES" dirty="0" smtClean="0">
                <a:sym typeface="Wingdings" pitchFamily="2" charset="2"/>
              </a:rPr>
              <a:t>in </a:t>
            </a: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errors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because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errors</a:t>
            </a:r>
            <a:r>
              <a:rPr lang="es-ES" dirty="0" smtClean="0">
                <a:sym typeface="Wingdings" pitchFamily="2" charset="2"/>
              </a:rPr>
              <a:t> are </a:t>
            </a:r>
            <a:r>
              <a:rPr lang="es-ES" dirty="0" err="1" smtClean="0">
                <a:sym typeface="Wingdings" pitchFamily="2" charset="2"/>
              </a:rPr>
              <a:t>already</a:t>
            </a:r>
            <a:r>
              <a:rPr lang="es-ES" dirty="0" smtClean="0">
                <a:sym typeface="Wingdings" pitchFamily="2" charset="2"/>
              </a:rPr>
              <a:t> a 2nd </a:t>
            </a:r>
            <a:r>
              <a:rPr lang="es-ES" dirty="0" err="1" smtClean="0">
                <a:sym typeface="Wingdings" pitchFamily="2" charset="2"/>
              </a:rPr>
              <a:t>order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statistics</a:t>
            </a:r>
            <a:endParaRPr lang="es-ES" dirty="0" smtClean="0"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sym typeface="Wingdings" pitchFamily="2" charset="2"/>
              </a:rPr>
              <a:t>Errors</a:t>
            </a:r>
            <a:r>
              <a:rPr lang="es-ES" dirty="0" smtClean="0">
                <a:sym typeface="Wingdings" pitchFamily="2" charset="2"/>
              </a:rPr>
              <a:t> are </a:t>
            </a:r>
            <a:r>
              <a:rPr lang="es-ES" dirty="0" err="1" smtClean="0">
                <a:sym typeface="Wingdings" pitchFamily="2" charset="2"/>
              </a:rPr>
              <a:t>only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on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y axis  x </a:t>
            </a:r>
            <a:r>
              <a:rPr lang="es-ES" dirty="0" err="1" smtClean="0">
                <a:sym typeface="Wingdings" pitchFamily="2" charset="2"/>
              </a:rPr>
              <a:t>locations</a:t>
            </a:r>
            <a:r>
              <a:rPr lang="es-ES" dirty="0" smtClean="0">
                <a:sym typeface="Wingdings" pitchFamily="2" charset="2"/>
              </a:rPr>
              <a:t> are </a:t>
            </a:r>
            <a:r>
              <a:rPr lang="es-ES" dirty="0" err="1" smtClean="0">
                <a:sym typeface="Wingdings" pitchFamily="2" charset="2"/>
              </a:rPr>
              <a:t>given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with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infinite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precision</a:t>
            </a:r>
            <a:endParaRPr lang="es-ES" dirty="0" smtClean="0"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model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includes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truth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705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992" y="76200"/>
            <a:ext cx="624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What</a:t>
            </a:r>
            <a:r>
              <a:rPr lang="es-ES" sz="2400" dirty="0" smtClean="0"/>
              <a:t> </a:t>
            </a:r>
            <a:r>
              <a:rPr lang="es-ES" sz="2400" dirty="0" err="1" smtClean="0"/>
              <a:t>happens</a:t>
            </a:r>
            <a:r>
              <a:rPr lang="es-ES" sz="2400" dirty="0" smtClean="0"/>
              <a:t> </a:t>
            </a:r>
            <a:r>
              <a:rPr lang="es-ES" sz="2400" dirty="0" err="1" smtClean="0"/>
              <a:t>if</a:t>
            </a:r>
            <a:r>
              <a:rPr lang="es-ES" sz="2400" dirty="0" smtClean="0"/>
              <a:t> </a:t>
            </a:r>
            <a:r>
              <a:rPr lang="es-ES" sz="2400" dirty="0" err="1" smtClean="0"/>
              <a:t>we</a:t>
            </a:r>
            <a:r>
              <a:rPr lang="es-ES" sz="2400" dirty="0" smtClean="0"/>
              <a:t> break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assumptions</a:t>
            </a:r>
            <a:r>
              <a:rPr lang="es-ES" sz="2400" dirty="0" smtClean="0"/>
              <a:t>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47" y="685800"/>
            <a:ext cx="6210306" cy="41402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2200" y="5458361"/>
            <a:ext cx="3764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/>
              <a:t>Errors</a:t>
            </a:r>
            <a:r>
              <a:rPr lang="es-ES" dirty="0" smtClean="0"/>
              <a:t> are </a:t>
            </a:r>
            <a:r>
              <a:rPr lang="es-ES" dirty="0" err="1" smtClean="0"/>
              <a:t>Gaussian</a:t>
            </a:r>
            <a:endParaRPr lang="es-ES" dirty="0"/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errors</a:t>
            </a:r>
            <a:endParaRPr lang="es-ES" dirty="0"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sym typeface="Wingdings" pitchFamily="2" charset="2"/>
              </a:rPr>
              <a:t>Errors</a:t>
            </a:r>
            <a:r>
              <a:rPr lang="es-ES" dirty="0" smtClean="0">
                <a:sym typeface="Wingdings" pitchFamily="2" charset="2"/>
              </a:rPr>
              <a:t> are </a:t>
            </a:r>
            <a:r>
              <a:rPr lang="es-ES" dirty="0" err="1" smtClean="0">
                <a:sym typeface="Wingdings" pitchFamily="2" charset="2"/>
              </a:rPr>
              <a:t>only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on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y axis</a:t>
            </a:r>
            <a:endParaRPr lang="es-ES" dirty="0"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model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includes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truth</a:t>
            </a:r>
            <a:endParaRPr lang="es-E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9600" y="5029200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Which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assumptions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broken</a:t>
            </a:r>
            <a:r>
              <a:rPr lang="es-ES" dirty="0" smtClean="0"/>
              <a:t>?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955411"/>
            <a:ext cx="2771775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4293" y="76200"/>
            <a:ext cx="5495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Sampling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likelihood</a:t>
            </a:r>
            <a:r>
              <a:rPr lang="es-ES" sz="2400" dirty="0" smtClean="0"/>
              <a:t> </a:t>
            </a:r>
            <a:r>
              <a:rPr lang="es-ES" sz="2400" dirty="0" err="1" smtClean="0"/>
              <a:t>without</a:t>
            </a:r>
            <a:r>
              <a:rPr lang="es-ES" sz="2400" dirty="0" smtClean="0"/>
              <a:t> </a:t>
            </a:r>
            <a:r>
              <a:rPr lang="es-ES" sz="2400" dirty="0" err="1" smtClean="0"/>
              <a:t>outliers</a:t>
            </a:r>
            <a:endParaRPr lang="es-E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7" y="1262130"/>
            <a:ext cx="6231466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071" y="76200"/>
            <a:ext cx="786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Samples</a:t>
            </a:r>
            <a:r>
              <a:rPr lang="es-ES" sz="2400" dirty="0" smtClean="0"/>
              <a:t> </a:t>
            </a:r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posterior show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dispersion</a:t>
            </a:r>
            <a:r>
              <a:rPr lang="es-ES" sz="2400" dirty="0" smtClean="0"/>
              <a:t> of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fit</a:t>
            </a:r>
            <a:endParaRPr lang="es-E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47800"/>
            <a:ext cx="662940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4843" y="76200"/>
            <a:ext cx="405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Doing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same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outliers</a:t>
            </a:r>
            <a:endParaRPr lang="es-E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47800"/>
            <a:ext cx="6629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5545" y="76200"/>
            <a:ext cx="5012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inferred</a:t>
            </a:r>
            <a:r>
              <a:rPr lang="es-ES" sz="2400" dirty="0" smtClean="0"/>
              <a:t> </a:t>
            </a:r>
            <a:r>
              <a:rPr lang="es-ES" sz="2400" dirty="0" err="1" smtClean="0"/>
              <a:t>parameters</a:t>
            </a:r>
            <a:r>
              <a:rPr lang="es-ES" sz="2400" dirty="0" smtClean="0"/>
              <a:t> are </a:t>
            </a:r>
            <a:r>
              <a:rPr lang="es-ES" sz="2400" dirty="0" err="1" smtClean="0"/>
              <a:t>biased</a:t>
            </a:r>
            <a:endParaRPr lang="es-E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7" y="1262130"/>
            <a:ext cx="6231466" cy="46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2251" y="76200"/>
            <a:ext cx="425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How</a:t>
            </a:r>
            <a:r>
              <a:rPr lang="es-ES" sz="2400" dirty="0" smtClean="0"/>
              <a:t> can be </a:t>
            </a:r>
            <a:r>
              <a:rPr lang="es-ES" sz="2400" dirty="0" err="1" smtClean="0"/>
              <a:t>robust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ouliers</a:t>
            </a:r>
            <a:r>
              <a:rPr lang="es-ES" sz="2400" dirty="0" smtClean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472" y="1143000"/>
            <a:ext cx="7342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err="1" smtClean="0"/>
              <a:t>several</a:t>
            </a:r>
            <a:r>
              <a:rPr lang="es-ES" dirty="0" smtClean="0"/>
              <a:t> </a:t>
            </a:r>
            <a:r>
              <a:rPr lang="es-ES" dirty="0" err="1" smtClean="0"/>
              <a:t>ways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be </a:t>
            </a:r>
            <a:r>
              <a:rPr lang="es-ES" dirty="0" err="1" smtClean="0"/>
              <a:t>robust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ouliers</a:t>
            </a:r>
            <a:r>
              <a:rPr lang="es-ES" dirty="0" smtClean="0"/>
              <a:t>. </a:t>
            </a:r>
            <a:r>
              <a:rPr lang="es-ES" dirty="0" err="1" smtClean="0"/>
              <a:t>One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endParaRPr lang="es-ES" dirty="0" smtClean="0"/>
          </a:p>
          <a:p>
            <a:pPr algn="ctr"/>
            <a:r>
              <a:rPr lang="es-ES" dirty="0" err="1" smtClean="0"/>
              <a:t>widespread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smtClean="0">
                <a:latin typeface="Symbol" pitchFamily="18" charset="2"/>
              </a:rPr>
              <a:t>s</a:t>
            </a:r>
            <a:r>
              <a:rPr lang="es-ES" dirty="0" smtClean="0"/>
              <a:t>-</a:t>
            </a:r>
            <a:r>
              <a:rPr lang="es-ES" dirty="0" err="1" smtClean="0"/>
              <a:t>clipping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endParaRPr lang="es-E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76679" y="2514600"/>
            <a:ext cx="67906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/>
              <a:t>Fit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points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linear </a:t>
            </a:r>
            <a:r>
              <a:rPr lang="es-ES" dirty="0" err="1" smtClean="0"/>
              <a:t>least-square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/>
              <a:t>Locate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points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separate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fit</a:t>
            </a:r>
            <a:r>
              <a:rPr lang="es-ES" dirty="0" smtClean="0"/>
              <a:t> more </a:t>
            </a:r>
            <a:r>
              <a:rPr lang="es-ES" dirty="0" err="1" smtClean="0"/>
              <a:t>than</a:t>
            </a:r>
            <a:r>
              <a:rPr lang="es-ES" dirty="0" smtClean="0"/>
              <a:t> 3</a:t>
            </a:r>
            <a:r>
              <a:rPr lang="es-ES" dirty="0" smtClean="0">
                <a:latin typeface="Symbol" pitchFamily="18" charset="2"/>
              </a:rPr>
              <a:t>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/>
              <a:t>Avoid</a:t>
            </a:r>
            <a:r>
              <a:rPr lang="es-ES" dirty="0" smtClean="0"/>
              <a:t>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 smtClean="0"/>
              <a:t>points</a:t>
            </a:r>
            <a:r>
              <a:rPr lang="es-ES" dirty="0" smtClean="0"/>
              <a:t> and </a:t>
            </a:r>
            <a:r>
              <a:rPr lang="es-ES" dirty="0" err="1" smtClean="0"/>
              <a:t>repeat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fit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/>
              <a:t>Repet</a:t>
            </a:r>
            <a:r>
              <a:rPr lang="es-ES" dirty="0" smtClean="0"/>
              <a:t> </a:t>
            </a:r>
            <a:r>
              <a:rPr lang="es-ES" dirty="0" err="1" smtClean="0"/>
              <a:t>until</a:t>
            </a:r>
            <a:r>
              <a:rPr lang="es-ES" dirty="0" smtClean="0"/>
              <a:t> </a:t>
            </a:r>
            <a:r>
              <a:rPr lang="es-ES" dirty="0" err="1" smtClean="0"/>
              <a:t>nothing</a:t>
            </a:r>
            <a:r>
              <a:rPr lang="es-ES" dirty="0" smtClean="0"/>
              <a:t> </a:t>
            </a:r>
            <a:r>
              <a:rPr lang="es-ES" dirty="0" err="1" smtClean="0"/>
              <a:t>changes</a:t>
            </a:r>
            <a:endParaRPr lang="es-E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90970" y="5257800"/>
            <a:ext cx="776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works</a:t>
            </a:r>
            <a:r>
              <a:rPr lang="es-ES" dirty="0" smtClean="0"/>
              <a:t> </a:t>
            </a:r>
            <a:r>
              <a:rPr lang="es-ES" dirty="0" err="1" smtClean="0"/>
              <a:t>but</a:t>
            </a:r>
            <a:r>
              <a:rPr lang="es-ES" dirty="0" smtClean="0"/>
              <a:t> has a fundamental </a:t>
            </a:r>
            <a:r>
              <a:rPr lang="es-ES" dirty="0" err="1" smtClean="0"/>
              <a:t>problem</a:t>
            </a:r>
            <a:r>
              <a:rPr lang="es-ES" dirty="0" smtClean="0"/>
              <a:t>?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r>
              <a:rPr lang="es-ES" dirty="0" smtClean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427" y="6019800"/>
            <a:ext cx="770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no </a:t>
            </a:r>
            <a:r>
              <a:rPr lang="es-ES" dirty="0" err="1" smtClean="0"/>
              <a:t>model</a:t>
            </a:r>
            <a:r>
              <a:rPr lang="es-ES" dirty="0" smtClean="0"/>
              <a:t>/</a:t>
            </a:r>
            <a:r>
              <a:rPr lang="es-ES" dirty="0" err="1" smtClean="0"/>
              <a:t>merit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be </a:t>
            </a:r>
            <a:r>
              <a:rPr lang="es-ES" dirty="0" err="1" smtClean="0"/>
              <a:t>minimized</a:t>
            </a:r>
            <a:r>
              <a:rPr lang="es-ES" dirty="0" smtClean="0"/>
              <a:t>.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just</a:t>
            </a:r>
            <a:r>
              <a:rPr lang="es-ES" dirty="0" smtClean="0"/>
              <a:t> a </a:t>
            </a:r>
            <a:r>
              <a:rPr lang="es-ES" dirty="0" err="1" smtClean="0">
                <a:solidFill>
                  <a:srgbClr val="FFFF00"/>
                </a:solidFill>
              </a:rPr>
              <a:t>recipe</a:t>
            </a:r>
            <a:endParaRPr lang="es-E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7417" y="76200"/>
            <a:ext cx="514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Model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ouliers</a:t>
            </a:r>
            <a:r>
              <a:rPr lang="es-ES" sz="2400" dirty="0" smtClean="0"/>
              <a:t>: do </a:t>
            </a:r>
            <a:r>
              <a:rPr lang="es-ES" sz="2400" dirty="0" err="1" smtClean="0"/>
              <a:t>not</a:t>
            </a:r>
            <a:r>
              <a:rPr lang="es-ES" sz="2400" dirty="0" smtClean="0"/>
              <a:t> </a:t>
            </a:r>
            <a:r>
              <a:rPr lang="es-ES" sz="2400" dirty="0" err="1" smtClean="0"/>
              <a:t>avoid</a:t>
            </a:r>
            <a:r>
              <a:rPr lang="es-ES" sz="2400" dirty="0" smtClean="0"/>
              <a:t> </a:t>
            </a:r>
            <a:r>
              <a:rPr lang="es-ES" sz="2400" dirty="0" err="1" smtClean="0"/>
              <a:t>them</a:t>
            </a:r>
            <a:endParaRPr lang="es-E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4587" y="1371600"/>
            <a:ext cx="7274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 </a:t>
            </a:r>
            <a:r>
              <a:rPr lang="es-ES" dirty="0" err="1" smtClean="0"/>
              <a:t>points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outliers</a:t>
            </a:r>
            <a:r>
              <a:rPr lang="es-ES" dirty="0" smtClean="0"/>
              <a:t>,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automatically</a:t>
            </a:r>
            <a:endParaRPr lang="es-ES" dirty="0" smtClean="0"/>
          </a:p>
          <a:p>
            <a:pPr algn="ctr"/>
            <a:r>
              <a:rPr lang="es-ES" dirty="0" err="1" smtClean="0"/>
              <a:t>have</a:t>
            </a:r>
            <a:r>
              <a:rPr lang="es-ES" dirty="0" smtClean="0"/>
              <a:t> a </a:t>
            </a:r>
            <a:r>
              <a:rPr lang="es-ES" dirty="0" err="1" smtClean="0"/>
              <a:t>generative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and a </a:t>
            </a:r>
            <a:r>
              <a:rPr lang="es-ES" dirty="0" err="1" smtClean="0"/>
              <a:t>merit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optimize</a:t>
            </a:r>
            <a:endParaRPr lang="es-E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24587" y="2895600"/>
            <a:ext cx="5359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option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do use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following</a:t>
            </a:r>
            <a:r>
              <a:rPr lang="es-ES" dirty="0" smtClean="0"/>
              <a:t> </a:t>
            </a:r>
            <a:r>
              <a:rPr lang="es-ES" dirty="0" err="1" smtClean="0"/>
              <a:t>likelihood</a:t>
            </a:r>
            <a:r>
              <a:rPr lang="es-ES" dirty="0" smtClean="0"/>
              <a:t>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6" y="4114800"/>
            <a:ext cx="7103269" cy="678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8645" y="5562600"/>
            <a:ext cx="5546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Mixture of </a:t>
            </a:r>
            <a:r>
              <a:rPr lang="es-ES" dirty="0" err="1" smtClean="0"/>
              <a:t>distributions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err="1" smtClean="0">
                <a:sym typeface="Wingdings" pitchFamily="2" charset="2"/>
              </a:rPr>
              <a:t>they</a:t>
            </a:r>
            <a:r>
              <a:rPr lang="es-ES" dirty="0" smtClean="0">
                <a:sym typeface="Wingdings" pitchFamily="2" charset="2"/>
              </a:rPr>
              <a:t> are </a:t>
            </a:r>
            <a:r>
              <a:rPr lang="es-ES" dirty="0" err="1" smtClean="0">
                <a:sym typeface="Wingdings" pitchFamily="2" charset="2"/>
              </a:rPr>
              <a:t>very</a:t>
            </a:r>
            <a:r>
              <a:rPr lang="es-ES" dirty="0" smtClean="0">
                <a:sym typeface="Wingdings" pitchFamily="2" charset="2"/>
              </a:rPr>
              <a:t> general</a:t>
            </a:r>
            <a:endParaRPr lang="es-E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825152" y="6504801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Credit</a:t>
            </a:r>
            <a:r>
              <a:rPr lang="es-ES" sz="1200" dirty="0" smtClean="0"/>
              <a:t>: D. </a:t>
            </a:r>
            <a:r>
              <a:rPr lang="es-ES" sz="1200" dirty="0" err="1" smtClean="0"/>
              <a:t>Hogg</a:t>
            </a:r>
            <a:endParaRPr lang="es-ES" sz="1200" dirty="0" smtClean="0"/>
          </a:p>
        </p:txBody>
      </p:sp>
    </p:spTree>
    <p:extLst>
      <p:ext uri="{BB962C8B-B14F-4D97-AF65-F5344CB8AC3E}">
        <p14:creationId xmlns:p14="http://schemas.microsoft.com/office/powerpoint/2010/main" val="42080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6269" y="76200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Model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ouliers</a:t>
            </a:r>
            <a:endParaRPr lang="es-E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7" y="838200"/>
            <a:ext cx="7031831" cy="67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057400"/>
            <a:ext cx="80089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probability</a:t>
            </a:r>
            <a:r>
              <a:rPr lang="es-ES" dirty="0" smtClean="0"/>
              <a:t> </a:t>
            </a:r>
            <a:r>
              <a:rPr lang="es-ES" dirty="0" err="1" smtClean="0"/>
              <a:t>P</a:t>
            </a:r>
            <a:r>
              <a:rPr lang="es-ES" baseline="-25000" dirty="0" err="1" smtClean="0"/>
              <a:t>bad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observed</a:t>
            </a:r>
            <a:r>
              <a:rPr lang="es-ES" dirty="0" smtClean="0"/>
              <a:t> </a:t>
            </a:r>
            <a:r>
              <a:rPr lang="es-ES" dirty="0" err="1" smtClean="0"/>
              <a:t>point</a:t>
            </a:r>
            <a:r>
              <a:rPr lang="es-ES" dirty="0" smtClean="0"/>
              <a:t> </a:t>
            </a:r>
            <a:r>
              <a:rPr lang="es-ES" dirty="0" err="1" smtClean="0"/>
              <a:t>y</a:t>
            </a:r>
            <a:r>
              <a:rPr lang="es-ES" baseline="-25000" dirty="0" err="1" smtClean="0"/>
              <a:t>i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extracted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a </a:t>
            </a:r>
            <a:r>
              <a:rPr lang="es-ES" dirty="0" err="1" smtClean="0"/>
              <a:t>distribution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outliers</a:t>
            </a:r>
            <a:endParaRPr lang="es-ES" dirty="0"/>
          </a:p>
          <a:p>
            <a:pPr marL="342900" indent="-342900">
              <a:buFont typeface="Arial" pitchFamily="34" charset="0"/>
              <a:buChar char="•"/>
            </a:pPr>
            <a:endParaRPr lang="es-E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probability</a:t>
            </a:r>
            <a:r>
              <a:rPr lang="es-ES" dirty="0" smtClean="0"/>
              <a:t> (1-P</a:t>
            </a:r>
            <a:r>
              <a:rPr lang="es-ES" baseline="-25000" dirty="0" smtClean="0"/>
              <a:t>bad</a:t>
            </a:r>
            <a:r>
              <a:rPr lang="es-ES" dirty="0" smtClean="0"/>
              <a:t>),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observed</a:t>
            </a:r>
            <a:r>
              <a:rPr lang="es-ES" dirty="0" smtClean="0"/>
              <a:t> </a:t>
            </a:r>
            <a:r>
              <a:rPr lang="es-ES" dirty="0" err="1" smtClean="0"/>
              <a:t>point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extracted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/>
              <a:t/>
            </a:r>
            <a:br>
              <a:rPr lang="es-ES" dirty="0"/>
            </a:b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distribution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,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includes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presence</a:t>
            </a:r>
            <a:r>
              <a:rPr lang="es-ES" dirty="0" smtClean="0"/>
              <a:t> of </a:t>
            </a:r>
            <a:r>
              <a:rPr lang="es-ES" dirty="0" err="1" smtClean="0"/>
              <a:t>noise</a:t>
            </a:r>
            <a:endParaRPr lang="es-ES" dirty="0" smtClean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43400"/>
            <a:ext cx="3788569" cy="3976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7" y="5205412"/>
            <a:ext cx="3724275" cy="3571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37731" y="4343400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point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0962" y="5162490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bad</a:t>
            </a:r>
            <a:r>
              <a:rPr lang="es-ES" dirty="0" smtClean="0"/>
              <a:t> </a:t>
            </a:r>
            <a:r>
              <a:rPr lang="es-ES" dirty="0" err="1" smtClean="0"/>
              <a:t>point</a:t>
            </a:r>
            <a:endParaRPr lang="es-ES" dirty="0" smtClean="0"/>
          </a:p>
        </p:txBody>
      </p:sp>
      <p:sp>
        <p:nvSpPr>
          <p:cNvPr id="15" name="Right Arrow 14"/>
          <p:cNvSpPr/>
          <p:nvPr/>
        </p:nvSpPr>
        <p:spPr bwMode="auto">
          <a:xfrm>
            <a:off x="4953000" y="4449365"/>
            <a:ext cx="609600" cy="198835"/>
          </a:xfrm>
          <a:prstGeom prst="rightArrow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4953000" y="5287565"/>
            <a:ext cx="609600" cy="198835"/>
          </a:xfrm>
          <a:prstGeom prst="rightArrow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96975" y="0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99FF99"/>
                </a:solidFill>
                <a:latin typeface="Roboto" pitchFamily="2" charset="0"/>
                <a:ea typeface="Roboto" pitchFamily="2" charset="0"/>
              </a:rPr>
              <a:t>Day 1</a:t>
            </a:r>
            <a:endParaRPr lang="en-US" sz="3600" dirty="0" err="1" smtClean="0">
              <a:solidFill>
                <a:srgbClr val="99FF9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1336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Light" pitchFamily="2" charset="0"/>
                <a:ea typeface="Roboto Light" pitchFamily="2" charset="0"/>
              </a:rPr>
              <a:t>Profiles in different structures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Light" pitchFamily="2" charset="0"/>
                <a:ea typeface="Roboto Light" pitchFamily="2" charset="0"/>
              </a:rPr>
              <a:t>Physical intuition – what can we visually get from the profiles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Light" pitchFamily="2" charset="0"/>
                <a:ea typeface="Roboto Light" pitchFamily="2" charset="0"/>
              </a:rPr>
              <a:t>Asymmetries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2365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041" y="76200"/>
            <a:ext cx="872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What</a:t>
            </a:r>
            <a:r>
              <a:rPr lang="es-ES" sz="2400" dirty="0" smtClean="0"/>
              <a:t> </a:t>
            </a:r>
            <a:r>
              <a:rPr lang="es-ES" sz="2400" dirty="0" err="1" smtClean="0"/>
              <a:t>have</a:t>
            </a:r>
            <a:r>
              <a:rPr lang="es-ES" sz="2400" dirty="0" smtClean="0"/>
              <a:t> </a:t>
            </a:r>
            <a:r>
              <a:rPr lang="es-ES" sz="2400" dirty="0" err="1" smtClean="0"/>
              <a:t>you</a:t>
            </a:r>
            <a:r>
              <a:rPr lang="es-ES" sz="2400" dirty="0" smtClean="0"/>
              <a:t> done!? </a:t>
            </a:r>
            <a:r>
              <a:rPr lang="es-ES" sz="2400" dirty="0" err="1" smtClean="0"/>
              <a:t>Your</a:t>
            </a:r>
            <a:r>
              <a:rPr lang="es-ES" sz="2400" dirty="0" smtClean="0"/>
              <a:t> </a:t>
            </a:r>
            <a:r>
              <a:rPr lang="es-ES" sz="2400" dirty="0" err="1" smtClean="0"/>
              <a:t>problem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now</a:t>
            </a:r>
            <a:r>
              <a:rPr lang="es-ES" sz="2400" dirty="0" smtClean="0"/>
              <a:t> more </a:t>
            </a:r>
            <a:r>
              <a:rPr lang="es-ES" sz="2400" dirty="0" err="1" smtClean="0"/>
              <a:t>complicated</a:t>
            </a:r>
            <a:r>
              <a:rPr lang="es-ES" sz="2400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7" y="1073944"/>
            <a:ext cx="7031831" cy="6786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251" y="2495550"/>
            <a:ext cx="7675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use </a:t>
            </a:r>
            <a:r>
              <a:rPr lang="es-ES" dirty="0" err="1" smtClean="0"/>
              <a:t>this</a:t>
            </a:r>
            <a:r>
              <a:rPr lang="es-ES" dirty="0" smtClean="0"/>
              <a:t> new </a:t>
            </a:r>
            <a:r>
              <a:rPr lang="es-ES" dirty="0" err="1" smtClean="0"/>
              <a:t>generative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and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treat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variables as</a:t>
            </a:r>
          </a:p>
          <a:p>
            <a:pPr algn="ctr"/>
            <a:r>
              <a:rPr lang="es-ES" dirty="0" err="1" smtClean="0"/>
              <a:t>random</a:t>
            </a:r>
            <a:r>
              <a:rPr lang="es-ES" dirty="0" smtClean="0"/>
              <a:t> variables,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complicated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r>
              <a:rPr lang="es-ES" dirty="0" smtClean="0"/>
              <a:t>.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endParaRPr lang="es-ES" dirty="0" smtClean="0"/>
          </a:p>
          <a:p>
            <a:pPr algn="ctr"/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now</a:t>
            </a:r>
            <a:r>
              <a:rPr lang="es-ES" dirty="0" smtClean="0"/>
              <a:t> 5D, </a:t>
            </a:r>
            <a:r>
              <a:rPr lang="es-ES" dirty="0" err="1" smtClean="0"/>
              <a:t>while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was</a:t>
            </a:r>
            <a:r>
              <a:rPr lang="es-ES" dirty="0" smtClean="0"/>
              <a:t> </a:t>
            </a:r>
            <a:r>
              <a:rPr lang="es-ES" dirty="0" err="1" smtClean="0"/>
              <a:t>previously</a:t>
            </a:r>
            <a:r>
              <a:rPr lang="es-ES" dirty="0" smtClean="0"/>
              <a:t> 2D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7" y="4171950"/>
            <a:ext cx="8012906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2931" y="5562600"/>
            <a:ext cx="8658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so </a:t>
            </a:r>
            <a:r>
              <a:rPr lang="es-ES" dirty="0" err="1" smtClean="0"/>
              <a:t>complex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use </a:t>
            </a:r>
            <a:r>
              <a:rPr lang="es-ES" dirty="0" err="1" smtClean="0"/>
              <a:t>Markov</a:t>
            </a:r>
            <a:r>
              <a:rPr lang="es-ES" dirty="0" smtClean="0"/>
              <a:t> </a:t>
            </a:r>
            <a:r>
              <a:rPr lang="es-ES" dirty="0" err="1" smtClean="0"/>
              <a:t>Chain</a:t>
            </a:r>
            <a:r>
              <a:rPr lang="es-ES" dirty="0" smtClean="0"/>
              <a:t> Monte Carlo</a:t>
            </a:r>
          </a:p>
          <a:p>
            <a:r>
              <a:rPr lang="es-ES" dirty="0" err="1" smtClean="0"/>
              <a:t>sampling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compute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integrals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174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184" y="76200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Robust</a:t>
            </a:r>
            <a:r>
              <a:rPr lang="es-ES" sz="2400" dirty="0" smtClean="0"/>
              <a:t> </a:t>
            </a:r>
            <a:r>
              <a:rPr lang="es-ES" sz="2400" dirty="0" err="1" smtClean="0"/>
              <a:t>fitting</a:t>
            </a:r>
            <a:endParaRPr lang="es-E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0" y="1447800"/>
            <a:ext cx="8852080" cy="33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184" y="76200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Robust</a:t>
            </a:r>
            <a:r>
              <a:rPr lang="es-ES" sz="2400" dirty="0" smtClean="0"/>
              <a:t> </a:t>
            </a:r>
            <a:r>
              <a:rPr lang="es-ES" sz="2400" dirty="0" err="1" smtClean="0"/>
              <a:t>fitting</a:t>
            </a:r>
            <a:endParaRPr lang="es-E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47800"/>
            <a:ext cx="662940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5404" y="1848922"/>
            <a:ext cx="8931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dirty="0"/>
              <a:t>)</a:t>
            </a:r>
            <a:endParaRPr lang="es-ES" sz="16600" dirty="0" smtClean="0"/>
          </a:p>
        </p:txBody>
      </p:sp>
    </p:spTree>
    <p:extLst>
      <p:ext uri="{BB962C8B-B14F-4D97-AF65-F5344CB8AC3E}">
        <p14:creationId xmlns:p14="http://schemas.microsoft.com/office/powerpoint/2010/main" val="1734873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338262"/>
            <a:ext cx="5715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2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509712"/>
            <a:ext cx="47625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41" y="914400"/>
            <a:ext cx="6574118" cy="49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6424" y="3048000"/>
            <a:ext cx="74911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err="1" smtClean="0"/>
              <a:t>Zeeman</a:t>
            </a:r>
            <a:r>
              <a:rPr lang="es-ES" sz="2400" dirty="0" smtClean="0"/>
              <a:t> </a:t>
            </a:r>
            <a:r>
              <a:rPr lang="es-ES" sz="2400" dirty="0" err="1" smtClean="0"/>
              <a:t>effect</a:t>
            </a:r>
            <a:r>
              <a:rPr lang="es-ES" sz="2400" dirty="0" smtClean="0"/>
              <a:t> </a:t>
            </a:r>
            <a:r>
              <a:rPr lang="es-ES" sz="2400" dirty="0" smtClean="0">
                <a:sym typeface="Wingdings" pitchFamily="2" charset="2"/>
              </a:rPr>
              <a:t> </a:t>
            </a:r>
            <a:r>
              <a:rPr lang="es-ES" sz="2400" dirty="0" err="1" smtClean="0">
                <a:sym typeface="Wingdings" pitchFamily="2" charset="2"/>
              </a:rPr>
              <a:t>deterministic</a:t>
            </a:r>
            <a:r>
              <a:rPr lang="es-ES" sz="2400" dirty="0" smtClean="0">
                <a:sym typeface="Wingdings" pitchFamily="2" charset="2"/>
              </a:rPr>
              <a:t> </a:t>
            </a:r>
            <a:r>
              <a:rPr lang="es-ES" sz="2400" dirty="0" err="1" smtClean="0">
                <a:sym typeface="Wingdings" pitchFamily="2" charset="2"/>
              </a:rPr>
              <a:t>magnetic</a:t>
            </a:r>
            <a:r>
              <a:rPr lang="es-ES" sz="2400" dirty="0" smtClean="0">
                <a:sym typeface="Wingdings" pitchFamily="2" charset="2"/>
              </a:rPr>
              <a:t> </a:t>
            </a:r>
            <a:r>
              <a:rPr lang="es-ES" sz="2400" dirty="0" err="1" smtClean="0">
                <a:sym typeface="Wingdings" pitchFamily="2" charset="2"/>
              </a:rPr>
              <a:t>field</a:t>
            </a: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err="1" smtClean="0"/>
              <a:t>Scattering</a:t>
            </a:r>
            <a:r>
              <a:rPr lang="es-ES" sz="2400" dirty="0" smtClean="0"/>
              <a:t> </a:t>
            </a:r>
            <a:r>
              <a:rPr lang="es-ES" sz="2400" dirty="0" err="1" smtClean="0"/>
              <a:t>polarization</a:t>
            </a:r>
            <a:r>
              <a:rPr lang="es-ES" sz="2400" dirty="0" smtClean="0"/>
              <a:t> </a:t>
            </a:r>
            <a:r>
              <a:rPr lang="es-ES" sz="2400" dirty="0" smtClean="0">
                <a:sym typeface="Wingdings" pitchFamily="2" charset="2"/>
              </a:rPr>
              <a:t> non-</a:t>
            </a:r>
            <a:r>
              <a:rPr lang="es-ES" sz="2400" dirty="0" err="1" smtClean="0">
                <a:sym typeface="Wingdings" pitchFamily="2" charset="2"/>
              </a:rPr>
              <a:t>symmetric</a:t>
            </a:r>
            <a:r>
              <a:rPr lang="es-ES" sz="2400" dirty="0" smtClean="0">
                <a:sym typeface="Wingdings" pitchFamily="2" charset="2"/>
              </a:rPr>
              <a:t> </a:t>
            </a:r>
            <a:r>
              <a:rPr lang="es-ES" sz="2400" dirty="0" err="1" smtClean="0">
                <a:sym typeface="Wingdings" pitchFamily="2" charset="2"/>
              </a:rPr>
              <a:t>scattering</a:t>
            </a: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err="1" smtClean="0"/>
              <a:t>Hanle</a:t>
            </a:r>
            <a:r>
              <a:rPr lang="es-ES" sz="2400" dirty="0" smtClean="0"/>
              <a:t> </a:t>
            </a:r>
            <a:r>
              <a:rPr lang="es-ES" sz="2400" dirty="0" err="1" smtClean="0"/>
              <a:t>effect</a:t>
            </a:r>
            <a:r>
              <a:rPr lang="es-ES" sz="2400" dirty="0" smtClean="0"/>
              <a:t> </a:t>
            </a:r>
            <a:r>
              <a:rPr lang="es-ES" sz="2400" dirty="0" smtClean="0">
                <a:sym typeface="Wingdings" pitchFamily="2" charset="2"/>
              </a:rPr>
              <a:t> </a:t>
            </a:r>
            <a:r>
              <a:rPr lang="es-ES" sz="2400" dirty="0" err="1" smtClean="0">
                <a:sym typeface="Wingdings" pitchFamily="2" charset="2"/>
              </a:rPr>
              <a:t>scattering+magnetic</a:t>
            </a:r>
            <a:r>
              <a:rPr lang="es-ES" sz="2400" dirty="0" smtClean="0">
                <a:sym typeface="Wingdings" pitchFamily="2" charset="2"/>
              </a:rPr>
              <a:t> </a:t>
            </a:r>
            <a:r>
              <a:rPr lang="es-ES" sz="2400" dirty="0" err="1" smtClean="0">
                <a:sym typeface="Wingdings" pitchFamily="2" charset="2"/>
              </a:rPr>
              <a:t>field</a:t>
            </a: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Faraday </a:t>
            </a:r>
            <a:r>
              <a:rPr lang="es-ES" sz="2400" dirty="0" err="1" smtClean="0"/>
              <a:t>rotation</a:t>
            </a:r>
            <a:r>
              <a:rPr lang="es-ES" sz="2400" dirty="0" smtClean="0"/>
              <a:t> </a:t>
            </a:r>
            <a:r>
              <a:rPr lang="es-ES" sz="2400" dirty="0" smtClean="0">
                <a:sym typeface="Wingdings" pitchFamily="2" charset="2"/>
              </a:rPr>
              <a:t> </a:t>
            </a:r>
            <a:r>
              <a:rPr lang="es-ES" sz="2400" dirty="0" err="1" smtClean="0">
                <a:sym typeface="Wingdings" pitchFamily="2" charset="2"/>
              </a:rPr>
              <a:t>deterministic</a:t>
            </a:r>
            <a:r>
              <a:rPr lang="es-ES" sz="2400" dirty="0" smtClean="0">
                <a:sym typeface="Wingdings" pitchFamily="2" charset="2"/>
              </a:rPr>
              <a:t> </a:t>
            </a:r>
            <a:r>
              <a:rPr lang="es-ES" sz="2400" dirty="0" err="1" smtClean="0">
                <a:sym typeface="Wingdings" pitchFamily="2" charset="2"/>
              </a:rPr>
              <a:t>magnetic</a:t>
            </a:r>
            <a:r>
              <a:rPr lang="es-ES" sz="2400" dirty="0" smtClean="0">
                <a:sym typeface="Wingdings" pitchFamily="2" charset="2"/>
              </a:rPr>
              <a:t> </a:t>
            </a:r>
            <a:r>
              <a:rPr lang="es-ES" sz="2400" dirty="0" err="1" smtClean="0">
                <a:sym typeface="Wingdings" pitchFamily="2" charset="2"/>
              </a:rPr>
              <a:t>field</a:t>
            </a:r>
            <a:endParaRPr lang="es-E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69466" y="304800"/>
            <a:ext cx="6805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 smtClean="0"/>
              <a:t>Symmetry</a:t>
            </a:r>
            <a:r>
              <a:rPr lang="es-ES" sz="2800" dirty="0" smtClean="0"/>
              <a:t> </a:t>
            </a:r>
            <a:r>
              <a:rPr lang="es-ES" sz="2800" dirty="0" err="1" smtClean="0"/>
              <a:t>breaking</a:t>
            </a:r>
            <a:r>
              <a:rPr lang="es-ES" sz="2800" dirty="0" smtClean="0"/>
              <a:t> produces </a:t>
            </a:r>
            <a:r>
              <a:rPr lang="es-ES" sz="2800" dirty="0" err="1" smtClean="0"/>
              <a:t>polarization</a:t>
            </a:r>
            <a:endParaRPr lang="es-E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86444" y="1447800"/>
            <a:ext cx="6171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 smtClean="0"/>
              <a:t>All</a:t>
            </a:r>
            <a:r>
              <a:rPr lang="es-ES" sz="2400" dirty="0" smtClean="0"/>
              <a:t> </a:t>
            </a:r>
            <a:r>
              <a:rPr lang="es-ES" sz="2400" dirty="0" err="1" smtClean="0"/>
              <a:t>physical</a:t>
            </a:r>
            <a:r>
              <a:rPr lang="es-ES" sz="2400" dirty="0" smtClean="0"/>
              <a:t> </a:t>
            </a:r>
            <a:r>
              <a:rPr lang="es-ES" sz="2400" dirty="0" err="1" smtClean="0"/>
              <a:t>effects</a:t>
            </a:r>
            <a:r>
              <a:rPr lang="es-ES" sz="2400" dirty="0" smtClean="0"/>
              <a:t> </a:t>
            </a:r>
            <a:r>
              <a:rPr lang="es-ES" sz="2400" dirty="0" err="1" smtClean="0"/>
              <a:t>that</a:t>
            </a:r>
            <a:r>
              <a:rPr lang="es-ES" sz="2400" dirty="0" smtClean="0"/>
              <a:t> produce </a:t>
            </a:r>
            <a:r>
              <a:rPr lang="es-ES" sz="2400" dirty="0" err="1" smtClean="0"/>
              <a:t>polarization</a:t>
            </a:r>
            <a:endParaRPr lang="es-ES" sz="2400" dirty="0" smtClean="0"/>
          </a:p>
          <a:p>
            <a:pPr algn="ctr"/>
            <a:r>
              <a:rPr lang="es-ES" sz="2400" dirty="0" smtClean="0"/>
              <a:t>are </a:t>
            </a:r>
            <a:r>
              <a:rPr lang="es-ES" sz="2400" dirty="0" err="1" smtClean="0"/>
              <a:t>related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a </a:t>
            </a:r>
            <a:r>
              <a:rPr lang="es-ES" sz="2400" dirty="0" err="1" smtClean="0">
                <a:solidFill>
                  <a:srgbClr val="FFFF00"/>
                </a:solidFill>
              </a:rPr>
              <a:t>symmetry</a:t>
            </a:r>
            <a:r>
              <a:rPr lang="es-ES" sz="2400" dirty="0" smtClean="0">
                <a:solidFill>
                  <a:srgbClr val="FFFF00"/>
                </a:solidFill>
              </a:rPr>
              <a:t> </a:t>
            </a:r>
            <a:r>
              <a:rPr lang="es-ES" sz="2400" dirty="0" err="1" smtClean="0">
                <a:solidFill>
                  <a:srgbClr val="FFFF00"/>
                </a:solidFill>
              </a:rPr>
              <a:t>breaking</a:t>
            </a:r>
            <a:r>
              <a:rPr lang="es-ES" sz="2400" dirty="0" smtClean="0">
                <a:solidFill>
                  <a:srgbClr val="FFFF00"/>
                </a:solidFill>
              </a:rPr>
              <a:t> </a:t>
            </a:r>
            <a:r>
              <a:rPr lang="es-ES" sz="2400" dirty="0" err="1" smtClean="0">
                <a:solidFill>
                  <a:srgbClr val="FFFF00"/>
                </a:solidFill>
              </a:rPr>
              <a:t>effect</a:t>
            </a:r>
            <a:endParaRPr lang="es-E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d}{ds} \left[ &#10;\begin{array}{c}&#10;I \\&#10;Q \\&#10;U \\&#10;V &#10;\end{array}&#10;\right] = \left[&#10;\begin{array}{c}&#10;\epsilon_I \\&#10;\epsilon_Q \\&#10;\epsilon_U \\&#10;\epsilon_V &#10;\end{array}&#10;\right]&#10;-&#10;\left[&#10;\begin{array}{cccc}&#10;\eta_I &amp; \eta_Q &amp; \eta_U &amp; \eta_V \\&#10;\eta_Q &amp; \eta_I &amp; -\rho_V &amp; -\rho_U \\&#10;\eta_U &amp; -\rho_V &amp; \eta_I &amp; \rho_Q \\&#10;\eta_V &amp; \rho_U &amp; -\rho_Q &amp; \eta_I  &#10;\end{array}&#10;\right]&#10;\left[ &#10;\begin{array}{c}&#10;I \\&#10;Q \\&#10;U \\&#10;V &#10;\end{array}&#10;\right]&#10;\]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bar Q(\lambda) \approx -\frac{1}{4}&#10;\Delta \lambda_B^2 \bar{G} \frac{d^2 I(\lambda)}{d\lambda^2}&#10;\]&#10;&#10;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y_i = mx_i + b + e_i\]&#10;&#10;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e_i \sim N(0,\sigma_y^2)\]&#10;&#10;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mathcal{L} = &#10;p(D|m,n) = \prod_{i=1}^N N \left(y_i | mx_i+b, \sigma_y^2 \right)\]&#10;&#10;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\mathbf{y}|\mathbf{D})&#10;= \frac{p(\mathbf{D}|\mathbf{y}) p(\mathbf{y})}{p(\mathbf{D})}\]&#10;&#10;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y_1,y_2|\mathbf{D})&#10;= \int dy_3 dy_4 p(y_1,y_2,y_3,y_4|\mathbf{D}) \]&#10;&#10;&#10;\end{document}"/>
  <p:tag name="IGUANATEXSIZE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1}{[y1][y2][y3][y4]} \]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\mathbf{y}|\mathbf{D})&#10;\propto p(\mathbf{D}|\mathbf{y}) p(\mathbf{y})&#10;\]&#10;\end{document}"/>
  <p:tag name="IGUANATEXSIZE" val="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1}{[y1][y2]} \]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mathcal{L} = &#10;p(D|m,n) = \prod_{i=1}^N N \left(y_i | mx_i+b, \sigma_y^2 \right)\]&#10;&#10;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g_\mathrm{eff} &#10;\frac{\Delta \lambda_B}{\Delta \lambda_D} \ll 1\]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log \mathcal{L} = &#10;-\frac{N}{2} \log 2\pi - N \log \sigma_y - \sum_{i=1}^N \frac{\left(y_i - mx_i-b \right)^2}&#10;{\sigma_y^2} \]&#10;&#10;&#10;\end{document}"/>
  <p:tag name="IGUANATEXSIZE" val="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log \mathcal{L} = &#10;-\frac{N}{2} \log 2\pi - N \log \sigma_y - \sum_{i=1}^N \frac{\left(y_i - mx_i-b \right)^2}&#10;{\sigma_y^2} \]&#10;&#10;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\partial \log \mathcal{L}}{\partial m} = &#10;2\sum_{i=1}^N \frac{\left(y_i - mx_i-b \right)x_i}&#10;{\sigma_y^2} =0 \]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\partial \log \mathcal{L}}{\partial m} = &#10;-2\sum_{i=1}^N \frac{\left(y_i - mx_i-b \right)}&#10;{\sigma_y^2} =0 \]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y_i=1.2x_i+0.5+e_i\]&#10;&#10;&#10;\end{document}"/>
  <p:tag name="IGUANATEXSIZE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D|\mathrm{model})&#10;= \prod_i \left[ P_\mathrm{bad} p_\mathrm{bad}(y_i)&#10;+(1-P_\mathrm{bad}) p_{fg}(y_i)\right]\]&#10;&#10;&#10;\end{document}"/>
  <p:tag name="IGUANATEXSIZE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D|\mathrm{model})&#10;= \prod_i \left[ P_\mathrm{bad} p_\mathrm{bad}(y_i)&#10;+(1-P_\mathrm{bad}) p_\mathrm{fg}(y_i)\right]\]&#10;&#10;&#10;\end{document}"/>
  <p:tag name="IGUANATEXSIZE" val="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_\mathrm{fg}(y_i) = N(y_i|mx_i+n, \sigma_y^2)\]&#10;&#10;&#10;\end{document}"/>
  <p:tag name="IGUANATEXSIZE" val="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_\mathrm{bad}(y_i) = N(y_i|Y_\mathrm{bad}, V_\mathrm{bad}^2)\]&#10;&#10;&#10;\end{document}"/>
  <p:tag name="IGUANATEXSIZE" val="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D|\mathrm{model})&#10;= \prod_i \left[ P_\mathrm{bad} p_\mathrm{bad}(y_i)&#10;+(1-P_\mathrm{bad}) p_\mathrm{fg}(y_i)\right]\]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g_\mathrm{eff} &#10;B \ll 2500 G\]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m,b|D) = \int dP_\mathrm{bad} &#10;dY_\mathrm{bad} dV_\mathrm{bad} &#10;p(m,b,P_\mathrm{bad},Y_\mathrm{bad},V_\mathrm{bad}|D)\]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Delta \lambda_B =&#10;\frac{\lambda_0^2 e_0 B}{4\pi m c^2}&#10;\]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V_1(\lambda) = -\Delta \lambda_B &#10;g_\mathrm{eff} \cos \theta \frac{dI(\lambda)}{d\lambda}&#10;\]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Delta \lambda_B \approx 4.6686 \times&#10;10^{-10} \lambda_0^2 B&#10;\]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V_1(\lambda) = -4.6686 \times 10^{-10} \lambda_0^2 B &#10;g_\mathrm{eff} \cos \theta \frac{dI(\lambda)}{d\lambda}&#10;\]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V_1(\lambda) = \alpha \frac{dI(\lambda)}{d\lambda}&#10;\]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tan 2 \chi = \frac{U(\lambda)}{Q(\lambda)}&#10;\]&#10;&#10;&#10;\end{document}"/>
  <p:tag name="IGUANATEXSIZE" val="3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Roboto Light" pitchFamily="2" charset="0"/>
            <a:ea typeface="Roboto Light" pitchFamily="2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66730</TotalTime>
  <Words>856</Words>
  <Application>Microsoft Office PowerPoint</Application>
  <PresentationFormat>On-screen Show (4:3)</PresentationFormat>
  <Paragraphs>184</Paragraphs>
  <Slides>43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Default Design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</dc:creator>
  <cp:lastModifiedBy>Art</cp:lastModifiedBy>
  <cp:revision>281</cp:revision>
  <dcterms:created xsi:type="dcterms:W3CDTF">2010-04-26T10:49:11Z</dcterms:created>
  <dcterms:modified xsi:type="dcterms:W3CDTF">2015-02-25T15:23:44Z</dcterms:modified>
</cp:coreProperties>
</file>