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FF00"/>
    <a:srgbClr val="FF9900"/>
    <a:srgbClr val="20F443"/>
    <a:srgbClr val="3371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8E1E922-78FF-4416-B6C5-CBE53EB93DC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D4CF6-941D-6E45-8E89-1CB3F14915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D4CF6-941D-6E45-8E89-1CB3F14915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D4CF6-941D-6E45-8E89-1CB3F14915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D4CF6-941D-6E45-8E89-1CB3F14915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D4CF6-941D-6E45-8E89-1CB3F14915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D4CF6-941D-6E45-8E89-1CB3F14915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D4CF6-941D-6E45-8E89-1CB3F14915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D4CF6-941D-6E45-8E89-1CB3F14915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D4CF6-941D-6E45-8E89-1CB3F14915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A61C-7473-4C04-86CF-951622FA935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9367E-C50B-48D9-8AC4-BA73478E0C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B195-690F-4CDB-B31F-E3E2A976EB8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E8130-D167-4B1A-83B9-EE618EF9E86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CB204-FCC9-40DA-8BB4-150F67BFDB1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51299-2F39-4B96-9DAC-3DE71B116D8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CB2F0-EF4D-4506-91B8-ECEB8002073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7A0A-2E6E-429A-B34C-C352ABD1E8B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4C7D-ECD1-4A3B-B0E6-D625285160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CFAC1-F2A2-46B8-BE8D-77452279656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CB88-F04F-48F3-AD78-BEADB38ABED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BA8C644-59DB-4D5A-992C-6776F0BBD87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05344"/>
            <a:ext cx="7909878" cy="13802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628" y="2924944"/>
            <a:ext cx="4924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14399" algn="ctr">
              <a:defRPr b="0">
                <a:latin typeface="Verdana" pitchFamily="34"/>
              </a:defRPr>
            </a:pPr>
            <a:r>
              <a:rPr lang="es-ES" sz="3600" b="1" baseline="30000" dirty="0">
                <a:solidFill>
                  <a:srgbClr val="99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Lohit Hindi" pitchFamily="2"/>
              </a:rPr>
              <a:t>A. Asensio Ramos</a:t>
            </a:r>
          </a:p>
          <a:p>
            <a:pPr indent="-414399" algn="ctr">
              <a:defRPr b="0">
                <a:latin typeface="Verdana" pitchFamily="34"/>
              </a:defRPr>
            </a:pPr>
            <a:r>
              <a:rPr lang="es-ES" sz="2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Instituto de Astrofísica de 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Canarias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56176" y="6090192"/>
            <a:ext cx="2729433" cy="369395"/>
            <a:chOff x="5868144" y="6090192"/>
            <a:chExt cx="2729433" cy="3693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6093296"/>
              <a:ext cx="366291" cy="3662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32827" y="6090192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github.com/</a:t>
              </a:r>
              <a:r>
                <a:rPr lang="es-ES" sz="1800" dirty="0" err="1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aasensio</a:t>
              </a:r>
              <a:endPara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41" y="5445224"/>
            <a:ext cx="581559" cy="5815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37398" y="551723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@</a:t>
            </a:r>
            <a:r>
              <a:rPr lang="es-ES" sz="1800" dirty="0" err="1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aasensior</a:t>
            </a:r>
            <a:endParaRPr lang="es-ES" sz="1800" dirty="0" smtClean="0">
              <a:solidFill>
                <a:schemeClr val="accent1">
                  <a:lumMod val="50000"/>
                </a:schemeClr>
              </a:solidFill>
              <a:ea typeface="WenQuanYi Zen Hei" pitchFamily="2"/>
              <a:cs typeface="Lohit Hindi" pitchFamily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911824"/>
            <a:ext cx="422176" cy="4221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4218" y="491182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aasensio.github.io/blog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" y="6432574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911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Modelo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u</a:t>
            </a:r>
            <a:r>
              <a:rPr lang="en-US" sz="2800" dirty="0" err="1" smtClean="0">
                <a:solidFill>
                  <a:schemeClr val="accent1"/>
                </a:solidFill>
              </a:rPr>
              <a:t>na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transición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atómica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3129" y="1865684"/>
            <a:ext cx="80436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>
                <a:solidFill>
                  <a:srgbClr val="E46C0A"/>
                </a:solidFill>
              </a:rPr>
              <a:t>H</a:t>
            </a:r>
            <a:r>
              <a:rPr lang="es-ES_tradnl" baseline="-25000" dirty="0" smtClean="0">
                <a:solidFill>
                  <a:srgbClr val="E46C0A"/>
                </a:solidFill>
              </a:rPr>
              <a:t>0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n-US" dirty="0" smtClean="0">
                <a:solidFill>
                  <a:srgbClr val="E46C0A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rgbClr val="E46C0A"/>
                </a:solidFill>
                <a:sym typeface="Wingdings"/>
              </a:rPr>
              <a:t>Hamiltoniano</a:t>
            </a:r>
            <a:r>
              <a:rPr lang="en-US" dirty="0" smtClean="0">
                <a:solidFill>
                  <a:srgbClr val="E46C0A"/>
                </a:solidFill>
                <a:sym typeface="Wingdings"/>
              </a:rPr>
              <a:t> en </a:t>
            </a:r>
            <a:r>
              <a:rPr lang="en-US" dirty="0" err="1" smtClean="0">
                <a:solidFill>
                  <a:srgbClr val="E46C0A"/>
                </a:solidFill>
                <a:sym typeface="Wingdings"/>
              </a:rPr>
              <a:t>ausencia</a:t>
            </a:r>
            <a:r>
              <a:rPr lang="en-US" dirty="0" smtClean="0">
                <a:solidFill>
                  <a:srgbClr val="E46C0A"/>
                </a:solidFill>
                <a:sym typeface="Wingdings"/>
              </a:rPr>
              <a:t> de </a:t>
            </a:r>
            <a:r>
              <a:rPr lang="en-US" dirty="0" err="1" smtClean="0">
                <a:solidFill>
                  <a:srgbClr val="E46C0A"/>
                </a:solidFill>
                <a:sym typeface="Wingdings"/>
              </a:rPr>
              <a:t>fuerzas</a:t>
            </a:r>
            <a:r>
              <a:rPr lang="en-US" dirty="0" smtClean="0">
                <a:solidFill>
                  <a:srgbClr val="E46C0A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E46C0A"/>
                </a:solidFill>
                <a:sym typeface="Wingdings"/>
              </a:rPr>
              <a:t>externas</a:t>
            </a:r>
            <a:r>
              <a:rPr lang="en-US" dirty="0" smtClean="0">
                <a:solidFill>
                  <a:srgbClr val="E46C0A"/>
                </a:solidFill>
                <a:sym typeface="Wingdings"/>
              </a:rPr>
              <a:t>. Parte radial (N) y orbital (L)</a:t>
            </a:r>
          </a:p>
          <a:p>
            <a:endParaRPr lang="es-ES_tradnl" dirty="0" smtClean="0"/>
          </a:p>
          <a:p>
            <a:r>
              <a:rPr lang="es-ES_tradnl" dirty="0" smtClean="0"/>
              <a:t>N </a:t>
            </a:r>
            <a:r>
              <a:rPr lang="es-ES_tradnl" dirty="0"/>
              <a:t>número cuántico principal; nivel de energía </a:t>
            </a:r>
            <a:r>
              <a:rPr lang="es-ES_tradnl" dirty="0" smtClean="0"/>
              <a:t>principal (unidades de </a:t>
            </a:r>
            <a:r>
              <a:rPr lang="es-ES_tradnl" dirty="0" err="1" smtClean="0"/>
              <a:t>ħ</a:t>
            </a:r>
            <a:r>
              <a:rPr lang="es-ES_tradnl" dirty="0" smtClean="0"/>
              <a:t>); </a:t>
            </a:r>
            <a:r>
              <a:rPr lang="es-ES_tradnl" dirty="0"/>
              <a:t>distancia del e</a:t>
            </a:r>
            <a:r>
              <a:rPr lang="es-ES_tradnl" baseline="30000" dirty="0"/>
              <a:t>-</a:t>
            </a:r>
            <a:r>
              <a:rPr lang="es-ES_tradnl" dirty="0"/>
              <a:t> al núcleo</a:t>
            </a:r>
            <a:r>
              <a:rPr lang="es-ES_tradnl" dirty="0" smtClean="0"/>
              <a:t>, proporcional </a:t>
            </a:r>
            <a:r>
              <a:rPr lang="es-ES_tradnl" dirty="0"/>
              <a:t>a la energía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s-ES_tradnl" dirty="0" err="1" smtClean="0"/>
              <a:t>otencial</a:t>
            </a:r>
            <a:r>
              <a:rPr lang="es-ES_tradnl" dirty="0" smtClean="0"/>
              <a:t>; 1 </a:t>
            </a:r>
            <a:r>
              <a:rPr lang="en-US" dirty="0" smtClean="0">
                <a:sym typeface="Wingdings"/>
              </a:rPr>
              <a:t> ∞</a:t>
            </a:r>
            <a:endParaRPr lang="es-ES_tradnl" dirty="0"/>
          </a:p>
          <a:p>
            <a:r>
              <a:rPr lang="es-ES_tradnl" dirty="0"/>
              <a:t>L número cuántico orbital; subnivel energético, momento angular orbital (L</a:t>
            </a:r>
            <a:r>
              <a:rPr lang="es-ES_tradnl" baseline="30000" dirty="0"/>
              <a:t>2</a:t>
            </a:r>
            <a:r>
              <a:rPr lang="es-ES_tradnl" dirty="0"/>
              <a:t>) forma </a:t>
            </a:r>
            <a:endParaRPr lang="es-ES_tradnl" dirty="0" smtClean="0"/>
          </a:p>
          <a:p>
            <a:r>
              <a:rPr lang="es-ES_tradnl" dirty="0"/>
              <a:t> </a:t>
            </a:r>
            <a:r>
              <a:rPr lang="es-ES_tradnl" dirty="0" smtClean="0"/>
              <a:t>  de </a:t>
            </a:r>
            <a:r>
              <a:rPr lang="es-ES_tradnl" dirty="0"/>
              <a:t>los </a:t>
            </a:r>
            <a:r>
              <a:rPr lang="es-ES_tradnl" dirty="0" smtClean="0"/>
              <a:t>orbitales; L = 0, .., N-1</a:t>
            </a:r>
          </a:p>
          <a:p>
            <a:endParaRPr lang="es-ES_tradnl" dirty="0" smtClean="0"/>
          </a:p>
        </p:txBody>
      </p:sp>
      <p:pic>
        <p:nvPicPr>
          <p:cNvPr id="3" name="Picture 2" descr="Es-Orbital_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28"/>
          <a:stretch/>
        </p:blipFill>
        <p:spPr>
          <a:xfrm>
            <a:off x="992694" y="4254097"/>
            <a:ext cx="3810152" cy="1911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8831" y="4771980"/>
            <a:ext cx="3474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Orbital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err="1" smtClean="0">
                <a:sym typeface="Wingdings"/>
              </a:rPr>
              <a:t>función</a:t>
            </a:r>
            <a:r>
              <a:rPr lang="en-US" b="1" dirty="0" smtClean="0">
                <a:sym typeface="Wingdings"/>
              </a:rPr>
              <a:t> de </a:t>
            </a:r>
            <a:r>
              <a:rPr lang="en-US" b="1" dirty="0" err="1" smtClean="0">
                <a:sym typeface="Wingdings"/>
              </a:rPr>
              <a:t>probabilidad</a:t>
            </a:r>
            <a:endParaRPr lang="en-US" b="1" dirty="0" smtClean="0">
              <a:sym typeface="Wingdings"/>
            </a:endParaRPr>
          </a:p>
          <a:p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                  de la </a:t>
            </a:r>
            <a:r>
              <a:rPr lang="en-US" b="1" dirty="0" err="1" smtClean="0">
                <a:sym typeface="Wingdings"/>
              </a:rPr>
              <a:t>posición</a:t>
            </a:r>
            <a:r>
              <a:rPr lang="en-US" b="1" dirty="0" smtClean="0">
                <a:sym typeface="Wingdings"/>
              </a:rPr>
              <a:t> del e</a:t>
            </a:r>
            <a:r>
              <a:rPr lang="en-US" b="1" baseline="30000" dirty="0" smtClean="0">
                <a:sym typeface="Wingdings"/>
              </a:rPr>
              <a:t>-</a:t>
            </a:r>
            <a:endParaRPr lang="en-US" b="1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9500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911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Modelo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u</a:t>
            </a:r>
            <a:r>
              <a:rPr lang="en-US" sz="2800" dirty="0" err="1" smtClean="0">
                <a:solidFill>
                  <a:schemeClr val="accent1"/>
                </a:solidFill>
              </a:rPr>
              <a:t>na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transición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atómica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3129" y="1865684"/>
            <a:ext cx="80436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>
                <a:solidFill>
                  <a:srgbClr val="E46C0A"/>
                </a:solidFill>
              </a:rPr>
              <a:t>H</a:t>
            </a:r>
            <a:r>
              <a:rPr lang="es-ES_tradnl" baseline="-25000" dirty="0" smtClean="0">
                <a:solidFill>
                  <a:srgbClr val="E46C0A"/>
                </a:solidFill>
              </a:rPr>
              <a:t>0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n-US" dirty="0" smtClean="0">
                <a:solidFill>
                  <a:srgbClr val="E46C0A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rgbClr val="E46C0A"/>
                </a:solidFill>
                <a:sym typeface="Wingdings"/>
              </a:rPr>
              <a:t>Hamiltoniano</a:t>
            </a:r>
            <a:r>
              <a:rPr lang="en-US" dirty="0" smtClean="0">
                <a:solidFill>
                  <a:srgbClr val="E46C0A"/>
                </a:solidFill>
                <a:sym typeface="Wingdings"/>
              </a:rPr>
              <a:t> en </a:t>
            </a:r>
            <a:r>
              <a:rPr lang="en-US" dirty="0" err="1" smtClean="0">
                <a:solidFill>
                  <a:srgbClr val="E46C0A"/>
                </a:solidFill>
                <a:sym typeface="Wingdings"/>
              </a:rPr>
              <a:t>ausencia</a:t>
            </a:r>
            <a:r>
              <a:rPr lang="en-US" dirty="0" smtClean="0">
                <a:solidFill>
                  <a:srgbClr val="E46C0A"/>
                </a:solidFill>
                <a:sym typeface="Wingdings"/>
              </a:rPr>
              <a:t> de </a:t>
            </a:r>
            <a:r>
              <a:rPr lang="en-US" dirty="0" err="1" smtClean="0">
                <a:solidFill>
                  <a:srgbClr val="E46C0A"/>
                </a:solidFill>
                <a:sym typeface="Wingdings"/>
              </a:rPr>
              <a:t>fuerzas</a:t>
            </a:r>
            <a:r>
              <a:rPr lang="en-US" dirty="0" smtClean="0">
                <a:solidFill>
                  <a:srgbClr val="E46C0A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E46C0A"/>
                </a:solidFill>
                <a:sym typeface="Wingdings"/>
              </a:rPr>
              <a:t>externas</a:t>
            </a:r>
            <a:r>
              <a:rPr lang="en-US" dirty="0" smtClean="0">
                <a:solidFill>
                  <a:srgbClr val="E46C0A"/>
                </a:solidFill>
                <a:sym typeface="Wingdings"/>
              </a:rPr>
              <a:t>. Parte radial (N) y orbital (L)</a:t>
            </a:r>
          </a:p>
          <a:p>
            <a:endParaRPr lang="es-ES_tradnl" dirty="0" smtClean="0"/>
          </a:p>
          <a:p>
            <a:r>
              <a:rPr lang="es-ES_tradnl" dirty="0" smtClean="0"/>
              <a:t>N </a:t>
            </a:r>
            <a:r>
              <a:rPr lang="es-ES_tradnl" dirty="0"/>
              <a:t>número cuántico principal; nivel de energía principal; distancia del e</a:t>
            </a:r>
            <a:r>
              <a:rPr lang="es-ES_tradnl" baseline="30000" dirty="0"/>
              <a:t>-</a:t>
            </a:r>
            <a:r>
              <a:rPr lang="es-ES_tradnl" dirty="0"/>
              <a:t> al núcleo, </a:t>
            </a:r>
          </a:p>
          <a:p>
            <a:r>
              <a:rPr lang="es-ES_tradnl" dirty="0"/>
              <a:t>    </a:t>
            </a:r>
            <a:r>
              <a:rPr lang="es-ES_tradnl" dirty="0" err="1"/>
              <a:t>proponcional</a:t>
            </a:r>
            <a:r>
              <a:rPr lang="es-ES_tradnl" dirty="0"/>
              <a:t> a la energía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s-ES_tradnl" dirty="0" err="1" smtClean="0"/>
              <a:t>otencial</a:t>
            </a:r>
            <a:r>
              <a:rPr lang="es-ES_tradnl" dirty="0" smtClean="0"/>
              <a:t>; 1 </a:t>
            </a:r>
            <a:r>
              <a:rPr lang="en-US" dirty="0" smtClean="0">
                <a:sym typeface="Wingdings"/>
              </a:rPr>
              <a:t> ∞</a:t>
            </a:r>
            <a:endParaRPr lang="es-ES_tradnl" dirty="0"/>
          </a:p>
          <a:p>
            <a:r>
              <a:rPr lang="es-ES_tradnl" dirty="0"/>
              <a:t>L número cuántico orbital; subnivel energético, momento angular orbital (L</a:t>
            </a:r>
            <a:r>
              <a:rPr lang="es-ES_tradnl" baseline="30000" dirty="0"/>
              <a:t>2</a:t>
            </a:r>
            <a:r>
              <a:rPr lang="es-ES_tradnl" dirty="0"/>
              <a:t>) forma </a:t>
            </a:r>
            <a:endParaRPr lang="es-ES_tradnl" dirty="0" smtClean="0"/>
          </a:p>
          <a:p>
            <a:r>
              <a:rPr lang="es-ES_tradnl" dirty="0"/>
              <a:t> </a:t>
            </a:r>
            <a:r>
              <a:rPr lang="es-ES_tradnl" dirty="0" smtClean="0"/>
              <a:t>  de </a:t>
            </a:r>
            <a:r>
              <a:rPr lang="es-ES_tradnl" dirty="0"/>
              <a:t>los </a:t>
            </a:r>
            <a:r>
              <a:rPr lang="es-ES_tradnl" dirty="0" smtClean="0"/>
              <a:t>orbitales; L = 0, .., N-1</a:t>
            </a:r>
          </a:p>
          <a:p>
            <a:endParaRPr lang="es-ES_tradnl" dirty="0" smtClean="0"/>
          </a:p>
          <a:p>
            <a:r>
              <a:rPr lang="es-ES_tradnl" dirty="0" smtClean="0">
                <a:solidFill>
                  <a:srgbClr val="E46C0A"/>
                </a:solidFill>
              </a:rPr>
              <a:t>Estructura fina</a:t>
            </a:r>
          </a:p>
          <a:p>
            <a:endParaRPr lang="es-ES_tradnl" dirty="0" smtClean="0">
              <a:solidFill>
                <a:srgbClr val="E46C0A"/>
              </a:solidFill>
            </a:endParaRPr>
          </a:p>
          <a:p>
            <a:r>
              <a:rPr lang="es-ES_tradnl" dirty="0" smtClean="0"/>
              <a:t>S número cuántico de spin (±1/2), sentido del campo magnético generado por el e</a:t>
            </a:r>
            <a:r>
              <a:rPr lang="es-ES_tradnl" baseline="30000" dirty="0" smtClean="0"/>
              <a:t>- </a:t>
            </a:r>
            <a:r>
              <a:rPr lang="es-ES_tradnl" dirty="0" smtClean="0"/>
              <a:t>al </a:t>
            </a:r>
          </a:p>
          <a:p>
            <a:r>
              <a:rPr lang="es-ES_tradnl" dirty="0"/>
              <a:t> </a:t>
            </a:r>
            <a:r>
              <a:rPr lang="es-ES_tradnl" dirty="0" smtClean="0"/>
              <a:t>  rotar</a:t>
            </a:r>
          </a:p>
          <a:p>
            <a:r>
              <a:rPr lang="es-ES_tradnl" dirty="0"/>
              <a:t>J momento angular total; J </a:t>
            </a:r>
            <a:r>
              <a:rPr lang="es-ES_tradnl" dirty="0" smtClean="0"/>
              <a:t>=|L-S</a:t>
            </a:r>
            <a:r>
              <a:rPr lang="es-ES_tradnl" dirty="0"/>
              <a:t>|, </a:t>
            </a:r>
            <a:r>
              <a:rPr lang="en-US" dirty="0"/>
              <a:t>…, |L+S|</a:t>
            </a:r>
          </a:p>
          <a:p>
            <a:r>
              <a:rPr lang="en-US" dirty="0"/>
              <a:t>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cuántico</a:t>
            </a:r>
            <a:r>
              <a:rPr lang="en-US" dirty="0"/>
              <a:t> </a:t>
            </a:r>
            <a:r>
              <a:rPr lang="en-US" dirty="0" err="1"/>
              <a:t>magnético</a:t>
            </a:r>
            <a:r>
              <a:rPr lang="en-US" dirty="0"/>
              <a:t>; M = -J, …, J; </a:t>
            </a:r>
            <a:r>
              <a:rPr lang="en-US" dirty="0" err="1"/>
              <a:t>energía</a:t>
            </a:r>
            <a:r>
              <a:rPr lang="en-US" dirty="0"/>
              <a:t> de los </a:t>
            </a:r>
            <a:r>
              <a:rPr lang="en-US" b="1" dirty="0" err="1"/>
              <a:t>subniveles</a:t>
            </a:r>
            <a:r>
              <a:rPr lang="en-US" b="1" dirty="0"/>
              <a:t> </a:t>
            </a:r>
            <a:r>
              <a:rPr lang="en-US" b="1" dirty="0" err="1" smtClean="0"/>
              <a:t>degenerados</a:t>
            </a:r>
            <a:endParaRPr lang="es-ES_tradnl" b="1" dirty="0" smtClean="0"/>
          </a:p>
        </p:txBody>
      </p:sp>
    </p:spTree>
    <p:extLst>
      <p:ext uri="{BB962C8B-B14F-4D97-AF65-F5344CB8AC3E}">
        <p14:creationId xmlns:p14="http://schemas.microsoft.com/office/powerpoint/2010/main" val="117231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911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Modelo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u</a:t>
            </a:r>
            <a:r>
              <a:rPr lang="en-US" sz="2800" dirty="0" err="1" smtClean="0">
                <a:solidFill>
                  <a:schemeClr val="accent1"/>
                </a:solidFill>
              </a:rPr>
              <a:t>na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transición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atómica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857px-Electron_orbitals.sv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5" b="53523"/>
          <a:stretch/>
        </p:blipFill>
        <p:spPr>
          <a:xfrm>
            <a:off x="4364533" y="3892709"/>
            <a:ext cx="4510868" cy="2112881"/>
          </a:xfrm>
          <a:prstGeom prst="rect">
            <a:avLst/>
          </a:prstGeom>
        </p:spPr>
      </p:pic>
      <p:pic>
        <p:nvPicPr>
          <p:cNvPr id="5" name="Picture 4" descr="857px-Electron_orbitals.sv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t="14242" r="66062" b="28970"/>
          <a:stretch/>
        </p:blipFill>
        <p:spPr>
          <a:xfrm>
            <a:off x="905091" y="1654878"/>
            <a:ext cx="2953892" cy="3834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0290" y="1839511"/>
            <a:ext cx="46747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e</a:t>
            </a:r>
            <a:r>
              <a:rPr lang="en-US" baseline="30000" dirty="0" smtClean="0"/>
              <a:t>- </a:t>
            </a:r>
            <a:r>
              <a:rPr lang="en-US" dirty="0" smtClean="0"/>
              <a:t>en </a:t>
            </a:r>
            <a:r>
              <a:rPr lang="en-US" dirty="0" err="1" smtClean="0"/>
              <a:t>orbitales</a:t>
            </a:r>
            <a:r>
              <a:rPr lang="en-US" dirty="0" smtClean="0"/>
              <a:t> s (L=0)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J=0, M=±1/2</a:t>
            </a:r>
          </a:p>
          <a:p>
            <a:r>
              <a:rPr lang="en-US" dirty="0" smtClean="0"/>
              <a:t>6 e</a:t>
            </a:r>
            <a:r>
              <a:rPr lang="en-US" baseline="30000" dirty="0" smtClean="0"/>
              <a:t>- </a:t>
            </a:r>
            <a:r>
              <a:rPr lang="en-US" dirty="0" smtClean="0"/>
              <a:t>en </a:t>
            </a:r>
            <a:r>
              <a:rPr lang="en-US" dirty="0" err="1" smtClean="0"/>
              <a:t>orbitales</a:t>
            </a:r>
            <a:r>
              <a:rPr lang="en-US" dirty="0" smtClean="0"/>
              <a:t> p (L=1)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J=1/2</a:t>
            </a:r>
            <a:r>
              <a:rPr lang="en-US" dirty="0"/>
              <a:t> </a:t>
            </a:r>
            <a:r>
              <a:rPr lang="en-US" dirty="0" smtClean="0"/>
              <a:t>M=</a:t>
            </a:r>
            <a:r>
              <a:rPr lang="en-US" dirty="0"/>
              <a:t>±1/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 smtClean="0"/>
              <a:t>                                         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J=3/2, M=±3/2, </a:t>
            </a:r>
            <a:r>
              <a:rPr lang="en-US" dirty="0"/>
              <a:t>±1/</a:t>
            </a:r>
            <a:r>
              <a:rPr lang="en-US" dirty="0" smtClean="0"/>
              <a:t>2</a:t>
            </a:r>
          </a:p>
          <a:p>
            <a:r>
              <a:rPr lang="en-US" dirty="0" smtClean="0"/>
              <a:t>10 e</a:t>
            </a:r>
            <a:r>
              <a:rPr lang="en-US" baseline="30000" dirty="0" smtClean="0"/>
              <a:t>-</a:t>
            </a:r>
            <a:r>
              <a:rPr lang="en-US" dirty="0" smtClean="0"/>
              <a:t> en </a:t>
            </a:r>
            <a:r>
              <a:rPr lang="en-US" dirty="0" err="1" smtClean="0"/>
              <a:t>orbitales</a:t>
            </a:r>
            <a:r>
              <a:rPr lang="en-US" dirty="0" smtClean="0"/>
              <a:t> d</a:t>
            </a:r>
          </a:p>
          <a:p>
            <a:r>
              <a:rPr lang="en-US" dirty="0" smtClean="0"/>
              <a:t>14 </a:t>
            </a:r>
            <a:r>
              <a:rPr lang="en-US" dirty="0"/>
              <a:t>e</a:t>
            </a:r>
            <a:r>
              <a:rPr lang="en-US" baseline="30000" dirty="0"/>
              <a:t>-</a:t>
            </a:r>
            <a:r>
              <a:rPr lang="en-US" dirty="0"/>
              <a:t> en </a:t>
            </a:r>
            <a:r>
              <a:rPr lang="en-US" dirty="0" err="1"/>
              <a:t>orbitales</a:t>
            </a:r>
            <a:r>
              <a:rPr lang="en-US" dirty="0"/>
              <a:t> </a:t>
            </a:r>
            <a:r>
              <a:rPr lang="en-US" dirty="0" smtClean="0"/>
              <a:t>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95521" y="5516541"/>
            <a:ext cx="339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 e</a:t>
            </a:r>
            <a:r>
              <a:rPr lang="en-US" baseline="30000" dirty="0" smtClean="0"/>
              <a:t>- </a:t>
            </a:r>
            <a:r>
              <a:rPr lang="en-US" dirty="0" smtClean="0"/>
              <a:t>en un</a:t>
            </a:r>
            <a:r>
              <a:rPr lang="en-US" dirty="0"/>
              <a:t> </a:t>
            </a:r>
            <a:r>
              <a:rPr lang="en-US" dirty="0" err="1" smtClean="0"/>
              <a:t>átomo</a:t>
            </a:r>
            <a:r>
              <a:rPr lang="en-US" dirty="0" smtClean="0"/>
              <a:t> van </a:t>
            </a:r>
            <a:r>
              <a:rPr lang="en-US" dirty="0" err="1" smtClean="0"/>
              <a:t>rellenando</a:t>
            </a:r>
            <a:r>
              <a:rPr lang="en-US" dirty="0" smtClean="0"/>
              <a:t> </a:t>
            </a:r>
          </a:p>
          <a:p>
            <a:r>
              <a:rPr lang="en-US" dirty="0"/>
              <a:t>l</a:t>
            </a:r>
            <a:r>
              <a:rPr lang="en-US" dirty="0" smtClean="0"/>
              <a:t>os </a:t>
            </a:r>
            <a:r>
              <a:rPr lang="en-US" dirty="0" err="1" smtClean="0"/>
              <a:t>orbitales</a:t>
            </a:r>
            <a:r>
              <a:rPr lang="en-US" dirty="0" smtClean="0"/>
              <a:t> </a:t>
            </a:r>
            <a:r>
              <a:rPr lang="en-US" dirty="0" err="1" smtClean="0"/>
              <a:t>siguiendo</a:t>
            </a:r>
            <a:r>
              <a:rPr lang="en-US" dirty="0" smtClean="0"/>
              <a:t> la </a:t>
            </a:r>
            <a:r>
              <a:rPr lang="en-US" dirty="0" err="1" smtClean="0"/>
              <a:t>flecha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736" y="1795715"/>
            <a:ext cx="5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331" y="2342298"/>
            <a:ext cx="5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481743" y="2773863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4546485" y="329124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6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911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Modelo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u</a:t>
            </a:r>
            <a:r>
              <a:rPr lang="en-US" sz="2800" dirty="0" err="1" smtClean="0">
                <a:solidFill>
                  <a:schemeClr val="accent1"/>
                </a:solidFill>
              </a:rPr>
              <a:t>na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transición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atómica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58341" y="2861452"/>
            <a:ext cx="2725778" cy="14599"/>
          </a:xfrm>
          <a:prstGeom prst="line">
            <a:avLst/>
          </a:prstGeom>
          <a:ln w="762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58341" y="5110793"/>
            <a:ext cx="2725778" cy="14599"/>
          </a:xfrm>
          <a:prstGeom prst="line">
            <a:avLst/>
          </a:prstGeom>
          <a:ln w="1524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7042" y="2648874"/>
            <a:ext cx="35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J’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50055" y="4882718"/>
            <a:ext cx="28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904333" y="5412216"/>
            <a:ext cx="24570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Subniveles</a:t>
            </a:r>
            <a:r>
              <a:rPr lang="en-US" dirty="0" smtClean="0"/>
              <a:t> </a:t>
            </a:r>
            <a:r>
              <a:rPr lang="en-US" dirty="0" err="1" smtClean="0"/>
              <a:t>degenerados</a:t>
            </a:r>
            <a:endParaRPr lang="en-US" dirty="0" smtClean="0"/>
          </a:p>
          <a:p>
            <a:r>
              <a:rPr lang="en-US" sz="2400" dirty="0" smtClean="0"/>
              <a:t>M = -</a:t>
            </a:r>
            <a:r>
              <a:rPr lang="en-US" sz="2400" dirty="0"/>
              <a:t>J</a:t>
            </a:r>
            <a:r>
              <a:rPr lang="en-US" sz="2400" dirty="0" smtClean="0"/>
              <a:t>, .., J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248136" y="2992845"/>
            <a:ext cx="14598" cy="201469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728981" y="2992845"/>
            <a:ext cx="14598" cy="201469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636519" y="2655282"/>
            <a:ext cx="2725778" cy="14599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42939" y="2866078"/>
            <a:ext cx="2725778" cy="14599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28679" y="3085968"/>
            <a:ext cx="2725778" cy="14599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95317" y="2638902"/>
            <a:ext cx="524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730529" y="4893751"/>
            <a:ext cx="2725778" cy="14599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36949" y="5046149"/>
            <a:ext cx="2725778" cy="14599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722689" y="5193046"/>
            <a:ext cx="2725778" cy="14599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22689" y="4739567"/>
            <a:ext cx="2725778" cy="14599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29109" y="5345446"/>
            <a:ext cx="2725778" cy="14599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29974" y="4792366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624662" y="1801399"/>
            <a:ext cx="8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 = 0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652924" y="1805310"/>
            <a:ext cx="8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 ≠ 0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82004" y="3873927"/>
            <a:ext cx="92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emisión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8341" y="3679012"/>
            <a:ext cx="110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absorción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8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911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Modelo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u</a:t>
            </a:r>
            <a:r>
              <a:rPr lang="en-US" sz="2800" dirty="0" err="1" smtClean="0">
                <a:solidFill>
                  <a:schemeClr val="accent1"/>
                </a:solidFill>
              </a:rPr>
              <a:t>na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transición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atómica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Reglas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  <a:r>
              <a:rPr lang="en-US" sz="2800" dirty="0" err="1" smtClean="0">
                <a:solidFill>
                  <a:schemeClr val="accent1"/>
                </a:solidFill>
              </a:rPr>
              <a:t>selección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9509" y="2024479"/>
            <a:ext cx="3133528" cy="1956910"/>
            <a:chOff x="1197042" y="2638902"/>
            <a:chExt cx="6822878" cy="2721143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758341" y="2861452"/>
              <a:ext cx="2725778" cy="14599"/>
            </a:xfrm>
            <a:prstGeom prst="line">
              <a:avLst/>
            </a:prstGeom>
            <a:ln w="762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58341" y="5110793"/>
              <a:ext cx="2725778" cy="14599"/>
            </a:xfrm>
            <a:prstGeom prst="line">
              <a:avLst/>
            </a:prstGeom>
            <a:ln w="152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97042" y="2648874"/>
              <a:ext cx="359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J’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50055" y="4882718"/>
              <a:ext cx="282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48136" y="2992845"/>
              <a:ext cx="14598" cy="201469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728981" y="2992845"/>
              <a:ext cx="14598" cy="201469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636519" y="2655282"/>
              <a:ext cx="2725778" cy="14599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42939" y="2866078"/>
              <a:ext cx="2725778" cy="14599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628679" y="3085968"/>
              <a:ext cx="2725778" cy="14599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495317" y="2638902"/>
              <a:ext cx="524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dirty="0" smtClean="0"/>
                <a:t>’</a:t>
              </a:r>
              <a:endParaRPr lang="en-US" sz="24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4730529" y="4893751"/>
              <a:ext cx="2725778" cy="14599"/>
            </a:xfrm>
            <a:prstGeom prst="line">
              <a:avLst/>
            </a:prstGeom>
            <a:ln w="285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736949" y="5046149"/>
              <a:ext cx="2725778" cy="14599"/>
            </a:xfrm>
            <a:prstGeom prst="line">
              <a:avLst/>
            </a:prstGeom>
            <a:ln w="285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722689" y="5193046"/>
              <a:ext cx="2725778" cy="14599"/>
            </a:xfrm>
            <a:prstGeom prst="line">
              <a:avLst/>
            </a:prstGeom>
            <a:ln w="285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22689" y="4739567"/>
              <a:ext cx="2725778" cy="14599"/>
            </a:xfrm>
            <a:prstGeom prst="line">
              <a:avLst/>
            </a:prstGeom>
            <a:ln w="285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29109" y="5345446"/>
              <a:ext cx="2725778" cy="14599"/>
            </a:xfrm>
            <a:prstGeom prst="line">
              <a:avLst/>
            </a:prstGeom>
            <a:ln w="285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29974" y="4792366"/>
              <a:ext cx="447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endParaRPr lang="en-US" sz="24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734628" y="1774190"/>
            <a:ext cx="3751759" cy="24380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3416" y="4487097"/>
            <a:ext cx="72113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Dipolo</a:t>
            </a:r>
            <a:r>
              <a:rPr lang="en-US" b="1" dirty="0" smtClean="0"/>
              <a:t> </a:t>
            </a:r>
            <a:r>
              <a:rPr lang="en-US" b="1" dirty="0" err="1" smtClean="0"/>
              <a:t>eléctrico</a:t>
            </a:r>
            <a:r>
              <a:rPr lang="en-US" b="1" dirty="0" smtClean="0"/>
              <a:t>, </a:t>
            </a:r>
            <a:r>
              <a:rPr lang="en-US" b="1" dirty="0" err="1" smtClean="0"/>
              <a:t>dipolo</a:t>
            </a:r>
            <a:r>
              <a:rPr lang="en-US" b="1" dirty="0" smtClean="0"/>
              <a:t> </a:t>
            </a:r>
            <a:r>
              <a:rPr lang="en-US" b="1" dirty="0" err="1" smtClean="0"/>
              <a:t>magnético</a:t>
            </a:r>
            <a:endParaRPr lang="en-US" b="1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ΔJ = 0, ±1 </a:t>
            </a:r>
            <a:r>
              <a:rPr lang="en-US" dirty="0" err="1" smtClean="0"/>
              <a:t>excepto</a:t>
            </a:r>
            <a:r>
              <a:rPr lang="en-US" dirty="0" smtClean="0"/>
              <a:t> 0 </a:t>
            </a:r>
            <a:r>
              <a:rPr lang="en-US" dirty="0" smtClean="0">
                <a:sym typeface="Wingdings"/>
              </a:rPr>
              <a:t> 0</a:t>
            </a:r>
          </a:p>
          <a:p>
            <a:pPr algn="ctr"/>
            <a:r>
              <a:rPr lang="en-US" dirty="0" smtClean="0"/>
              <a:t>ΔM = 0, ±1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ΔM = 0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componente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 π,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polarizada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linealmente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sym typeface="Wingdings"/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ΔM = ±1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componente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σ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polarizadas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circularmente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izquierda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 /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derecha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7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911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Modelo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u</a:t>
            </a:r>
            <a:r>
              <a:rPr lang="en-US" sz="2800" dirty="0" err="1" smtClean="0">
                <a:solidFill>
                  <a:schemeClr val="accent1"/>
                </a:solidFill>
              </a:rPr>
              <a:t>na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transición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atómica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Reglas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  <a:r>
              <a:rPr lang="en-US" sz="2800" dirty="0" err="1" smtClean="0">
                <a:solidFill>
                  <a:schemeClr val="accent1"/>
                </a:solidFill>
              </a:rPr>
              <a:t>selección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9509" y="2024479"/>
            <a:ext cx="3133528" cy="1956910"/>
            <a:chOff x="1197042" y="2638902"/>
            <a:chExt cx="6822878" cy="2721143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758341" y="2861452"/>
              <a:ext cx="2725778" cy="14599"/>
            </a:xfrm>
            <a:prstGeom prst="line">
              <a:avLst/>
            </a:prstGeom>
            <a:ln w="762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58341" y="5110793"/>
              <a:ext cx="2725778" cy="14599"/>
            </a:xfrm>
            <a:prstGeom prst="line">
              <a:avLst/>
            </a:prstGeom>
            <a:ln w="152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97042" y="2648874"/>
              <a:ext cx="359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J’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50055" y="4882718"/>
              <a:ext cx="282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48136" y="2992845"/>
              <a:ext cx="14598" cy="201469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728981" y="2992845"/>
              <a:ext cx="14598" cy="201469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636519" y="2655282"/>
              <a:ext cx="2725778" cy="14599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42939" y="2866078"/>
              <a:ext cx="2725778" cy="14599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628679" y="3085968"/>
              <a:ext cx="2725778" cy="14599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495317" y="2638902"/>
              <a:ext cx="524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dirty="0" smtClean="0"/>
                <a:t>’</a:t>
              </a:r>
              <a:endParaRPr lang="en-US" sz="24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4730529" y="4893751"/>
              <a:ext cx="2725778" cy="14599"/>
            </a:xfrm>
            <a:prstGeom prst="line">
              <a:avLst/>
            </a:prstGeom>
            <a:ln w="285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736949" y="5046149"/>
              <a:ext cx="2725778" cy="14599"/>
            </a:xfrm>
            <a:prstGeom prst="line">
              <a:avLst/>
            </a:prstGeom>
            <a:ln w="285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722689" y="5193046"/>
              <a:ext cx="2725778" cy="14599"/>
            </a:xfrm>
            <a:prstGeom prst="line">
              <a:avLst/>
            </a:prstGeom>
            <a:ln w="285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22689" y="4739567"/>
              <a:ext cx="2725778" cy="14599"/>
            </a:xfrm>
            <a:prstGeom prst="line">
              <a:avLst/>
            </a:prstGeom>
            <a:ln w="285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29109" y="5345446"/>
              <a:ext cx="2725778" cy="14599"/>
            </a:xfrm>
            <a:prstGeom prst="line">
              <a:avLst/>
            </a:prstGeom>
            <a:ln w="285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29974" y="4792366"/>
              <a:ext cx="447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endParaRPr lang="en-US" sz="24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734628" y="1774190"/>
            <a:ext cx="3751759" cy="24380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686" y="4443300"/>
            <a:ext cx="80368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Poblaciones</a:t>
            </a:r>
            <a:r>
              <a:rPr lang="en-US" b="1" dirty="0" smtClean="0"/>
              <a:t> de los </a:t>
            </a:r>
            <a:r>
              <a:rPr lang="en-US" b="1" dirty="0" err="1" smtClean="0"/>
              <a:t>niveles</a:t>
            </a:r>
            <a:endParaRPr lang="en-US" b="1" dirty="0" smtClean="0"/>
          </a:p>
          <a:p>
            <a:pPr algn="ctr"/>
            <a:endParaRPr lang="en-US" b="1" dirty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Cada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nivel</a:t>
            </a:r>
            <a:r>
              <a:rPr lang="en-US" dirty="0" smtClean="0">
                <a:solidFill>
                  <a:srgbClr val="000000"/>
                </a:solidFill>
              </a:rPr>
              <a:t> J </a:t>
            </a:r>
            <a:r>
              <a:rPr lang="en-US" dirty="0" err="1" smtClean="0">
                <a:solidFill>
                  <a:srgbClr val="000000"/>
                </a:solidFill>
              </a:rPr>
              <a:t>tiene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una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población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atómica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asociada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err="1" smtClean="0">
                <a:solidFill>
                  <a:srgbClr val="000000"/>
                </a:solidFill>
              </a:rPr>
              <a:t>proporcional</a:t>
            </a:r>
            <a:r>
              <a:rPr lang="en-US" dirty="0" smtClean="0">
                <a:solidFill>
                  <a:srgbClr val="000000"/>
                </a:solidFill>
              </a:rPr>
              <a:t> a 2J+1)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Esta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población</a:t>
            </a:r>
            <a:r>
              <a:rPr lang="en-US" dirty="0" smtClean="0">
                <a:solidFill>
                  <a:srgbClr val="000000"/>
                </a:solidFill>
              </a:rPr>
              <a:t> se </a:t>
            </a:r>
            <a:r>
              <a:rPr lang="en-US" dirty="0" err="1" smtClean="0">
                <a:solidFill>
                  <a:srgbClr val="000000"/>
                </a:solidFill>
              </a:rPr>
              <a:t>entiende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como</a:t>
            </a:r>
            <a:r>
              <a:rPr lang="en-US" dirty="0" smtClean="0">
                <a:solidFill>
                  <a:srgbClr val="000000"/>
                </a:solidFill>
              </a:rPr>
              <a:t> la </a:t>
            </a:r>
            <a:r>
              <a:rPr lang="en-US" dirty="0" err="1" smtClean="0">
                <a:solidFill>
                  <a:srgbClr val="000000"/>
                </a:solidFill>
              </a:rPr>
              <a:t>cantidad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átomos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</a:t>
            </a:r>
            <a:r>
              <a:rPr lang="en-US" dirty="0" smtClean="0">
                <a:solidFill>
                  <a:srgbClr val="000000"/>
                </a:solidFill>
              </a:rPr>
              <a:t> se </a:t>
            </a:r>
            <a:r>
              <a:rPr lang="en-US" dirty="0" err="1" smtClean="0">
                <a:solidFill>
                  <a:srgbClr val="000000"/>
                </a:solidFill>
              </a:rPr>
              <a:t>encuentran</a:t>
            </a:r>
            <a:r>
              <a:rPr lang="en-US" dirty="0" smtClean="0">
                <a:solidFill>
                  <a:srgbClr val="000000"/>
                </a:solidFill>
              </a:rPr>
              <a:t> con </a:t>
            </a:r>
            <a:r>
              <a:rPr lang="en-US" dirty="0" err="1" smtClean="0">
                <a:solidFill>
                  <a:srgbClr val="000000"/>
                </a:solidFill>
              </a:rPr>
              <a:t>esta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onfiguración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electrónica</a:t>
            </a:r>
            <a:r>
              <a:rPr lang="en-US" dirty="0" smtClean="0">
                <a:solidFill>
                  <a:srgbClr val="000000"/>
                </a:solidFill>
              </a:rPr>
              <a:t> dada (N, L, J dados).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En principio, los </a:t>
            </a:r>
            <a:r>
              <a:rPr lang="en-US" dirty="0" err="1" smtClean="0">
                <a:solidFill>
                  <a:srgbClr val="000000"/>
                </a:solidFill>
              </a:rPr>
              <a:t>subniveles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degenerados</a:t>
            </a:r>
            <a:r>
              <a:rPr lang="en-US" dirty="0" smtClean="0">
                <a:solidFill>
                  <a:srgbClr val="000000"/>
                </a:solidFill>
              </a:rPr>
              <a:t> se </a:t>
            </a:r>
            <a:r>
              <a:rPr lang="en-US" dirty="0" err="1" smtClean="0">
                <a:solidFill>
                  <a:srgbClr val="000000"/>
                </a:solidFill>
              </a:rPr>
              <a:t>reparten</a:t>
            </a:r>
            <a:r>
              <a:rPr lang="en-US" dirty="0" smtClean="0">
                <a:solidFill>
                  <a:srgbClr val="000000"/>
                </a:solidFill>
              </a:rPr>
              <a:t> la </a:t>
            </a:r>
            <a:r>
              <a:rPr lang="en-US" dirty="0" err="1" smtClean="0">
                <a:solidFill>
                  <a:srgbClr val="000000"/>
                </a:solidFill>
              </a:rPr>
              <a:t>población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atómica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igual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(al </a:t>
            </a:r>
            <a:r>
              <a:rPr lang="en-US" dirty="0" err="1" smtClean="0">
                <a:solidFill>
                  <a:srgbClr val="000000"/>
                </a:solidFill>
              </a:rPr>
              <a:t>estar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degenerados</a:t>
            </a:r>
            <a:r>
              <a:rPr lang="en-US" dirty="0" smtClean="0">
                <a:solidFill>
                  <a:srgbClr val="000000"/>
                </a:solidFill>
              </a:rPr>
              <a:t> no hay nada </a:t>
            </a:r>
            <a:r>
              <a:rPr lang="en-US" dirty="0" err="1" smtClean="0">
                <a:solidFill>
                  <a:srgbClr val="000000"/>
                </a:solidFill>
              </a:rPr>
              <a:t>que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haga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preferir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uno</a:t>
            </a:r>
            <a:r>
              <a:rPr lang="en-US" dirty="0" smtClean="0">
                <a:solidFill>
                  <a:srgbClr val="000000"/>
                </a:solidFill>
              </a:rPr>
              <a:t> al </a:t>
            </a:r>
            <a:r>
              <a:rPr lang="en-US" dirty="0" err="1" smtClean="0">
                <a:solidFill>
                  <a:srgbClr val="000000"/>
                </a:solidFill>
              </a:rPr>
              <a:t>otro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167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911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Modelo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u</a:t>
            </a:r>
            <a:r>
              <a:rPr lang="en-US" sz="2800" dirty="0" err="1" smtClean="0">
                <a:solidFill>
                  <a:schemeClr val="accent1"/>
                </a:solidFill>
              </a:rPr>
              <a:t>na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transición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atómica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77161" y="2345115"/>
            <a:ext cx="1251862" cy="10499"/>
          </a:xfrm>
          <a:prstGeom prst="line">
            <a:avLst/>
          </a:prstGeom>
          <a:ln w="762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911900" y="3802139"/>
            <a:ext cx="1251862" cy="10499"/>
          </a:xfrm>
          <a:prstGeom prst="line">
            <a:avLst/>
          </a:prstGeom>
          <a:ln w="1524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883" y="1944056"/>
            <a:ext cx="73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 = 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85883" y="3550524"/>
            <a:ext cx="73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 = 0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89830" y="1479639"/>
            <a:ext cx="5634933" cy="28509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968" y="4618488"/>
            <a:ext cx="76482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 </a:t>
            </a:r>
            <a:r>
              <a:rPr lang="en-US" b="1" dirty="0" err="1" smtClean="0"/>
              <a:t>modos</a:t>
            </a:r>
            <a:r>
              <a:rPr lang="en-US" b="1" dirty="0" smtClean="0"/>
              <a:t> de </a:t>
            </a:r>
            <a:r>
              <a:rPr lang="en-US" b="1" dirty="0" err="1" smtClean="0"/>
              <a:t>polarizar</a:t>
            </a:r>
            <a:r>
              <a:rPr lang="en-US" b="1" dirty="0" smtClean="0"/>
              <a:t> la </a:t>
            </a:r>
            <a:r>
              <a:rPr lang="en-US" b="1" dirty="0" err="1" smtClean="0"/>
              <a:t>radiación</a:t>
            </a:r>
            <a:r>
              <a:rPr lang="en-US" b="1" dirty="0" smtClean="0"/>
              <a:t> </a:t>
            </a:r>
            <a:r>
              <a:rPr lang="en-US" b="1" dirty="0" err="1" smtClean="0"/>
              <a:t>emitida</a:t>
            </a:r>
            <a:r>
              <a:rPr lang="en-US" b="1" dirty="0" smtClean="0"/>
              <a:t>: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Campo </a:t>
            </a:r>
            <a:r>
              <a:rPr lang="en-US" dirty="0" err="1" smtClean="0">
                <a:solidFill>
                  <a:srgbClr val="000000"/>
                </a:solidFill>
              </a:rPr>
              <a:t>magnético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Rompe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degeneración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de los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subniveles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magnéticos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y </a:t>
            </a:r>
          </a:p>
          <a:p>
            <a:pPr algn="ctr"/>
            <a:r>
              <a:rPr lang="en-US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desplaza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en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energía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(long.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d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e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onda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cada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subnivel</a:t>
            </a: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 algn="ctr"/>
            <a:endParaRPr lang="en-US" dirty="0">
              <a:solidFill>
                <a:srgbClr val="000000"/>
              </a:solidFill>
              <a:sym typeface="Wingdings"/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  <a:sym typeface="Wingdings"/>
              </a:rPr>
              <a:t>Por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ejemplo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, V =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σ</a:t>
            </a:r>
            <a:r>
              <a:rPr lang="en-US" baseline="30000" dirty="0" smtClean="0">
                <a:solidFill>
                  <a:srgbClr val="000000"/>
                </a:solidFill>
                <a:sym typeface="Wingdings"/>
              </a:rPr>
              <a:t>+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–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σ</a:t>
            </a:r>
            <a:r>
              <a:rPr lang="en-US" baseline="30000" dirty="0" smtClean="0">
                <a:solidFill>
                  <a:srgbClr val="000000"/>
                </a:solidFill>
                <a:sym typeface="Wingdings"/>
              </a:rPr>
              <a:t>-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= 0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sym typeface="Wingdings"/>
              </a:rPr>
              <a:t>a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menos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que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estén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desplazadas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en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energía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(long.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d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e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onda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)</a:t>
            </a:r>
            <a:endParaRPr lang="en-US" dirty="0">
              <a:solidFill>
                <a:srgbClr val="000000"/>
              </a:solidFill>
              <a:sym typeface="Wingding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81423" y="2170972"/>
            <a:ext cx="1251862" cy="10499"/>
          </a:xfrm>
          <a:prstGeom prst="line">
            <a:avLst/>
          </a:prstGeom>
          <a:ln w="762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265948" y="1941488"/>
            <a:ext cx="1251862" cy="10499"/>
          </a:xfrm>
          <a:prstGeom prst="line">
            <a:avLst/>
          </a:prstGeom>
          <a:ln w="762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609" y="3868951"/>
            <a:ext cx="75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=0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623829" y="1904604"/>
            <a:ext cx="85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=-1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146156" y="1698808"/>
            <a:ext cx="75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=0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474067" y="1479639"/>
            <a:ext cx="75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321134" y="2584068"/>
            <a:ext cx="825022" cy="96645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17530" y="2405721"/>
            <a:ext cx="0" cy="113661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98392" y="2145690"/>
            <a:ext cx="939621" cy="1390235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321065" y="2773869"/>
            <a:ext cx="2131349" cy="1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807081" y="1956311"/>
            <a:ext cx="0" cy="81755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334099" y="1956311"/>
            <a:ext cx="0" cy="83061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875223" y="1956311"/>
            <a:ext cx="0" cy="81755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7530" y="2584068"/>
            <a:ext cx="32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π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686" y="2405721"/>
            <a:ext cx="406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1"/>
                </a:solidFill>
              </a:rPr>
              <a:t>σ</a:t>
            </a:r>
            <a:r>
              <a:rPr lang="en-US" sz="2000" baseline="30000" dirty="0" smtClean="0">
                <a:solidFill>
                  <a:schemeClr val="accent1"/>
                </a:solidFill>
              </a:rPr>
              <a:t>+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6602" y="2869057"/>
            <a:ext cx="37339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4"/>
                </a:solidFill>
              </a:rPr>
              <a:t>σ</a:t>
            </a:r>
            <a:r>
              <a:rPr lang="en-US" sz="2000" baseline="30000" dirty="0" smtClean="0">
                <a:solidFill>
                  <a:schemeClr val="accent4"/>
                </a:solidFill>
              </a:rPr>
              <a:t>-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2284" y="2784268"/>
            <a:ext cx="2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4501" y="3105063"/>
            <a:ext cx="2923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amplitud</a:t>
            </a:r>
            <a:r>
              <a:rPr lang="en-US" dirty="0" smtClean="0"/>
              <a:t> del vector </a:t>
            </a:r>
            <a:r>
              <a:rPr lang="en-US" dirty="0" err="1" smtClean="0"/>
              <a:t>es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roporcional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oblaciones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subnivel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 flipV="1">
            <a:off x="7523873" y="1608279"/>
            <a:ext cx="0" cy="147062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3130" y="423382"/>
            <a:ext cx="7911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Modelo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u</a:t>
            </a:r>
            <a:r>
              <a:rPr lang="en-US" sz="2800" dirty="0" err="1" smtClean="0">
                <a:solidFill>
                  <a:schemeClr val="accent1"/>
                </a:solidFill>
              </a:rPr>
              <a:t>na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transición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atómica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18769" y="2184526"/>
            <a:ext cx="1251862" cy="10499"/>
          </a:xfrm>
          <a:prstGeom prst="line">
            <a:avLst/>
          </a:prstGeom>
          <a:ln w="762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853508" y="3802139"/>
            <a:ext cx="1251862" cy="10499"/>
          </a:xfrm>
          <a:prstGeom prst="line">
            <a:avLst/>
          </a:prstGeom>
          <a:ln w="1524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7491" y="1944056"/>
            <a:ext cx="73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 = 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7491" y="3550524"/>
            <a:ext cx="73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 = 0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31438" y="1698624"/>
            <a:ext cx="5634933" cy="26319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23031" y="2170972"/>
            <a:ext cx="1251862" cy="10499"/>
          </a:xfrm>
          <a:prstGeom prst="line">
            <a:avLst/>
          </a:prstGeom>
          <a:ln w="762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207556" y="2160473"/>
            <a:ext cx="1251862" cy="10499"/>
          </a:xfrm>
          <a:prstGeom prst="line">
            <a:avLst/>
          </a:prstGeom>
          <a:ln w="762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66217" y="3868951"/>
            <a:ext cx="75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=0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21643" y="1700218"/>
            <a:ext cx="85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=-1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87764" y="1698808"/>
            <a:ext cx="75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=0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415675" y="1698624"/>
            <a:ext cx="75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58411" y="2405721"/>
            <a:ext cx="929353" cy="114480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59138" y="2405721"/>
            <a:ext cx="0" cy="113661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54597" y="2405721"/>
            <a:ext cx="929353" cy="114480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510839" y="3065849"/>
            <a:ext cx="2131349" cy="1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523873" y="1845694"/>
            <a:ext cx="0" cy="1206601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523873" y="2248291"/>
            <a:ext cx="0" cy="817558"/>
          </a:xfrm>
          <a:prstGeom prst="straightConnector1">
            <a:avLst/>
          </a:prstGeom>
          <a:ln w="57150" cmpd="sng"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77016" y="3090864"/>
            <a:ext cx="2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45728" y="3429153"/>
            <a:ext cx="2923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amplitud</a:t>
            </a:r>
            <a:r>
              <a:rPr lang="en-US" dirty="0" smtClean="0"/>
              <a:t> del vector </a:t>
            </a:r>
            <a:r>
              <a:rPr lang="en-US" dirty="0" err="1" smtClean="0"/>
              <a:t>es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roporcional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oblaciones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subnivel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4439" y="4618488"/>
            <a:ext cx="77893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 </a:t>
            </a:r>
            <a:r>
              <a:rPr lang="en-US" b="1" dirty="0" err="1" smtClean="0"/>
              <a:t>modos</a:t>
            </a:r>
            <a:r>
              <a:rPr lang="en-US" b="1" dirty="0" smtClean="0"/>
              <a:t> de </a:t>
            </a:r>
            <a:r>
              <a:rPr lang="en-US" b="1" dirty="0" err="1" smtClean="0"/>
              <a:t>polarizar</a:t>
            </a:r>
            <a:r>
              <a:rPr lang="en-US" b="1" dirty="0" smtClean="0"/>
              <a:t> la </a:t>
            </a:r>
            <a:r>
              <a:rPr lang="en-US" b="1" dirty="0" err="1" smtClean="0"/>
              <a:t>radiación</a:t>
            </a:r>
            <a:r>
              <a:rPr lang="en-US" b="1" dirty="0" smtClean="0"/>
              <a:t> </a:t>
            </a:r>
            <a:r>
              <a:rPr lang="en-US" b="1" dirty="0" err="1" smtClean="0"/>
              <a:t>emitida</a:t>
            </a:r>
            <a:r>
              <a:rPr lang="en-US" b="1" dirty="0" smtClean="0"/>
              <a:t>: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Campo </a:t>
            </a:r>
            <a:r>
              <a:rPr lang="en-US" dirty="0" err="1" smtClean="0">
                <a:solidFill>
                  <a:srgbClr val="000000"/>
                </a:solidFill>
              </a:rPr>
              <a:t>magnético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Rompe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degeneración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de los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subniveles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magnéticos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y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sym typeface="Wingding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desplaza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en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energía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(long. de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onda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cada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subnivel</a:t>
            </a: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rgbClr val="000000"/>
              </a:solidFill>
              <a:sym typeface="Wingdings"/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rgbClr val="000000"/>
                </a:solidFill>
                <a:sym typeface="Wingdings"/>
              </a:rPr>
              <a:t>Polarización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atómica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 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Distintas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poblaciones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en los 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subniveles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magnéticos</a:t>
            </a:r>
            <a:endParaRPr lang="en-US" dirty="0">
              <a:solidFill>
                <a:srgbClr val="000000"/>
              </a:solidFill>
              <a:sym typeface="Wingdings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sym typeface="Wingdings"/>
              </a:rPr>
              <a:t>                     e.g. V =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σ</a:t>
            </a:r>
            <a:r>
              <a:rPr lang="en-US" baseline="30000" dirty="0" smtClean="0">
                <a:solidFill>
                  <a:srgbClr val="000000"/>
                </a:solidFill>
                <a:sym typeface="Wingdings"/>
              </a:rPr>
              <a:t>+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-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σ</a:t>
            </a:r>
            <a:r>
              <a:rPr lang="en-US" baseline="30000" dirty="0" smtClean="0">
                <a:solidFill>
                  <a:srgbClr val="000000"/>
                </a:solidFill>
                <a:sym typeface="Wingdings"/>
              </a:rPr>
              <a:t>-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≠ 0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aunque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no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haya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desdoblamiento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energético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endParaRPr lang="en-US" dirty="0" smtClean="0">
              <a:solidFill>
                <a:srgbClr val="000000"/>
              </a:solidFill>
              <a:sym typeface="Wingding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6602" y="2869057"/>
            <a:ext cx="37339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4"/>
                </a:solidFill>
              </a:rPr>
              <a:t>σ</a:t>
            </a:r>
            <a:r>
              <a:rPr lang="en-US" sz="2000" baseline="30000" dirty="0" smtClean="0">
                <a:solidFill>
                  <a:schemeClr val="accent4"/>
                </a:solidFill>
              </a:rPr>
              <a:t>-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4583" y="2869057"/>
            <a:ext cx="406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1"/>
                </a:solidFill>
              </a:rPr>
              <a:t>σ</a:t>
            </a:r>
            <a:r>
              <a:rPr lang="en-US" sz="2000" baseline="30000" dirty="0" smtClean="0">
                <a:solidFill>
                  <a:schemeClr val="accent1"/>
                </a:solidFill>
              </a:rPr>
              <a:t>+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7530" y="2584068"/>
            <a:ext cx="32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π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911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Modelo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u</a:t>
            </a:r>
            <a:r>
              <a:rPr lang="en-US" sz="2800" dirty="0" err="1" smtClean="0">
                <a:solidFill>
                  <a:schemeClr val="accent1"/>
                </a:solidFill>
              </a:rPr>
              <a:t>na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transición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atómica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3844" y="2866574"/>
            <a:ext cx="8250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 </a:t>
            </a:r>
            <a:r>
              <a:rPr lang="en-US" b="1" dirty="0" err="1" smtClean="0"/>
              <a:t>modos</a:t>
            </a:r>
            <a:r>
              <a:rPr lang="en-US" b="1" dirty="0" smtClean="0"/>
              <a:t> de </a:t>
            </a:r>
            <a:r>
              <a:rPr lang="en-US" b="1" dirty="0" err="1" smtClean="0"/>
              <a:t>polarizar</a:t>
            </a:r>
            <a:r>
              <a:rPr lang="en-US" b="1" dirty="0" smtClean="0"/>
              <a:t> la </a:t>
            </a:r>
            <a:r>
              <a:rPr lang="en-US" b="1" dirty="0" err="1" smtClean="0"/>
              <a:t>radiación</a:t>
            </a:r>
            <a:r>
              <a:rPr lang="en-US" b="1" dirty="0" smtClean="0"/>
              <a:t> </a:t>
            </a:r>
            <a:r>
              <a:rPr lang="en-US" b="1" dirty="0" err="1" smtClean="0"/>
              <a:t>emitida</a:t>
            </a:r>
            <a:r>
              <a:rPr lang="en-US" b="1" dirty="0" smtClean="0"/>
              <a:t>: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Campo </a:t>
            </a:r>
            <a:r>
              <a:rPr lang="en-US" dirty="0" err="1" smtClean="0">
                <a:solidFill>
                  <a:srgbClr val="000000"/>
                </a:solidFill>
              </a:rPr>
              <a:t>magnético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Estudiaremos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el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efecto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Zeeman;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régimen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lineal; B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pequeños</a:t>
            </a: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rgbClr val="000000"/>
                </a:solidFill>
                <a:sym typeface="Wingdings"/>
              </a:rPr>
              <a:t>Polarización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atómica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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Polarización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por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scattering.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Estudiaremos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el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efecto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de un B 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esta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polarización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ef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Hanle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072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130" y="1440298"/>
            <a:ext cx="7904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Describen</a:t>
            </a:r>
            <a:r>
              <a:rPr lang="en-US" dirty="0" smtClean="0"/>
              <a:t> la </a:t>
            </a:r>
            <a:r>
              <a:rPr lang="en-US" dirty="0" err="1" smtClean="0"/>
              <a:t>evolución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poblaciones</a:t>
            </a:r>
            <a:r>
              <a:rPr lang="en-US" dirty="0" smtClean="0"/>
              <a:t> </a:t>
            </a:r>
            <a:r>
              <a:rPr lang="en-US" dirty="0" err="1" smtClean="0"/>
              <a:t>atómicas</a:t>
            </a:r>
            <a:r>
              <a:rPr lang="en-US" dirty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interacción</a:t>
            </a:r>
            <a:r>
              <a:rPr lang="en-US" dirty="0" smtClean="0"/>
              <a:t> con el campo de </a:t>
            </a:r>
            <a:r>
              <a:rPr lang="en-US" dirty="0" err="1" smtClean="0"/>
              <a:t>radiación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Dado un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denominamos</a:t>
            </a:r>
            <a:r>
              <a:rPr lang="en-US" dirty="0" smtClean="0"/>
              <a:t> </a:t>
            </a:r>
            <a:r>
              <a:rPr lang="en-US" b="1" dirty="0"/>
              <a:t>i</a:t>
            </a:r>
            <a:r>
              <a:rPr lang="en-US" b="1" dirty="0" smtClean="0"/>
              <a:t> </a:t>
            </a:r>
            <a:r>
              <a:rPr lang="en-US" dirty="0" smtClean="0"/>
              <a:t>al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niveles</a:t>
            </a:r>
            <a:r>
              <a:rPr lang="en-US" dirty="0" smtClean="0"/>
              <a:t> </a:t>
            </a:r>
            <a:r>
              <a:rPr lang="en-US" dirty="0" err="1" smtClean="0"/>
              <a:t>inferiores</a:t>
            </a:r>
            <a:r>
              <a:rPr lang="en-US" dirty="0" smtClean="0"/>
              <a:t> y </a:t>
            </a:r>
            <a:r>
              <a:rPr lang="en-US" b="1" dirty="0"/>
              <a:t>s</a:t>
            </a:r>
            <a:r>
              <a:rPr lang="en-US" b="1" dirty="0" smtClean="0"/>
              <a:t> </a:t>
            </a:r>
            <a:r>
              <a:rPr lang="en-US" dirty="0" smtClean="0"/>
              <a:t>al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niveles</a:t>
            </a:r>
            <a:r>
              <a:rPr lang="en-US" dirty="0" smtClean="0"/>
              <a:t> </a:t>
            </a:r>
            <a:r>
              <a:rPr lang="en-US" dirty="0" err="1" smtClean="0"/>
              <a:t>superiores</a:t>
            </a:r>
            <a:r>
              <a:rPr lang="en-US" dirty="0" smtClean="0"/>
              <a:t>. La </a:t>
            </a:r>
            <a:r>
              <a:rPr lang="en-US" dirty="0" err="1" smtClean="0"/>
              <a:t>ecuación</a:t>
            </a:r>
            <a:r>
              <a:rPr lang="en-US" dirty="0" smtClean="0"/>
              <a:t> de </a:t>
            </a:r>
            <a:r>
              <a:rPr lang="en-US" dirty="0" err="1" smtClean="0"/>
              <a:t>equilibrio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b="1" dirty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procesos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pueblan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y los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despueblan</a:t>
            </a:r>
            <a:r>
              <a:rPr lang="en-US" dirty="0" smtClean="0"/>
              <a:t>. </a:t>
            </a:r>
            <a:r>
              <a:rPr lang="en-US" dirty="0" err="1" smtClean="0"/>
              <a:t>Despreciando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colisiones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4803" y="3783819"/>
            <a:ext cx="309483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4803" y="4666189"/>
            <a:ext cx="309483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4803" y="5577755"/>
            <a:ext cx="309483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9639" y="443772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00657" y="5334675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6059" y="3538998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26554" y="3783819"/>
            <a:ext cx="0" cy="88237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58509" y="3783819"/>
            <a:ext cx="0" cy="88237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790464" y="4666189"/>
            <a:ext cx="0" cy="88237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59180" y="3774749"/>
            <a:ext cx="90896" cy="898070"/>
            <a:chOff x="2539908" y="4670405"/>
            <a:chExt cx="90896" cy="898070"/>
          </a:xfrm>
        </p:grpSpPr>
        <p:sp>
          <p:nvSpPr>
            <p:cNvPr id="22" name="Freeform 21"/>
            <p:cNvSpPr/>
            <p:nvPr/>
          </p:nvSpPr>
          <p:spPr>
            <a:xfrm>
              <a:off x="2539908" y="4679475"/>
              <a:ext cx="90896" cy="889000"/>
            </a:xfrm>
            <a:custGeom>
              <a:avLst/>
              <a:gdLst>
                <a:gd name="connsiteX0" fmla="*/ 36377 w 90896"/>
                <a:gd name="connsiteY0" fmla="*/ 889000 h 889000"/>
                <a:gd name="connsiteX1" fmla="*/ 9163 w 90896"/>
                <a:gd name="connsiteY1" fmla="*/ 780143 h 889000"/>
                <a:gd name="connsiteX2" fmla="*/ 81734 w 90896"/>
                <a:gd name="connsiteY2" fmla="*/ 698500 h 889000"/>
                <a:gd name="connsiteX3" fmla="*/ 18234 w 90896"/>
                <a:gd name="connsiteY3" fmla="*/ 625928 h 889000"/>
                <a:gd name="connsiteX4" fmla="*/ 72663 w 90896"/>
                <a:gd name="connsiteY4" fmla="*/ 535214 h 889000"/>
                <a:gd name="connsiteX5" fmla="*/ 91 w 90896"/>
                <a:gd name="connsiteY5" fmla="*/ 462643 h 889000"/>
                <a:gd name="connsiteX6" fmla="*/ 90806 w 90896"/>
                <a:gd name="connsiteY6" fmla="*/ 353785 h 889000"/>
                <a:gd name="connsiteX7" fmla="*/ 18234 w 90896"/>
                <a:gd name="connsiteY7" fmla="*/ 263071 h 889000"/>
                <a:gd name="connsiteX8" fmla="*/ 81734 w 90896"/>
                <a:gd name="connsiteY8" fmla="*/ 190500 h 889000"/>
                <a:gd name="connsiteX9" fmla="*/ 45448 w 90896"/>
                <a:gd name="connsiteY9" fmla="*/ 108857 h 889000"/>
                <a:gd name="connsiteX10" fmla="*/ 45448 w 90896"/>
                <a:gd name="connsiteY10" fmla="*/ 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896" h="889000">
                  <a:moveTo>
                    <a:pt x="36377" y="889000"/>
                  </a:moveTo>
                  <a:cubicBezTo>
                    <a:pt x="18990" y="850446"/>
                    <a:pt x="1603" y="811893"/>
                    <a:pt x="9163" y="780143"/>
                  </a:cubicBezTo>
                  <a:cubicBezTo>
                    <a:pt x="16723" y="748393"/>
                    <a:pt x="80222" y="724202"/>
                    <a:pt x="81734" y="698500"/>
                  </a:cubicBezTo>
                  <a:cubicBezTo>
                    <a:pt x="83246" y="672798"/>
                    <a:pt x="19746" y="653142"/>
                    <a:pt x="18234" y="625928"/>
                  </a:cubicBezTo>
                  <a:cubicBezTo>
                    <a:pt x="16722" y="598714"/>
                    <a:pt x="75687" y="562428"/>
                    <a:pt x="72663" y="535214"/>
                  </a:cubicBezTo>
                  <a:cubicBezTo>
                    <a:pt x="69639" y="508000"/>
                    <a:pt x="-2933" y="492881"/>
                    <a:pt x="91" y="462643"/>
                  </a:cubicBezTo>
                  <a:cubicBezTo>
                    <a:pt x="3115" y="432405"/>
                    <a:pt x="87782" y="387047"/>
                    <a:pt x="90806" y="353785"/>
                  </a:cubicBezTo>
                  <a:cubicBezTo>
                    <a:pt x="93830" y="320523"/>
                    <a:pt x="19746" y="290285"/>
                    <a:pt x="18234" y="263071"/>
                  </a:cubicBezTo>
                  <a:cubicBezTo>
                    <a:pt x="16722" y="235857"/>
                    <a:pt x="77198" y="216202"/>
                    <a:pt x="81734" y="190500"/>
                  </a:cubicBezTo>
                  <a:cubicBezTo>
                    <a:pt x="86270" y="164798"/>
                    <a:pt x="51496" y="140607"/>
                    <a:pt x="45448" y="108857"/>
                  </a:cubicBezTo>
                  <a:cubicBezTo>
                    <a:pt x="39400" y="77107"/>
                    <a:pt x="45448" y="0"/>
                    <a:pt x="45448" y="0"/>
                  </a:cubicBezTo>
                </a:path>
              </a:pathLst>
            </a:cu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39908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2585356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flipV="1">
            <a:off x="2701866" y="4677143"/>
            <a:ext cx="90896" cy="898070"/>
            <a:chOff x="2539908" y="4670405"/>
            <a:chExt cx="90896" cy="898070"/>
          </a:xfrm>
        </p:grpSpPr>
        <p:sp>
          <p:nvSpPr>
            <p:cNvPr id="30" name="Freeform 29"/>
            <p:cNvSpPr/>
            <p:nvPr/>
          </p:nvSpPr>
          <p:spPr>
            <a:xfrm>
              <a:off x="2539908" y="4679475"/>
              <a:ext cx="90896" cy="889000"/>
            </a:xfrm>
            <a:custGeom>
              <a:avLst/>
              <a:gdLst>
                <a:gd name="connsiteX0" fmla="*/ 36377 w 90896"/>
                <a:gd name="connsiteY0" fmla="*/ 889000 h 889000"/>
                <a:gd name="connsiteX1" fmla="*/ 9163 w 90896"/>
                <a:gd name="connsiteY1" fmla="*/ 780143 h 889000"/>
                <a:gd name="connsiteX2" fmla="*/ 81734 w 90896"/>
                <a:gd name="connsiteY2" fmla="*/ 698500 h 889000"/>
                <a:gd name="connsiteX3" fmla="*/ 18234 w 90896"/>
                <a:gd name="connsiteY3" fmla="*/ 625928 h 889000"/>
                <a:gd name="connsiteX4" fmla="*/ 72663 w 90896"/>
                <a:gd name="connsiteY4" fmla="*/ 535214 h 889000"/>
                <a:gd name="connsiteX5" fmla="*/ 91 w 90896"/>
                <a:gd name="connsiteY5" fmla="*/ 462643 h 889000"/>
                <a:gd name="connsiteX6" fmla="*/ 90806 w 90896"/>
                <a:gd name="connsiteY6" fmla="*/ 353785 h 889000"/>
                <a:gd name="connsiteX7" fmla="*/ 18234 w 90896"/>
                <a:gd name="connsiteY7" fmla="*/ 263071 h 889000"/>
                <a:gd name="connsiteX8" fmla="*/ 81734 w 90896"/>
                <a:gd name="connsiteY8" fmla="*/ 190500 h 889000"/>
                <a:gd name="connsiteX9" fmla="*/ 45448 w 90896"/>
                <a:gd name="connsiteY9" fmla="*/ 108857 h 889000"/>
                <a:gd name="connsiteX10" fmla="*/ 45448 w 90896"/>
                <a:gd name="connsiteY10" fmla="*/ 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896" h="889000">
                  <a:moveTo>
                    <a:pt x="36377" y="889000"/>
                  </a:moveTo>
                  <a:cubicBezTo>
                    <a:pt x="18990" y="850446"/>
                    <a:pt x="1603" y="811893"/>
                    <a:pt x="9163" y="780143"/>
                  </a:cubicBezTo>
                  <a:cubicBezTo>
                    <a:pt x="16723" y="748393"/>
                    <a:pt x="80222" y="724202"/>
                    <a:pt x="81734" y="698500"/>
                  </a:cubicBezTo>
                  <a:cubicBezTo>
                    <a:pt x="83246" y="672798"/>
                    <a:pt x="19746" y="653142"/>
                    <a:pt x="18234" y="625928"/>
                  </a:cubicBezTo>
                  <a:cubicBezTo>
                    <a:pt x="16722" y="598714"/>
                    <a:pt x="75687" y="562428"/>
                    <a:pt x="72663" y="535214"/>
                  </a:cubicBezTo>
                  <a:cubicBezTo>
                    <a:pt x="69639" y="508000"/>
                    <a:pt x="-2933" y="492881"/>
                    <a:pt x="91" y="462643"/>
                  </a:cubicBezTo>
                  <a:cubicBezTo>
                    <a:pt x="3115" y="432405"/>
                    <a:pt x="87782" y="387047"/>
                    <a:pt x="90806" y="353785"/>
                  </a:cubicBezTo>
                  <a:cubicBezTo>
                    <a:pt x="93830" y="320523"/>
                    <a:pt x="19746" y="290285"/>
                    <a:pt x="18234" y="263071"/>
                  </a:cubicBezTo>
                  <a:cubicBezTo>
                    <a:pt x="16722" y="235857"/>
                    <a:pt x="77198" y="216202"/>
                    <a:pt x="81734" y="190500"/>
                  </a:cubicBezTo>
                  <a:cubicBezTo>
                    <a:pt x="86270" y="164798"/>
                    <a:pt x="51496" y="140607"/>
                    <a:pt x="45448" y="108857"/>
                  </a:cubicBezTo>
                  <a:cubicBezTo>
                    <a:pt x="39400" y="77107"/>
                    <a:pt x="45448" y="0"/>
                    <a:pt x="45448" y="0"/>
                  </a:cubicBezTo>
                </a:path>
              </a:pathLst>
            </a:cu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2539908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2585356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flipV="1">
            <a:off x="3121635" y="4680711"/>
            <a:ext cx="90896" cy="898070"/>
            <a:chOff x="2539908" y="4670405"/>
            <a:chExt cx="90896" cy="898070"/>
          </a:xfrm>
        </p:grpSpPr>
        <p:sp>
          <p:nvSpPr>
            <p:cNvPr id="34" name="Freeform 33"/>
            <p:cNvSpPr/>
            <p:nvPr/>
          </p:nvSpPr>
          <p:spPr>
            <a:xfrm>
              <a:off x="2539908" y="4679475"/>
              <a:ext cx="90896" cy="889000"/>
            </a:xfrm>
            <a:custGeom>
              <a:avLst/>
              <a:gdLst>
                <a:gd name="connsiteX0" fmla="*/ 36377 w 90896"/>
                <a:gd name="connsiteY0" fmla="*/ 889000 h 889000"/>
                <a:gd name="connsiteX1" fmla="*/ 9163 w 90896"/>
                <a:gd name="connsiteY1" fmla="*/ 780143 h 889000"/>
                <a:gd name="connsiteX2" fmla="*/ 81734 w 90896"/>
                <a:gd name="connsiteY2" fmla="*/ 698500 h 889000"/>
                <a:gd name="connsiteX3" fmla="*/ 18234 w 90896"/>
                <a:gd name="connsiteY3" fmla="*/ 625928 h 889000"/>
                <a:gd name="connsiteX4" fmla="*/ 72663 w 90896"/>
                <a:gd name="connsiteY4" fmla="*/ 535214 h 889000"/>
                <a:gd name="connsiteX5" fmla="*/ 91 w 90896"/>
                <a:gd name="connsiteY5" fmla="*/ 462643 h 889000"/>
                <a:gd name="connsiteX6" fmla="*/ 90806 w 90896"/>
                <a:gd name="connsiteY6" fmla="*/ 353785 h 889000"/>
                <a:gd name="connsiteX7" fmla="*/ 18234 w 90896"/>
                <a:gd name="connsiteY7" fmla="*/ 263071 h 889000"/>
                <a:gd name="connsiteX8" fmla="*/ 81734 w 90896"/>
                <a:gd name="connsiteY8" fmla="*/ 190500 h 889000"/>
                <a:gd name="connsiteX9" fmla="*/ 45448 w 90896"/>
                <a:gd name="connsiteY9" fmla="*/ 108857 h 889000"/>
                <a:gd name="connsiteX10" fmla="*/ 45448 w 90896"/>
                <a:gd name="connsiteY10" fmla="*/ 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896" h="889000">
                  <a:moveTo>
                    <a:pt x="36377" y="889000"/>
                  </a:moveTo>
                  <a:cubicBezTo>
                    <a:pt x="18990" y="850446"/>
                    <a:pt x="1603" y="811893"/>
                    <a:pt x="9163" y="780143"/>
                  </a:cubicBezTo>
                  <a:cubicBezTo>
                    <a:pt x="16723" y="748393"/>
                    <a:pt x="80222" y="724202"/>
                    <a:pt x="81734" y="698500"/>
                  </a:cubicBezTo>
                  <a:cubicBezTo>
                    <a:pt x="83246" y="672798"/>
                    <a:pt x="19746" y="653142"/>
                    <a:pt x="18234" y="625928"/>
                  </a:cubicBezTo>
                  <a:cubicBezTo>
                    <a:pt x="16722" y="598714"/>
                    <a:pt x="75687" y="562428"/>
                    <a:pt x="72663" y="535214"/>
                  </a:cubicBezTo>
                  <a:cubicBezTo>
                    <a:pt x="69639" y="508000"/>
                    <a:pt x="-2933" y="492881"/>
                    <a:pt x="91" y="462643"/>
                  </a:cubicBezTo>
                  <a:cubicBezTo>
                    <a:pt x="3115" y="432405"/>
                    <a:pt x="87782" y="387047"/>
                    <a:pt x="90806" y="353785"/>
                  </a:cubicBezTo>
                  <a:cubicBezTo>
                    <a:pt x="93830" y="320523"/>
                    <a:pt x="19746" y="290285"/>
                    <a:pt x="18234" y="263071"/>
                  </a:cubicBezTo>
                  <a:cubicBezTo>
                    <a:pt x="16722" y="235857"/>
                    <a:pt x="77198" y="216202"/>
                    <a:pt x="81734" y="190500"/>
                  </a:cubicBezTo>
                  <a:cubicBezTo>
                    <a:pt x="86270" y="164798"/>
                    <a:pt x="51496" y="140607"/>
                    <a:pt x="45448" y="108857"/>
                  </a:cubicBezTo>
                  <a:cubicBezTo>
                    <a:pt x="39400" y="77107"/>
                    <a:pt x="45448" y="0"/>
                    <a:pt x="45448" y="0"/>
                  </a:cubicBezTo>
                </a:path>
              </a:pathLst>
            </a:cu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2539908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585356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95173" y="4050663"/>
            <a:ext cx="37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28800" y="4055026"/>
            <a:ext cx="36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34672" y="49292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67083" y="4929298"/>
            <a:ext cx="3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43461" y="4975070"/>
            <a:ext cx="3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43461" y="40506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A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349" y="3511658"/>
            <a:ext cx="4152900" cy="12954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973841" y="5015176"/>
            <a:ext cx="5127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A </a:t>
            </a:r>
            <a:r>
              <a:rPr lang="en-US" dirty="0" smtClean="0"/>
              <a:t>: </a:t>
            </a:r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absorción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baseline="-25000" dirty="0" smtClean="0"/>
              <a:t>E,S </a:t>
            </a:r>
            <a:r>
              <a:rPr lang="en-US" dirty="0" smtClean="0"/>
              <a:t>: </a:t>
            </a:r>
            <a:r>
              <a:rPr lang="en-US" dirty="0" err="1" smtClean="0"/>
              <a:t>tasa</a:t>
            </a:r>
            <a:r>
              <a:rPr lang="en-US" dirty="0" smtClean="0"/>
              <a:t> </a:t>
            </a:r>
            <a:r>
              <a:rPr lang="en-US" dirty="0" err="1" smtClean="0"/>
              <a:t>emisión</a:t>
            </a:r>
            <a:r>
              <a:rPr lang="en-US" dirty="0" smtClean="0"/>
              <a:t> </a:t>
            </a:r>
            <a:r>
              <a:rPr lang="en-US" dirty="0" err="1" smtClean="0"/>
              <a:t>espontánea</a:t>
            </a:r>
            <a:r>
              <a:rPr lang="en-US" dirty="0" smtClean="0"/>
              <a:t> y </a:t>
            </a:r>
            <a:r>
              <a:rPr lang="en-US" dirty="0" err="1" smtClean="0"/>
              <a:t>estimulada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baseline="-25000" dirty="0" smtClean="0"/>
              <a:t>A </a:t>
            </a:r>
            <a:r>
              <a:rPr lang="en-US" dirty="0" smtClean="0"/>
              <a:t>: </a:t>
            </a:r>
            <a:r>
              <a:rPr lang="en-US" dirty="0" err="1" smtClean="0"/>
              <a:t>relajación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absorción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baseline="-25000" dirty="0" smtClean="0"/>
              <a:t>E,S </a:t>
            </a:r>
            <a:r>
              <a:rPr lang="en-US" dirty="0" smtClean="0"/>
              <a:t>: </a:t>
            </a:r>
            <a:r>
              <a:rPr lang="en-US" dirty="0" err="1" smtClean="0"/>
              <a:t>relajación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emisión</a:t>
            </a:r>
            <a:r>
              <a:rPr lang="en-US" dirty="0" smtClean="0"/>
              <a:t> </a:t>
            </a:r>
            <a:r>
              <a:rPr lang="en-US" dirty="0" err="1" smtClean="0"/>
              <a:t>espontánea</a:t>
            </a:r>
            <a:r>
              <a:rPr lang="en-US" dirty="0" smtClean="0"/>
              <a:t> y </a:t>
            </a:r>
            <a:r>
              <a:rPr lang="en-US" dirty="0" err="1" smtClean="0"/>
              <a:t>estimulada</a:t>
            </a:r>
            <a:endParaRPr lang="en-US" dirty="0" smtClean="0"/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A</a:t>
            </a:r>
            <a:r>
              <a:rPr lang="en-US" b="1" dirty="0" smtClean="0"/>
              <a:t>, T</a:t>
            </a:r>
            <a:r>
              <a:rPr lang="en-US" b="1" baseline="-25000" dirty="0" smtClean="0"/>
              <a:t>S</a:t>
            </a:r>
            <a:r>
              <a:rPr lang="en-US" b="1" dirty="0" smtClean="0"/>
              <a:t>, R</a:t>
            </a:r>
            <a:r>
              <a:rPr lang="en-US" b="1" baseline="-25000" dirty="0" smtClean="0"/>
              <a:t>A</a:t>
            </a:r>
            <a:r>
              <a:rPr lang="en-US" b="1" dirty="0" smtClean="0"/>
              <a:t>, R</a:t>
            </a:r>
            <a:r>
              <a:rPr lang="en-US" b="1" baseline="-25000" dirty="0" smtClean="0"/>
              <a:t>S</a:t>
            </a:r>
            <a:r>
              <a:rPr lang="en-US" b="1" dirty="0" smtClean="0"/>
              <a:t> </a:t>
            </a:r>
            <a:r>
              <a:rPr lang="en-US" b="1" dirty="0" err="1" smtClean="0"/>
              <a:t>dependen</a:t>
            </a:r>
            <a:r>
              <a:rPr lang="en-US" b="1" dirty="0" smtClean="0"/>
              <a:t> del campo de </a:t>
            </a:r>
            <a:r>
              <a:rPr lang="en-US" b="1" dirty="0" err="1" smtClean="0"/>
              <a:t>radiación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99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14076"/>
            <a:ext cx="7909878" cy="20291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</a:p>
          <a:p>
            <a:pPr algn="ctr">
              <a:defRPr b="0">
                <a:latin typeface="Verdana" pitchFamily="34"/>
              </a:defRPr>
            </a:pP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Day 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5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3745" y="3810000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Scattering </a:t>
            </a:r>
            <a:r>
              <a:rPr lang="en-US" sz="1600" dirty="0">
                <a:latin typeface="Roboto Light" pitchFamily="2" charset="0"/>
                <a:ea typeface="Roboto Light" pitchFamily="2" charset="0"/>
              </a:rPr>
              <a:t>polarization and the </a:t>
            </a:r>
            <a:r>
              <a:rPr lang="en-US" sz="1600" dirty="0" err="1">
                <a:latin typeface="Roboto Light" pitchFamily="2" charset="0"/>
                <a:ea typeface="Roboto Light" pitchFamily="2" charset="0"/>
              </a:rPr>
              <a:t>Hanle</a:t>
            </a:r>
            <a:r>
              <a:rPr lang="en-US" sz="1600" dirty="0">
                <a:latin typeface="Roboto Light" pitchFamily="2" charset="0"/>
                <a:ea typeface="Roboto Light" pitchFamily="2" charset="0"/>
              </a:rPr>
              <a:t> effect</a:t>
            </a:r>
            <a:endParaRPr lang="en-US" sz="1600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072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130" y="1520506"/>
            <a:ext cx="7904119" cy="89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ecuaciones</a:t>
            </a:r>
            <a:r>
              <a:rPr lang="en-US" dirty="0" smtClean="0"/>
              <a:t> de </a:t>
            </a:r>
            <a:r>
              <a:rPr lang="en-US" dirty="0" err="1" smtClean="0"/>
              <a:t>equilibrio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tensor irreducible         (</a:t>
            </a:r>
            <a:r>
              <a:rPr lang="en-US" dirty="0" err="1" smtClean="0"/>
              <a:t>despreciando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colisiones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la </a:t>
            </a:r>
            <a:r>
              <a:rPr lang="en-US" dirty="0" err="1" smtClean="0"/>
              <a:t>suma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absorciones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niveles</a:t>
            </a:r>
            <a:r>
              <a:rPr lang="en-US" dirty="0" smtClean="0"/>
              <a:t> </a:t>
            </a:r>
            <a:r>
              <a:rPr lang="en-US" dirty="0" err="1" smtClean="0"/>
              <a:t>inferiores</a:t>
            </a:r>
            <a:r>
              <a:rPr lang="en-US" dirty="0" smtClean="0"/>
              <a:t> (l), la </a:t>
            </a:r>
            <a:r>
              <a:rPr lang="en-US" dirty="0" err="1" smtClean="0"/>
              <a:t>suma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emisiones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niveles</a:t>
            </a:r>
            <a:r>
              <a:rPr lang="en-US" dirty="0" smtClean="0"/>
              <a:t> </a:t>
            </a:r>
            <a:r>
              <a:rPr lang="en-US" dirty="0" err="1" smtClean="0"/>
              <a:t>superiores</a:t>
            </a:r>
            <a:r>
              <a:rPr lang="en-US" dirty="0" smtClean="0"/>
              <a:t> (u) y la </a:t>
            </a:r>
            <a:r>
              <a:rPr lang="en-US" dirty="0" err="1" smtClean="0"/>
              <a:t>población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restan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relajaciones</a:t>
            </a:r>
            <a:r>
              <a:rPr lang="en-US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005" y="1847517"/>
            <a:ext cx="31750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4953671"/>
            <a:ext cx="3276600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2358860"/>
            <a:ext cx="7797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072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130" y="1453666"/>
            <a:ext cx="790411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describir</a:t>
            </a:r>
            <a:r>
              <a:rPr lang="en-US" dirty="0" smtClean="0"/>
              <a:t> el </a:t>
            </a:r>
            <a:r>
              <a:rPr lang="en-US" dirty="0" err="1" smtClean="0"/>
              <a:t>átomo</a:t>
            </a:r>
            <a:r>
              <a:rPr lang="en-US" dirty="0" smtClean="0"/>
              <a:t>,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el </a:t>
            </a:r>
            <a:r>
              <a:rPr lang="en-US" dirty="0" err="1" smtClean="0"/>
              <a:t>eje</a:t>
            </a:r>
            <a:r>
              <a:rPr lang="en-US" dirty="0" smtClean="0"/>
              <a:t> de </a:t>
            </a:r>
            <a:r>
              <a:rPr lang="en-US" dirty="0" err="1" smtClean="0"/>
              <a:t>cuantización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el </a:t>
            </a:r>
            <a:r>
              <a:rPr lang="en-US" dirty="0" err="1" smtClean="0"/>
              <a:t>eje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define M (la </a:t>
            </a:r>
            <a:r>
              <a:rPr lang="en-US" dirty="0" err="1" smtClean="0"/>
              <a:t>proyección</a:t>
            </a:r>
            <a:r>
              <a:rPr lang="en-US" dirty="0" smtClean="0"/>
              <a:t> del </a:t>
            </a:r>
            <a:r>
              <a:rPr lang="en-US" dirty="0" err="1" smtClean="0"/>
              <a:t>momento</a:t>
            </a:r>
            <a:r>
              <a:rPr lang="en-US" dirty="0" smtClean="0"/>
              <a:t> angular total). En </a:t>
            </a:r>
            <a:r>
              <a:rPr lang="en-US" dirty="0" err="1" smtClean="0"/>
              <a:t>ausencia</a:t>
            </a:r>
            <a:r>
              <a:rPr lang="en-US" dirty="0" smtClean="0"/>
              <a:t> de campo </a:t>
            </a:r>
            <a:r>
              <a:rPr lang="en-US" dirty="0" err="1" smtClean="0"/>
              <a:t>magnético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cómodo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 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referencia</a:t>
            </a:r>
            <a:r>
              <a:rPr lang="en-US" dirty="0" smtClean="0"/>
              <a:t> de la </a:t>
            </a:r>
            <a:r>
              <a:rPr lang="en-US" dirty="0" err="1" smtClean="0"/>
              <a:t>radiación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radiación</a:t>
            </a:r>
            <a:r>
              <a:rPr lang="en-US" dirty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simetría</a:t>
            </a:r>
            <a:r>
              <a:rPr lang="en-US" dirty="0" smtClean="0"/>
              <a:t> axial </a:t>
            </a:r>
            <a:r>
              <a:rPr lang="en-US" dirty="0" err="1" smtClean="0"/>
              <a:t>solamente</a:t>
            </a:r>
            <a:r>
              <a:rPr lang="en-US" dirty="0" smtClean="0"/>
              <a:t> los </a:t>
            </a:r>
            <a:r>
              <a:rPr lang="en-US" dirty="0" err="1" smtClean="0"/>
              <a:t>términos</a:t>
            </a:r>
            <a:r>
              <a:rPr lang="en-US" dirty="0" smtClean="0"/>
              <a:t> con Q</a:t>
            </a:r>
            <a:r>
              <a:rPr lang="en-US" baseline="-25000" dirty="0" smtClean="0"/>
              <a:t>R</a:t>
            </a:r>
            <a:r>
              <a:rPr lang="en-US" dirty="0" smtClean="0"/>
              <a:t> = 0 y K</a:t>
            </a:r>
            <a:r>
              <a:rPr lang="en-US" baseline="-25000" dirty="0" smtClean="0"/>
              <a:t>R</a:t>
            </a:r>
            <a:r>
              <a:rPr lang="en-US" dirty="0" smtClean="0"/>
              <a:t> = par son no </a:t>
            </a:r>
            <a:r>
              <a:rPr lang="en-US" dirty="0" err="1" smtClean="0"/>
              <a:t>nulos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Cuando</a:t>
            </a:r>
            <a:r>
              <a:rPr lang="en-US" dirty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dirección</a:t>
            </a:r>
            <a:r>
              <a:rPr lang="en-US" dirty="0" smtClean="0"/>
              <a:t> </a:t>
            </a:r>
            <a:r>
              <a:rPr lang="en-US" dirty="0" err="1" smtClean="0"/>
              <a:t>privilegiada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un campo </a:t>
            </a:r>
            <a:r>
              <a:rPr lang="en-US" dirty="0" err="1" smtClean="0"/>
              <a:t>magnético</a:t>
            </a:r>
            <a:r>
              <a:rPr lang="en-US" dirty="0" smtClean="0"/>
              <a:t>,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 entre los dos </a:t>
            </a:r>
            <a:r>
              <a:rPr lang="en-US" dirty="0" err="1" smtClean="0"/>
              <a:t>sistemas</a:t>
            </a:r>
            <a:r>
              <a:rPr lang="en-US" dirty="0" smtClean="0"/>
              <a:t>. 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referencia</a:t>
            </a:r>
            <a:r>
              <a:rPr lang="en-US" dirty="0" smtClean="0"/>
              <a:t> del campo </a:t>
            </a:r>
            <a:r>
              <a:rPr lang="en-US" dirty="0" err="1" smtClean="0"/>
              <a:t>magnético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la </a:t>
            </a:r>
            <a:r>
              <a:rPr lang="en-US" dirty="0" err="1" smtClean="0"/>
              <a:t>ventaja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término</a:t>
            </a:r>
            <a:r>
              <a:rPr lang="en-US" dirty="0" smtClean="0"/>
              <a:t> del campo </a:t>
            </a:r>
            <a:r>
              <a:rPr lang="en-US" dirty="0" err="1" smtClean="0"/>
              <a:t>magnético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ecuaciones</a:t>
            </a:r>
            <a:r>
              <a:rPr lang="en-US" dirty="0" smtClean="0"/>
              <a:t> de </a:t>
            </a:r>
            <a:r>
              <a:rPr lang="en-US" dirty="0" err="1" smtClean="0"/>
              <a:t>equilibrio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simple: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ν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frecuencia</a:t>
            </a:r>
            <a:r>
              <a:rPr lang="en-US" dirty="0" smtClean="0"/>
              <a:t> de </a:t>
            </a:r>
            <a:r>
              <a:rPr lang="en-US" dirty="0" err="1" smtClean="0"/>
              <a:t>Larmor</a:t>
            </a:r>
            <a:r>
              <a:rPr lang="en-US" dirty="0" smtClean="0"/>
              <a:t> (</a:t>
            </a:r>
            <a:r>
              <a:rPr lang="en-US" dirty="0" err="1" smtClean="0"/>
              <a:t>proporcional</a:t>
            </a:r>
            <a:r>
              <a:rPr lang="en-US" dirty="0" smtClean="0"/>
              <a:t> a B). El tensor </a:t>
            </a:r>
            <a:r>
              <a:rPr lang="en-US" dirty="0" err="1" smtClean="0"/>
              <a:t>esférico</a:t>
            </a:r>
            <a:r>
              <a:rPr lang="en-US" dirty="0" smtClean="0"/>
              <a:t> en el </a:t>
            </a:r>
            <a:r>
              <a:rPr lang="en-US" dirty="0" err="1" smtClean="0"/>
              <a:t>sistema</a:t>
            </a:r>
            <a:r>
              <a:rPr lang="en-US" dirty="0" smtClean="0"/>
              <a:t> del campo                     se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rotación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8" y="5633746"/>
            <a:ext cx="9144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690" y="6084926"/>
            <a:ext cx="361950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689" y="4526546"/>
            <a:ext cx="3937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072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130" y="1761130"/>
            <a:ext cx="790411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Donde</a:t>
            </a:r>
            <a:r>
              <a:rPr lang="en-US" dirty="0" smtClean="0"/>
              <a:t> D </a:t>
            </a:r>
            <a:r>
              <a:rPr lang="en-US" dirty="0" err="1" smtClean="0"/>
              <a:t>es</a:t>
            </a:r>
            <a:r>
              <a:rPr lang="en-US" dirty="0" smtClean="0"/>
              <a:t> el tensor de </a:t>
            </a:r>
            <a:r>
              <a:rPr lang="en-US" dirty="0" err="1" smtClean="0"/>
              <a:t>rotación</a:t>
            </a:r>
            <a:r>
              <a:rPr lang="en-US" dirty="0" smtClean="0"/>
              <a:t> y R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ángulos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llevan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referencia</a:t>
            </a:r>
            <a:r>
              <a:rPr lang="en-US" dirty="0" smtClean="0"/>
              <a:t> de la </a:t>
            </a:r>
            <a:r>
              <a:rPr lang="en-US" dirty="0" err="1" smtClean="0"/>
              <a:t>radiación</a:t>
            </a:r>
            <a:r>
              <a:rPr lang="en-US" dirty="0" smtClean="0"/>
              <a:t> al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referencia</a:t>
            </a:r>
            <a:r>
              <a:rPr lang="en-US" dirty="0" smtClean="0"/>
              <a:t> del campo </a:t>
            </a:r>
            <a:r>
              <a:rPr lang="en-US" dirty="0" err="1" smtClean="0"/>
              <a:t>magnético</a:t>
            </a:r>
            <a:r>
              <a:rPr lang="en-US" dirty="0" smtClean="0"/>
              <a:t>.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general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tensor irreducible y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par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referencia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Para la </a:t>
            </a:r>
            <a:r>
              <a:rPr lang="en-US" dirty="0" err="1" smtClean="0"/>
              <a:t>radiación</a:t>
            </a:r>
            <a:r>
              <a:rPr lang="en-US" dirty="0" smtClean="0"/>
              <a:t>, </a:t>
            </a:r>
            <a:r>
              <a:rPr lang="en-US" dirty="0" err="1" smtClean="0"/>
              <a:t>dadas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propio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referencia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rotación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al </a:t>
            </a:r>
            <a:r>
              <a:rPr lang="en-US" dirty="0" err="1" smtClean="0"/>
              <a:t>rotar</a:t>
            </a:r>
            <a:r>
              <a:rPr lang="en-US" dirty="0" smtClean="0"/>
              <a:t> al </a:t>
            </a:r>
            <a:r>
              <a:rPr lang="en-US" dirty="0" err="1" smtClean="0"/>
              <a:t>sistema</a:t>
            </a:r>
            <a:r>
              <a:rPr lang="en-US" dirty="0" smtClean="0"/>
              <a:t> del campo </a:t>
            </a:r>
            <a:r>
              <a:rPr lang="en-US" dirty="0" err="1" smtClean="0"/>
              <a:t>magnético</a:t>
            </a:r>
            <a:r>
              <a:rPr lang="en-US" dirty="0" smtClean="0"/>
              <a:t> </a:t>
            </a:r>
            <a:r>
              <a:rPr lang="en-US" dirty="0" err="1" smtClean="0"/>
              <a:t>aparencen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coherencias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tensor de </a:t>
            </a:r>
            <a:r>
              <a:rPr lang="en-US" dirty="0" err="1" smtClean="0"/>
              <a:t>radiación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Nótese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rotación</a:t>
            </a:r>
            <a:r>
              <a:rPr lang="en-US" dirty="0" smtClean="0"/>
              <a:t> de un </a:t>
            </a:r>
            <a:r>
              <a:rPr lang="en-US" dirty="0" err="1" smtClean="0"/>
              <a:t>sistema</a:t>
            </a:r>
            <a:r>
              <a:rPr lang="en-US" dirty="0" smtClean="0"/>
              <a:t> a </a:t>
            </a:r>
            <a:r>
              <a:rPr lang="en-US" dirty="0" err="1" smtClean="0"/>
              <a:t>otro</a:t>
            </a:r>
            <a:r>
              <a:rPr lang="en-US" dirty="0" smtClean="0"/>
              <a:t> no </a:t>
            </a:r>
            <a:r>
              <a:rPr lang="en-US" dirty="0" err="1" smtClean="0"/>
              <a:t>transforma</a:t>
            </a:r>
            <a:r>
              <a:rPr lang="en-US" dirty="0" smtClean="0"/>
              <a:t> entre K’s,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mezcla</a:t>
            </a:r>
            <a:r>
              <a:rPr lang="en-US" dirty="0" smtClean="0"/>
              <a:t> </a:t>
            </a:r>
            <a:r>
              <a:rPr lang="en-US" dirty="0" err="1" smtClean="0"/>
              <a:t>coherencias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11" y="4071341"/>
            <a:ext cx="3416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56815" y="2688374"/>
            <a:ext cx="7196954" cy="729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 noChangeAspect="1"/>
          </p:cNvCxnSpPr>
          <p:nvPr/>
        </p:nvCxnSpPr>
        <p:spPr>
          <a:xfrm flipV="1">
            <a:off x="2654592" y="2148202"/>
            <a:ext cx="5182391" cy="2175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 noChangeAspect="1"/>
          </p:cNvCxnSpPr>
          <p:nvPr/>
        </p:nvCxnSpPr>
        <p:spPr>
          <a:xfrm>
            <a:off x="6523137" y="1475461"/>
            <a:ext cx="0" cy="24258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3137" y="1311110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90832" y="417408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36983" y="2652561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129423" y="2577915"/>
            <a:ext cx="782815" cy="328584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515395" y="2306021"/>
            <a:ext cx="0" cy="910697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8667" y="3216718"/>
            <a:ext cx="145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Luz </a:t>
            </a:r>
            <a:r>
              <a:rPr lang="en-US" dirty="0" err="1" smtClean="0"/>
              <a:t>incidente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polarizada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 rot="9430116">
            <a:off x="3872083" y="3374526"/>
            <a:ext cx="978408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2099682" y="2493464"/>
            <a:ext cx="978408" cy="484632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347994" y="3892247"/>
            <a:ext cx="290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Luz </a:t>
            </a:r>
            <a:r>
              <a:rPr lang="en-US" dirty="0" err="1" smtClean="0"/>
              <a:t>dispersada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inealmente</a:t>
            </a:r>
            <a:r>
              <a:rPr lang="en-US" dirty="0" smtClean="0"/>
              <a:t> </a:t>
            </a:r>
            <a:r>
              <a:rPr lang="en-US" dirty="0" err="1" smtClean="0"/>
              <a:t>polarizada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erpendicularmente</a:t>
            </a:r>
            <a:r>
              <a:rPr lang="en-US" dirty="0" smtClean="0"/>
              <a:t> al </a:t>
            </a:r>
            <a:r>
              <a:rPr lang="en-US" dirty="0" err="1" smtClean="0"/>
              <a:t>plano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 scattering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507178" y="3530848"/>
            <a:ext cx="0" cy="910697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</p:cNvCxnSpPr>
          <p:nvPr/>
        </p:nvCxnSpPr>
        <p:spPr>
          <a:xfrm>
            <a:off x="6514955" y="2106514"/>
            <a:ext cx="0" cy="1147188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</p:cNvCxnSpPr>
          <p:nvPr/>
        </p:nvCxnSpPr>
        <p:spPr>
          <a:xfrm flipV="1">
            <a:off x="6010257" y="2493464"/>
            <a:ext cx="1009396" cy="423690"/>
          </a:xfrm>
          <a:prstGeom prst="line">
            <a:avLst/>
          </a:prstGeom>
          <a:ln w="57150" cmpd="sng"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893473" y="2688374"/>
            <a:ext cx="1242010" cy="21871"/>
          </a:xfrm>
          <a:prstGeom prst="line">
            <a:avLst/>
          </a:prstGeom>
          <a:ln w="57150" cmpd="sng"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6897" y="1570134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Á</a:t>
            </a:r>
            <a:r>
              <a:rPr lang="en-US" dirty="0" err="1" smtClean="0"/>
              <a:t>tomo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osciladores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ineales</a:t>
            </a:r>
            <a:r>
              <a:rPr lang="en-US" dirty="0" smtClean="0"/>
              <a:t> </a:t>
            </a:r>
            <a:r>
              <a:rPr lang="en-US" dirty="0" err="1" smtClean="0"/>
              <a:t>amortiguados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9601" y="5535232"/>
            <a:ext cx="8497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err="1" smtClean="0"/>
              <a:t>excita</a:t>
            </a:r>
            <a:r>
              <a:rPr lang="en-US" dirty="0" smtClean="0"/>
              <a:t> los </a:t>
            </a:r>
            <a:r>
              <a:rPr lang="en-US" dirty="0" err="1" smtClean="0"/>
              <a:t>osciladores</a:t>
            </a:r>
            <a:r>
              <a:rPr lang="en-US" dirty="0" smtClean="0"/>
              <a:t> a lo largo de </a:t>
            </a:r>
            <a:r>
              <a:rPr lang="en-US" b="1" dirty="0" smtClean="0"/>
              <a:t>z </a:t>
            </a:r>
            <a:r>
              <a:rPr lang="en-US" dirty="0" smtClean="0"/>
              <a:t>y de </a:t>
            </a:r>
            <a:r>
              <a:rPr lang="en-US" b="1" dirty="0" smtClean="0"/>
              <a:t>x</a:t>
            </a:r>
            <a:r>
              <a:rPr lang="en-US" dirty="0" smtClean="0"/>
              <a:t>.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</a:t>
            </a:r>
            <a:r>
              <a:rPr lang="en-US" dirty="0" err="1" smtClean="0"/>
              <a:t>osciladores</a:t>
            </a:r>
            <a:r>
              <a:rPr lang="en-US" dirty="0" smtClean="0"/>
              <a:t> se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esexcita</a:t>
            </a:r>
            <a:r>
              <a:rPr lang="en-US" dirty="0" smtClean="0"/>
              <a:t> </a:t>
            </a:r>
            <a:r>
              <a:rPr lang="es-ES_tradnl" dirty="0" smtClean="0"/>
              <a:t>como un proceso amortiguado </a:t>
            </a:r>
            <a:r>
              <a:rPr lang="en-US" dirty="0" smtClean="0"/>
              <a:t>(con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vida</a:t>
            </a:r>
            <a:r>
              <a:rPr lang="en-US" dirty="0"/>
              <a:t> </a:t>
            </a:r>
            <a:r>
              <a:rPr lang="en-US" dirty="0" err="1" smtClean="0"/>
              <a:t>τ</a:t>
            </a:r>
            <a:r>
              <a:rPr lang="en-US" dirty="0" smtClean="0"/>
              <a:t> = 1/A; A </a:t>
            </a:r>
            <a:r>
              <a:rPr lang="en-US" dirty="0" err="1" smtClean="0"/>
              <a:t>coeficiente</a:t>
            </a:r>
            <a:r>
              <a:rPr lang="en-US" dirty="0" smtClean="0"/>
              <a:t> de Einstein) </a:t>
            </a:r>
          </a:p>
          <a:p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emite</a:t>
            </a:r>
            <a:r>
              <a:rPr lang="en-US" dirty="0" smtClean="0"/>
              <a:t> </a:t>
            </a:r>
            <a:r>
              <a:rPr lang="en-US" dirty="0" err="1" smtClean="0"/>
              <a:t>radiación</a:t>
            </a:r>
            <a:r>
              <a:rPr lang="en-US" dirty="0" smtClean="0"/>
              <a:t> en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.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observamos</a:t>
            </a:r>
            <a:r>
              <a:rPr lang="en-US" dirty="0" smtClean="0"/>
              <a:t> la </a:t>
            </a:r>
            <a:r>
              <a:rPr lang="en-US" dirty="0" err="1" smtClean="0"/>
              <a:t>componente</a:t>
            </a:r>
            <a:r>
              <a:rPr lang="en-US" dirty="0" smtClean="0"/>
              <a:t> z </a:t>
            </a:r>
            <a:r>
              <a:rPr lang="en-US" dirty="0" err="1" smtClean="0"/>
              <a:t>porque</a:t>
            </a:r>
            <a:r>
              <a:rPr lang="en-US" dirty="0" smtClean="0"/>
              <a:t> la 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ibración</a:t>
            </a:r>
            <a:r>
              <a:rPr lang="en-US" dirty="0" smtClean="0"/>
              <a:t> en x </a:t>
            </a:r>
            <a:r>
              <a:rPr lang="en-US" dirty="0" err="1" smtClean="0"/>
              <a:t>es</a:t>
            </a:r>
            <a:r>
              <a:rPr lang="en-US" dirty="0" smtClean="0"/>
              <a:t> longitudinal.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3130" y="423382"/>
            <a:ext cx="7954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clásico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309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837023" y="2915630"/>
            <a:ext cx="7196954" cy="729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 noChangeAspect="1"/>
          </p:cNvCxnSpPr>
          <p:nvPr/>
        </p:nvCxnSpPr>
        <p:spPr>
          <a:xfrm flipV="1">
            <a:off x="2734800" y="2375458"/>
            <a:ext cx="5182391" cy="2175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 noChangeAspect="1"/>
          </p:cNvCxnSpPr>
          <p:nvPr/>
        </p:nvCxnSpPr>
        <p:spPr>
          <a:xfrm>
            <a:off x="6603345" y="1702717"/>
            <a:ext cx="0" cy="24258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3345" y="1538366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1040" y="440133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17191" y="2879817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09631" y="2805171"/>
            <a:ext cx="782815" cy="328584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595603" y="2533277"/>
            <a:ext cx="0" cy="910697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8875" y="3443974"/>
            <a:ext cx="145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Luz </a:t>
            </a:r>
            <a:r>
              <a:rPr lang="en-US" dirty="0" err="1" smtClean="0"/>
              <a:t>incidente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polarizada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 rot="9430116">
            <a:off x="3952291" y="3601782"/>
            <a:ext cx="978408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2179890" y="2720720"/>
            <a:ext cx="978408" cy="484632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428202" y="4119503"/>
            <a:ext cx="290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Luz </a:t>
            </a:r>
            <a:r>
              <a:rPr lang="en-US" dirty="0" err="1" smtClean="0"/>
              <a:t>dispersada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inealmente</a:t>
            </a:r>
            <a:r>
              <a:rPr lang="en-US" dirty="0" smtClean="0"/>
              <a:t> </a:t>
            </a:r>
            <a:r>
              <a:rPr lang="en-US" dirty="0" err="1" smtClean="0"/>
              <a:t>polarizada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erpendicularmente</a:t>
            </a:r>
            <a:r>
              <a:rPr lang="en-US" dirty="0" smtClean="0"/>
              <a:t> al </a:t>
            </a:r>
            <a:r>
              <a:rPr lang="en-US" dirty="0" err="1" smtClean="0"/>
              <a:t>plano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 scattering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587386" y="3758104"/>
            <a:ext cx="0" cy="910697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</p:cNvCxnSpPr>
          <p:nvPr/>
        </p:nvCxnSpPr>
        <p:spPr>
          <a:xfrm flipV="1">
            <a:off x="5756645" y="2623082"/>
            <a:ext cx="1575830" cy="661448"/>
          </a:xfrm>
          <a:prstGeom prst="line">
            <a:avLst/>
          </a:prstGeom>
          <a:ln w="57150" cmpd="sng"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89088" y="1335725"/>
            <a:ext cx="16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Cambio</a:t>
            </a:r>
            <a:r>
              <a:rPr lang="en-US" dirty="0" smtClean="0"/>
              <a:t> de base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9809" y="5762488"/>
            <a:ext cx="82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Como solamente ha habido un cambio de base, el resultado tiene que seguir siendo el </a:t>
            </a:r>
          </a:p>
          <a:p>
            <a:r>
              <a:rPr lang="en-US" dirty="0"/>
              <a:t>m</a:t>
            </a:r>
            <a:r>
              <a:rPr lang="es-ES_tradnl" dirty="0" smtClean="0"/>
              <a:t>ismo. Esto significa que los dos osciladores circulares se excitan por igual y se </a:t>
            </a:r>
          </a:p>
          <a:p>
            <a:r>
              <a:rPr lang="en-US" dirty="0" err="1" smtClean="0"/>
              <a:t>i</a:t>
            </a:r>
            <a:r>
              <a:rPr lang="es-ES_tradnl" dirty="0" err="1" smtClean="0"/>
              <a:t>ntroduce</a:t>
            </a:r>
            <a:r>
              <a:rPr lang="es-ES_tradnl" dirty="0" smtClean="0"/>
              <a:t>  una relación de fase entre ellos de tal forma que el electrón oscila en </a:t>
            </a:r>
            <a:r>
              <a:rPr lang="es-ES_tradnl" b="1" dirty="0" smtClean="0"/>
              <a:t>z</a:t>
            </a:r>
            <a:r>
              <a:rPr lang="es-ES_tradnl" dirty="0" smtClean="0"/>
              <a:t>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33485" y="2420971"/>
            <a:ext cx="914400" cy="914400"/>
          </a:xfrm>
          <a:prstGeom prst="ellipse">
            <a:avLst/>
          </a:prstGeom>
          <a:noFill/>
          <a:ln w="57150" cmpd="sng">
            <a:solidFill>
              <a:srgbClr val="9BBB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64463" y="2469976"/>
            <a:ext cx="914400" cy="914400"/>
          </a:xfrm>
          <a:prstGeom prst="ellipse">
            <a:avLst/>
          </a:prstGeom>
          <a:noFill/>
          <a:ln w="57150" cmpd="sng">
            <a:solidFill>
              <a:srgbClr val="9BBB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9500000" flipH="1">
            <a:off x="6770493" y="2567065"/>
            <a:ext cx="202076" cy="14268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840000">
            <a:off x="6149199" y="2675668"/>
            <a:ext cx="202076" cy="14268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3130" y="423382"/>
            <a:ext cx="7954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clásico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22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890495" y="2835422"/>
            <a:ext cx="7196954" cy="729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 noChangeAspect="1"/>
          </p:cNvCxnSpPr>
          <p:nvPr/>
        </p:nvCxnSpPr>
        <p:spPr>
          <a:xfrm flipV="1">
            <a:off x="2788272" y="2295250"/>
            <a:ext cx="5182391" cy="2175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 noChangeAspect="1"/>
          </p:cNvCxnSpPr>
          <p:nvPr/>
        </p:nvCxnSpPr>
        <p:spPr>
          <a:xfrm>
            <a:off x="6656817" y="1622509"/>
            <a:ext cx="0" cy="24258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6817" y="1458158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4512" y="43211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70663" y="2799609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63103" y="2724963"/>
            <a:ext cx="782815" cy="328584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649075" y="2453069"/>
            <a:ext cx="0" cy="910697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2347" y="3363766"/>
            <a:ext cx="145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Luz </a:t>
            </a:r>
            <a:r>
              <a:rPr lang="en-US" dirty="0" err="1" smtClean="0"/>
              <a:t>incidente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polarizada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 rot="9430116">
            <a:off x="4005763" y="3521574"/>
            <a:ext cx="978408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2233362" y="2640512"/>
            <a:ext cx="978408" cy="484632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481674" y="4039295"/>
            <a:ext cx="290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Luz </a:t>
            </a:r>
            <a:r>
              <a:rPr lang="en-US" dirty="0" err="1" smtClean="0"/>
              <a:t>dispersada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inealmente</a:t>
            </a:r>
            <a:r>
              <a:rPr lang="en-US" dirty="0" smtClean="0"/>
              <a:t> </a:t>
            </a:r>
            <a:r>
              <a:rPr lang="en-US" dirty="0" err="1" smtClean="0"/>
              <a:t>polarizada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erpendicularmente</a:t>
            </a:r>
            <a:r>
              <a:rPr lang="en-US" dirty="0" smtClean="0"/>
              <a:t> al </a:t>
            </a:r>
            <a:r>
              <a:rPr lang="en-US" dirty="0" err="1" smtClean="0"/>
              <a:t>plano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 scattering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640858" y="3677896"/>
            <a:ext cx="0" cy="910697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</p:cNvCxnSpPr>
          <p:nvPr/>
        </p:nvCxnSpPr>
        <p:spPr>
          <a:xfrm flipV="1">
            <a:off x="5810117" y="2542874"/>
            <a:ext cx="1575830" cy="661448"/>
          </a:xfrm>
          <a:prstGeom prst="line">
            <a:avLst/>
          </a:prstGeom>
          <a:ln w="57150" cmpd="sng"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42560" y="1255517"/>
            <a:ext cx="16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Cambio</a:t>
            </a:r>
            <a:r>
              <a:rPr lang="en-US" dirty="0" smtClean="0"/>
              <a:t> de base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2600" y="5419496"/>
            <a:ext cx="88526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Osciladores amortiguados (a la misma frecuencia porque no hay campo magnético):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              E</a:t>
            </a:r>
            <a:r>
              <a:rPr lang="es-ES_tradnl" sz="2000" baseline="-25000" dirty="0"/>
              <a:t>z</a:t>
            </a:r>
            <a:r>
              <a:rPr lang="es-ES_tradnl" sz="2000" dirty="0" smtClean="0"/>
              <a:t> = A 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(w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t) e</a:t>
            </a:r>
            <a:r>
              <a:rPr lang="es-ES_tradnl" sz="2000" baseline="30000" dirty="0" smtClean="0"/>
              <a:t>-t/</a:t>
            </a:r>
            <a:r>
              <a:rPr lang="es-ES_tradnl" sz="2000" baseline="30000" dirty="0" err="1" smtClean="0"/>
              <a:t>τ</a:t>
            </a:r>
            <a:endParaRPr lang="es-ES_tradnl" sz="2000" baseline="30000" dirty="0" smtClean="0"/>
          </a:p>
          <a:p>
            <a:r>
              <a:rPr lang="es-ES_tradnl" sz="2000" dirty="0" smtClean="0"/>
              <a:t>              </a:t>
            </a:r>
            <a:r>
              <a:rPr lang="es-ES_tradnl" sz="2000" dirty="0" err="1" smtClean="0"/>
              <a:t>E</a:t>
            </a:r>
            <a:r>
              <a:rPr lang="es-ES_tradnl" sz="2000" baseline="-25000" dirty="0" err="1" smtClean="0"/>
              <a:t>y</a:t>
            </a:r>
            <a:r>
              <a:rPr lang="es-ES_tradnl" sz="2000" dirty="0" smtClean="0"/>
              <a:t> = A 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(w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t+π/2) e</a:t>
            </a:r>
            <a:r>
              <a:rPr lang="es-ES_tradnl" sz="2000" baseline="30000" dirty="0" smtClean="0"/>
              <a:t>-t/</a:t>
            </a:r>
            <a:r>
              <a:rPr lang="es-ES_tradnl" sz="2000" baseline="30000" dirty="0" err="1" smtClean="0"/>
              <a:t>τ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6286957" y="2340763"/>
            <a:ext cx="914400" cy="914400"/>
          </a:xfrm>
          <a:prstGeom prst="ellipse">
            <a:avLst/>
          </a:prstGeom>
          <a:noFill/>
          <a:ln w="57150" cmpd="sng">
            <a:solidFill>
              <a:srgbClr val="9BBB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17935" y="2389768"/>
            <a:ext cx="914400" cy="914400"/>
          </a:xfrm>
          <a:prstGeom prst="ellipse">
            <a:avLst/>
          </a:prstGeom>
          <a:noFill/>
          <a:ln w="57150" cmpd="sng">
            <a:solidFill>
              <a:srgbClr val="9BBB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9500000" flipH="1">
            <a:off x="6823965" y="2486857"/>
            <a:ext cx="202076" cy="14268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840000">
            <a:off x="6202671" y="2595460"/>
            <a:ext cx="202076" cy="14268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89003" y="5425906"/>
            <a:ext cx="30513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000" dirty="0"/>
          </a:p>
          <a:p>
            <a:endParaRPr lang="es-ES_tradnl" sz="2000" dirty="0" smtClean="0"/>
          </a:p>
          <a:p>
            <a:r>
              <a:rPr lang="es-ES_tradnl" sz="2000" dirty="0" smtClean="0"/>
              <a:t>    E</a:t>
            </a:r>
            <a:r>
              <a:rPr lang="es-ES_tradnl" sz="2000" baseline="-25000" dirty="0"/>
              <a:t>z</a:t>
            </a:r>
            <a:r>
              <a:rPr lang="es-ES_tradnl" sz="2000" dirty="0" smtClean="0"/>
              <a:t>’ = A 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(-w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t) e</a:t>
            </a:r>
            <a:r>
              <a:rPr lang="es-ES_tradnl" sz="2000" baseline="30000" dirty="0" smtClean="0"/>
              <a:t>-t/</a:t>
            </a:r>
            <a:r>
              <a:rPr lang="es-ES_tradnl" sz="2000" baseline="30000" dirty="0" err="1" smtClean="0"/>
              <a:t>τ</a:t>
            </a:r>
            <a:endParaRPr lang="es-ES_tradnl" sz="2000" baseline="30000" dirty="0" smtClean="0"/>
          </a:p>
          <a:p>
            <a:r>
              <a:rPr lang="es-ES_tradnl" sz="2000" dirty="0" smtClean="0"/>
              <a:t>    </a:t>
            </a:r>
            <a:r>
              <a:rPr lang="es-ES_tradnl" sz="2000" dirty="0" err="1" smtClean="0"/>
              <a:t>E</a:t>
            </a:r>
            <a:r>
              <a:rPr lang="es-ES_tradnl" sz="2000" baseline="-25000" dirty="0" err="1" smtClean="0"/>
              <a:t>y</a:t>
            </a:r>
            <a:r>
              <a:rPr lang="es-ES_tradnl" sz="2000" dirty="0" smtClean="0"/>
              <a:t>’ = A 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(-w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t+π/2) e</a:t>
            </a:r>
            <a:r>
              <a:rPr lang="es-ES_tradnl" sz="2000" baseline="30000" dirty="0" smtClean="0"/>
              <a:t>-t/</a:t>
            </a:r>
            <a:r>
              <a:rPr lang="es-ES_tradnl" sz="2000" baseline="30000" dirty="0" err="1" smtClean="0"/>
              <a:t>τ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Right Brace 1"/>
          <p:cNvSpPr/>
          <p:nvPr/>
        </p:nvSpPr>
        <p:spPr>
          <a:xfrm flipH="1">
            <a:off x="906962" y="6047259"/>
            <a:ext cx="88375" cy="75526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 flipH="1">
            <a:off x="3763392" y="6047259"/>
            <a:ext cx="88375" cy="75526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3130" y="423382"/>
            <a:ext cx="7954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clásico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61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890495" y="2835422"/>
            <a:ext cx="7196954" cy="729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 noChangeAspect="1"/>
          </p:cNvCxnSpPr>
          <p:nvPr/>
        </p:nvCxnSpPr>
        <p:spPr>
          <a:xfrm flipV="1">
            <a:off x="2788272" y="2295250"/>
            <a:ext cx="5182391" cy="2175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 noChangeAspect="1"/>
          </p:cNvCxnSpPr>
          <p:nvPr/>
        </p:nvCxnSpPr>
        <p:spPr>
          <a:xfrm>
            <a:off x="6656817" y="1622509"/>
            <a:ext cx="0" cy="24258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6817" y="1458158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4512" y="43211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70663" y="2799609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63103" y="2724963"/>
            <a:ext cx="782815" cy="328584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649075" y="2453069"/>
            <a:ext cx="0" cy="910697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2347" y="3363766"/>
            <a:ext cx="145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Luz </a:t>
            </a:r>
            <a:r>
              <a:rPr lang="en-US" dirty="0" err="1" smtClean="0"/>
              <a:t>incidente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polarizada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 rot="9430116">
            <a:off x="4005763" y="3521574"/>
            <a:ext cx="978408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2233362" y="2640512"/>
            <a:ext cx="978408" cy="484632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481674" y="4039295"/>
            <a:ext cx="290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Luz </a:t>
            </a:r>
            <a:r>
              <a:rPr lang="en-US" dirty="0" err="1" smtClean="0"/>
              <a:t>dispersada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inealmente</a:t>
            </a:r>
            <a:r>
              <a:rPr lang="en-US" dirty="0" smtClean="0"/>
              <a:t> </a:t>
            </a:r>
            <a:r>
              <a:rPr lang="en-US" dirty="0" err="1" smtClean="0"/>
              <a:t>polarizada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erpendicularmente</a:t>
            </a:r>
            <a:r>
              <a:rPr lang="en-US" dirty="0" smtClean="0"/>
              <a:t> al </a:t>
            </a:r>
            <a:r>
              <a:rPr lang="en-US" dirty="0" err="1" smtClean="0"/>
              <a:t>plano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 scattering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640858" y="3677896"/>
            <a:ext cx="0" cy="910697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</p:cNvCxnSpPr>
          <p:nvPr/>
        </p:nvCxnSpPr>
        <p:spPr>
          <a:xfrm flipV="1">
            <a:off x="5810117" y="2542874"/>
            <a:ext cx="1575830" cy="661448"/>
          </a:xfrm>
          <a:prstGeom prst="line">
            <a:avLst/>
          </a:prstGeom>
          <a:ln w="57150" cmpd="sng"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42560" y="1255517"/>
            <a:ext cx="16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Cambio</a:t>
            </a:r>
            <a:r>
              <a:rPr lang="en-US" dirty="0" smtClean="0"/>
              <a:t> de base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2600" y="5419496"/>
            <a:ext cx="8512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Osciladores amortiguados y con coherencia (relación de fase entre ellos):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              E</a:t>
            </a:r>
            <a:r>
              <a:rPr lang="es-ES_tradnl" sz="2000" baseline="-25000" dirty="0"/>
              <a:t>z</a:t>
            </a:r>
            <a:r>
              <a:rPr lang="es-ES_tradnl" sz="2000" dirty="0" smtClean="0"/>
              <a:t> + E</a:t>
            </a:r>
            <a:r>
              <a:rPr lang="es-ES_tradnl" sz="2000" baseline="-25000" dirty="0"/>
              <a:t>z</a:t>
            </a:r>
            <a:r>
              <a:rPr lang="es-ES_tradnl" sz="2000" dirty="0" smtClean="0"/>
              <a:t>’= A [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(w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t) + 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(-w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t)] e</a:t>
            </a:r>
            <a:r>
              <a:rPr lang="es-ES_tradnl" sz="2000" baseline="30000" dirty="0" smtClean="0"/>
              <a:t>-t/</a:t>
            </a:r>
            <a:r>
              <a:rPr lang="es-ES_tradnl" sz="2000" baseline="30000" dirty="0" err="1" smtClean="0"/>
              <a:t>τ</a:t>
            </a:r>
            <a:r>
              <a:rPr lang="es-ES_tradnl" sz="2000" baseline="30000" dirty="0" smtClean="0"/>
              <a:t> </a:t>
            </a:r>
            <a:r>
              <a:rPr lang="es-ES_tradnl" sz="2000" dirty="0" smtClean="0"/>
              <a:t>= A 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(w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t) e</a:t>
            </a:r>
            <a:r>
              <a:rPr lang="es-ES_tradnl" sz="2000" baseline="30000" dirty="0" smtClean="0"/>
              <a:t>-t/</a:t>
            </a:r>
            <a:r>
              <a:rPr lang="es-ES_tradnl" sz="2000" baseline="30000" dirty="0" err="1" smtClean="0"/>
              <a:t>τ</a:t>
            </a:r>
            <a:endParaRPr lang="es-ES_tradnl" sz="2000" baseline="30000" dirty="0" smtClean="0"/>
          </a:p>
          <a:p>
            <a:r>
              <a:rPr lang="es-ES_tradnl" sz="2000" dirty="0" smtClean="0"/>
              <a:t>              </a:t>
            </a:r>
            <a:r>
              <a:rPr lang="es-ES_tradnl" sz="2000" dirty="0" err="1" smtClean="0"/>
              <a:t>E</a:t>
            </a:r>
            <a:r>
              <a:rPr lang="es-ES_tradnl" sz="2000" baseline="-25000" dirty="0" err="1" smtClean="0"/>
              <a:t>y</a:t>
            </a:r>
            <a:r>
              <a:rPr lang="es-ES_tradnl" sz="2000" dirty="0" smtClean="0"/>
              <a:t> + </a:t>
            </a:r>
            <a:r>
              <a:rPr lang="es-ES_tradnl" sz="2000" dirty="0" err="1" smtClean="0"/>
              <a:t>E</a:t>
            </a:r>
            <a:r>
              <a:rPr lang="es-ES_tradnl" sz="2000" baseline="-25000" dirty="0" err="1" smtClean="0"/>
              <a:t>y</a:t>
            </a:r>
            <a:r>
              <a:rPr lang="es-ES_tradnl" sz="2000" dirty="0" smtClean="0"/>
              <a:t>’= A </a:t>
            </a:r>
            <a:r>
              <a:rPr lang="es-ES_tradnl" sz="2000" dirty="0"/>
              <a:t>[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(w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t+π/2) </a:t>
            </a:r>
            <a:r>
              <a:rPr lang="es-ES_tradnl" sz="2000" dirty="0" err="1"/>
              <a:t>cos</a:t>
            </a:r>
            <a:r>
              <a:rPr lang="es-ES_tradnl" sz="2000" dirty="0"/>
              <a:t>(-w</a:t>
            </a:r>
            <a:r>
              <a:rPr lang="es-ES_tradnl" sz="2000" baseline="-25000" dirty="0"/>
              <a:t>0</a:t>
            </a:r>
            <a:r>
              <a:rPr lang="es-ES_tradnl" sz="2000" dirty="0"/>
              <a:t>t+π/2</a:t>
            </a:r>
            <a:r>
              <a:rPr lang="es-ES_tradnl" sz="2000" dirty="0" smtClean="0"/>
              <a:t>)] </a:t>
            </a:r>
            <a:r>
              <a:rPr lang="es-ES_tradnl" sz="2000" dirty="0"/>
              <a:t>e</a:t>
            </a:r>
            <a:r>
              <a:rPr lang="es-ES_tradnl" sz="2000" baseline="30000" dirty="0"/>
              <a:t>-t/</a:t>
            </a:r>
            <a:r>
              <a:rPr lang="es-ES_tradnl" sz="2000" baseline="30000" dirty="0" err="1" smtClean="0"/>
              <a:t>τ</a:t>
            </a:r>
            <a:r>
              <a:rPr lang="es-ES_tradnl" sz="2000" baseline="30000" dirty="0" smtClean="0"/>
              <a:t> </a:t>
            </a:r>
            <a:r>
              <a:rPr lang="es-ES_tradnl" sz="2000" dirty="0" smtClean="0"/>
              <a:t>= 0                    </a:t>
            </a:r>
            <a:r>
              <a:rPr lang="es-ES_tradnl" sz="2000" dirty="0" err="1" smtClean="0"/>
              <a:t>pol</a:t>
            </a:r>
            <a:r>
              <a:rPr lang="es-ES_tradnl" sz="2000" dirty="0" smtClean="0"/>
              <a:t>. </a:t>
            </a:r>
            <a:r>
              <a:rPr lang="en-US" sz="2000" dirty="0" smtClean="0"/>
              <a:t>l</a:t>
            </a:r>
            <a:r>
              <a:rPr lang="es-ES_tradnl" sz="2000" dirty="0" err="1" smtClean="0"/>
              <a:t>ineal</a:t>
            </a:r>
            <a:r>
              <a:rPr lang="es-ES_tradnl" sz="2000" dirty="0" smtClean="0"/>
              <a:t> || </a:t>
            </a:r>
            <a:r>
              <a:rPr lang="es-ES_tradnl" sz="2000" b="1" dirty="0" smtClean="0"/>
              <a:t>z</a:t>
            </a:r>
            <a:r>
              <a:rPr lang="es-ES_tradnl" sz="2000" dirty="0" smtClean="0"/>
              <a:t>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6286957" y="2340763"/>
            <a:ext cx="914400" cy="914400"/>
          </a:xfrm>
          <a:prstGeom prst="ellipse">
            <a:avLst/>
          </a:prstGeom>
          <a:noFill/>
          <a:ln w="57150" cmpd="sng">
            <a:solidFill>
              <a:srgbClr val="9BBB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17935" y="2389768"/>
            <a:ext cx="914400" cy="914400"/>
          </a:xfrm>
          <a:prstGeom prst="ellipse">
            <a:avLst/>
          </a:prstGeom>
          <a:noFill/>
          <a:ln w="57150" cmpd="sng">
            <a:solidFill>
              <a:srgbClr val="9BBB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9500000" flipH="1">
            <a:off x="6823965" y="2486857"/>
            <a:ext cx="202076" cy="14268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840000">
            <a:off x="6202671" y="2595460"/>
            <a:ext cx="202076" cy="14268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/>
          <p:cNvSpPr/>
          <p:nvPr/>
        </p:nvSpPr>
        <p:spPr>
          <a:xfrm flipH="1">
            <a:off x="906962" y="6047259"/>
            <a:ext cx="88375" cy="75526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3130" y="423382"/>
            <a:ext cx="7954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clásico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370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890495" y="2741846"/>
            <a:ext cx="7196954" cy="729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 noChangeAspect="1"/>
          </p:cNvCxnSpPr>
          <p:nvPr/>
        </p:nvCxnSpPr>
        <p:spPr>
          <a:xfrm flipV="1">
            <a:off x="2788272" y="2201674"/>
            <a:ext cx="5182391" cy="2175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 noChangeAspect="1"/>
          </p:cNvCxnSpPr>
          <p:nvPr/>
        </p:nvCxnSpPr>
        <p:spPr>
          <a:xfrm>
            <a:off x="6656817" y="1528933"/>
            <a:ext cx="0" cy="24258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6817" y="1364582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4512" y="42275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70663" y="2706033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63103" y="2631387"/>
            <a:ext cx="782815" cy="328584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649075" y="2359493"/>
            <a:ext cx="0" cy="910697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2347" y="3270190"/>
            <a:ext cx="145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Luz </a:t>
            </a:r>
            <a:r>
              <a:rPr lang="en-US" dirty="0" err="1" smtClean="0"/>
              <a:t>incidente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polarizada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 rot="9430116">
            <a:off x="4005763" y="3427998"/>
            <a:ext cx="978408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2233362" y="2546936"/>
            <a:ext cx="978408" cy="484632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cxnSpLocks noChangeAspect="1"/>
          </p:cNvCxnSpPr>
          <p:nvPr/>
        </p:nvCxnSpPr>
        <p:spPr>
          <a:xfrm flipV="1">
            <a:off x="5810117" y="2449298"/>
            <a:ext cx="1575830" cy="661448"/>
          </a:xfrm>
          <a:prstGeom prst="line">
            <a:avLst/>
          </a:prstGeom>
          <a:ln w="57150" cmpd="sng"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2600" y="5325920"/>
            <a:ext cx="87057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Osciladores amortiguados (distintas frecuencias debido a </a:t>
            </a:r>
            <a:r>
              <a:rPr lang="es-ES_tradnl" sz="2000" b="1" dirty="0" smtClean="0"/>
              <a:t>B</a:t>
            </a:r>
            <a:r>
              <a:rPr lang="es-ES_tradnl" sz="2000" dirty="0" smtClean="0"/>
              <a:t>):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              E</a:t>
            </a:r>
            <a:r>
              <a:rPr lang="es-ES_tradnl" sz="2000" baseline="-25000" dirty="0"/>
              <a:t>z</a:t>
            </a:r>
            <a:r>
              <a:rPr lang="es-ES_tradnl" sz="2000" dirty="0" smtClean="0"/>
              <a:t> + E</a:t>
            </a:r>
            <a:r>
              <a:rPr lang="es-ES_tradnl" sz="2000" baseline="-25000" dirty="0"/>
              <a:t>z</a:t>
            </a:r>
            <a:r>
              <a:rPr lang="es-ES_tradnl" sz="2000" dirty="0" smtClean="0"/>
              <a:t>’= A [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(w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t) + 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(-w’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t)] e</a:t>
            </a:r>
            <a:r>
              <a:rPr lang="es-ES_tradnl" sz="2000" baseline="30000" dirty="0" smtClean="0"/>
              <a:t>-t/</a:t>
            </a:r>
            <a:r>
              <a:rPr lang="es-ES_tradnl" sz="2000" baseline="30000" dirty="0" err="1" smtClean="0"/>
              <a:t>τ</a:t>
            </a:r>
            <a:r>
              <a:rPr lang="es-ES_tradnl" sz="2000" baseline="30000" dirty="0" smtClean="0"/>
              <a:t> </a:t>
            </a:r>
            <a:r>
              <a:rPr lang="es-ES_tradnl" sz="2000" dirty="0" smtClean="0"/>
              <a:t>= A 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(w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t) 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w</a:t>
            </a:r>
            <a:r>
              <a:rPr lang="es-ES_tradnl" sz="2000" baseline="-25000" dirty="0" err="1" smtClean="0"/>
              <a:t>L</a:t>
            </a:r>
            <a:r>
              <a:rPr lang="es-ES_tradnl" sz="2000" dirty="0" err="1" smtClean="0"/>
              <a:t>t</a:t>
            </a:r>
            <a:r>
              <a:rPr lang="es-ES_tradnl" sz="2000" dirty="0" smtClean="0"/>
              <a:t>) e</a:t>
            </a:r>
            <a:r>
              <a:rPr lang="es-ES_tradnl" sz="2000" baseline="30000" dirty="0" smtClean="0"/>
              <a:t>-t/</a:t>
            </a:r>
            <a:r>
              <a:rPr lang="es-ES_tradnl" sz="2000" baseline="30000" dirty="0" err="1" smtClean="0"/>
              <a:t>τ</a:t>
            </a:r>
            <a:endParaRPr lang="es-ES_tradnl" sz="2000" baseline="30000" dirty="0" smtClean="0"/>
          </a:p>
          <a:p>
            <a:r>
              <a:rPr lang="es-ES_tradnl" sz="2000" dirty="0" smtClean="0"/>
              <a:t>              </a:t>
            </a:r>
            <a:r>
              <a:rPr lang="es-ES_tradnl" sz="2000" dirty="0" err="1" smtClean="0"/>
              <a:t>E</a:t>
            </a:r>
            <a:r>
              <a:rPr lang="es-ES_tradnl" sz="2000" baseline="-25000" dirty="0" err="1" smtClean="0"/>
              <a:t>y</a:t>
            </a:r>
            <a:r>
              <a:rPr lang="es-ES_tradnl" sz="2000" dirty="0" smtClean="0"/>
              <a:t> + </a:t>
            </a:r>
            <a:r>
              <a:rPr lang="es-ES_tradnl" sz="2000" dirty="0" err="1" smtClean="0"/>
              <a:t>E</a:t>
            </a:r>
            <a:r>
              <a:rPr lang="es-ES_tradnl" sz="2000" baseline="-25000" dirty="0" err="1" smtClean="0"/>
              <a:t>y</a:t>
            </a:r>
            <a:r>
              <a:rPr lang="es-ES_tradnl" sz="2000" dirty="0" smtClean="0"/>
              <a:t>’= A </a:t>
            </a:r>
            <a:r>
              <a:rPr lang="es-ES_tradnl" sz="2000" dirty="0"/>
              <a:t>[</a:t>
            </a:r>
            <a:r>
              <a:rPr lang="es-ES_tradnl" sz="2000" dirty="0" err="1" smtClean="0"/>
              <a:t>cos</a:t>
            </a:r>
            <a:r>
              <a:rPr lang="es-ES_tradnl" sz="2000" dirty="0" smtClean="0"/>
              <a:t>(w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t+π/2) </a:t>
            </a:r>
            <a:r>
              <a:rPr lang="es-ES_tradnl" sz="2000" dirty="0" err="1"/>
              <a:t>cos</a:t>
            </a:r>
            <a:r>
              <a:rPr lang="es-ES_tradnl" sz="2000" dirty="0"/>
              <a:t>(-</a:t>
            </a:r>
            <a:r>
              <a:rPr lang="es-ES_tradnl" sz="2000" dirty="0" smtClean="0"/>
              <a:t>w’</a:t>
            </a:r>
            <a:r>
              <a:rPr lang="es-ES_tradnl" sz="2000" baseline="-25000" dirty="0" smtClean="0"/>
              <a:t>0</a:t>
            </a:r>
            <a:r>
              <a:rPr lang="es-ES_tradnl" sz="2000" dirty="0" smtClean="0"/>
              <a:t>t</a:t>
            </a:r>
            <a:r>
              <a:rPr lang="es-ES_tradnl" sz="2000" dirty="0"/>
              <a:t>+π/2</a:t>
            </a:r>
            <a:r>
              <a:rPr lang="es-ES_tradnl" sz="2000" dirty="0" smtClean="0"/>
              <a:t>)] </a:t>
            </a:r>
            <a:r>
              <a:rPr lang="es-ES_tradnl" sz="2000" dirty="0"/>
              <a:t>e</a:t>
            </a:r>
            <a:r>
              <a:rPr lang="es-ES_tradnl" sz="2000" baseline="30000" dirty="0"/>
              <a:t>-t/</a:t>
            </a:r>
            <a:r>
              <a:rPr lang="es-ES_tradnl" sz="2000" baseline="30000" dirty="0" err="1" smtClean="0"/>
              <a:t>τ</a:t>
            </a:r>
            <a:r>
              <a:rPr lang="es-ES_tradnl" sz="2000" baseline="30000" dirty="0" smtClean="0"/>
              <a:t> </a:t>
            </a:r>
            <a:r>
              <a:rPr lang="es-ES_tradnl" sz="2000" dirty="0" smtClean="0"/>
              <a:t>= </a:t>
            </a:r>
            <a:r>
              <a:rPr lang="es-ES_tradnl" sz="2000" dirty="0"/>
              <a:t>A </a:t>
            </a:r>
            <a:r>
              <a:rPr lang="es-ES_tradnl" sz="2000" dirty="0" err="1"/>
              <a:t>cos</a:t>
            </a:r>
            <a:r>
              <a:rPr lang="es-ES_tradnl" sz="2000" dirty="0"/>
              <a:t>(w</a:t>
            </a:r>
            <a:r>
              <a:rPr lang="es-ES_tradnl" sz="2000" baseline="-25000" dirty="0"/>
              <a:t>0</a:t>
            </a:r>
            <a:r>
              <a:rPr lang="es-ES_tradnl" sz="2000" dirty="0"/>
              <a:t>t) </a:t>
            </a:r>
            <a:r>
              <a:rPr lang="es-ES_tradnl" sz="2000" dirty="0" err="1"/>
              <a:t>cos</a:t>
            </a:r>
            <a:r>
              <a:rPr lang="es-ES_tradnl" sz="2000" dirty="0"/>
              <a:t>(</a:t>
            </a:r>
            <a:r>
              <a:rPr lang="es-ES_tradnl" sz="2000" dirty="0" err="1" smtClean="0"/>
              <a:t>w</a:t>
            </a:r>
            <a:r>
              <a:rPr lang="es-ES_tradnl" sz="2000" baseline="-25000" dirty="0" err="1" smtClean="0"/>
              <a:t>L</a:t>
            </a:r>
            <a:r>
              <a:rPr lang="es-ES_tradnl" sz="2000" dirty="0" err="1" smtClean="0"/>
              <a:t>t</a:t>
            </a:r>
            <a:r>
              <a:rPr lang="es-ES_tradnl" sz="2000" dirty="0" smtClean="0"/>
              <a:t>+π/2) </a:t>
            </a:r>
            <a:r>
              <a:rPr lang="es-ES_tradnl" sz="2000" dirty="0"/>
              <a:t>e</a:t>
            </a:r>
            <a:r>
              <a:rPr lang="es-ES_tradnl" sz="2000" baseline="30000" dirty="0"/>
              <a:t>-t/</a:t>
            </a:r>
            <a:r>
              <a:rPr lang="es-ES_tradnl" sz="2000" baseline="30000" dirty="0" err="1"/>
              <a:t>τ</a:t>
            </a:r>
            <a:endParaRPr lang="es-ES_tradnl" sz="2000" baseline="30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6286957" y="2247187"/>
            <a:ext cx="914400" cy="914400"/>
          </a:xfrm>
          <a:prstGeom prst="ellipse">
            <a:avLst/>
          </a:prstGeom>
          <a:noFill/>
          <a:ln w="57150" cmpd="sng">
            <a:solidFill>
              <a:srgbClr val="9BBB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17935" y="2296192"/>
            <a:ext cx="914400" cy="914400"/>
          </a:xfrm>
          <a:prstGeom prst="ellipse">
            <a:avLst/>
          </a:prstGeom>
          <a:noFill/>
          <a:ln w="57150" cmpd="sng">
            <a:solidFill>
              <a:srgbClr val="9BBB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9500000" flipH="1">
            <a:off x="6823965" y="2393281"/>
            <a:ext cx="202076" cy="14268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840000">
            <a:off x="6202671" y="2501884"/>
            <a:ext cx="202076" cy="14268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/>
          <p:cNvSpPr/>
          <p:nvPr/>
        </p:nvSpPr>
        <p:spPr>
          <a:xfrm flipH="1">
            <a:off x="906962" y="5953683"/>
            <a:ext cx="88375" cy="75526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53194" y="3031568"/>
            <a:ext cx="832102" cy="367244"/>
          </a:xfrm>
          <a:prstGeom prst="straightConnector1">
            <a:avLst/>
          </a:prstGeom>
          <a:ln w="762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60222" y="2687372"/>
            <a:ext cx="38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B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130" y="423382"/>
            <a:ext cx="7954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clásico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885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53444" y="1408622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0495" y="1540013"/>
            <a:ext cx="4149371" cy="2161864"/>
            <a:chOff x="890495" y="1181365"/>
            <a:chExt cx="7369317" cy="3067951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890495" y="2394278"/>
              <a:ext cx="7196954" cy="729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 flipV="1">
              <a:off x="2788272" y="1854106"/>
              <a:ext cx="5182391" cy="21752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 noChangeAspect="1"/>
            </p:cNvCxnSpPr>
            <p:nvPr/>
          </p:nvCxnSpPr>
          <p:spPr>
            <a:xfrm>
              <a:off x="6656817" y="1181365"/>
              <a:ext cx="0" cy="242582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24512" y="387998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70663" y="2358465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263103" y="2283819"/>
              <a:ext cx="782815" cy="328584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649075" y="2011925"/>
              <a:ext cx="0" cy="910697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 rot="9430116">
              <a:off x="4005763" y="3080430"/>
              <a:ext cx="978408" cy="484632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2233362" y="2199368"/>
              <a:ext cx="978408" cy="484632"/>
            </a:xfrm>
            <a:prstGeom prst="rightArrow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V="1">
              <a:off x="5810117" y="2101730"/>
              <a:ext cx="1575830" cy="661448"/>
            </a:xfrm>
            <a:prstGeom prst="line">
              <a:avLst/>
            </a:prstGeom>
            <a:ln w="57150" cmpd="sng">
              <a:solidFill>
                <a:srgbClr val="9BBB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6286957" y="1899619"/>
              <a:ext cx="914400" cy="914400"/>
            </a:xfrm>
            <a:prstGeom prst="ellipse">
              <a:avLst/>
            </a:prstGeom>
            <a:noFill/>
            <a:ln w="57150" cmpd="sng">
              <a:solidFill>
                <a:srgbClr val="9BBB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17935" y="1948624"/>
              <a:ext cx="914400" cy="914400"/>
            </a:xfrm>
            <a:prstGeom prst="ellipse">
              <a:avLst/>
            </a:prstGeom>
            <a:noFill/>
            <a:ln w="57150" cmpd="sng">
              <a:solidFill>
                <a:srgbClr val="9BBB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9500000" flipH="1">
              <a:off x="6823965" y="2045713"/>
              <a:ext cx="202076" cy="1426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840000">
              <a:off x="6202671" y="2154316"/>
              <a:ext cx="202076" cy="1426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153194" y="2684000"/>
              <a:ext cx="832102" cy="367244"/>
            </a:xfrm>
            <a:prstGeom prst="straightConnector1">
              <a:avLst/>
            </a:prstGeom>
            <a:ln w="76200" cmpd="sng"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75040" y="1966884"/>
              <a:ext cx="38594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</a:rPr>
                <a:t>B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29914" y="1375661"/>
            <a:ext cx="4437878" cy="247220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553" y="1317265"/>
            <a:ext cx="34419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 </a:t>
            </a:r>
            <a:r>
              <a:rPr lang="en-US" dirty="0" smtClean="0"/>
              <a:t>= 1</a:t>
            </a:r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= 0.01</a:t>
            </a:r>
          </a:p>
          <a:p>
            <a:r>
              <a:rPr lang="el-GR" dirty="0" smtClean="0"/>
              <a:t>τ</a:t>
            </a:r>
            <a:r>
              <a:rPr lang="en-US" dirty="0" smtClean="0"/>
              <a:t> = 10</a:t>
            </a:r>
          </a:p>
          <a:p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del </a:t>
            </a:r>
            <a:r>
              <a:rPr lang="en-US" dirty="0" err="1" smtClean="0"/>
              <a:t>nivel</a:t>
            </a:r>
            <a:r>
              <a:rPr lang="en-US" dirty="0" smtClean="0"/>
              <a:t> (del </a:t>
            </a:r>
          </a:p>
          <a:p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relajación</a:t>
            </a:r>
            <a:r>
              <a:rPr lang="en-US" dirty="0" smtClean="0"/>
              <a:t>)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y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odemos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decaimiento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pétalos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endParaRPr lang="en-US" dirty="0" smtClean="0"/>
          </a:p>
        </p:txBody>
      </p:sp>
      <p:cxnSp>
        <p:nvCxnSpPr>
          <p:cNvPr id="30" name="Straight Connector 29"/>
          <p:cNvCxnSpPr>
            <a:cxnSpLocks noChangeAspect="1"/>
          </p:cNvCxnSpPr>
          <p:nvPr/>
        </p:nvCxnSpPr>
        <p:spPr>
          <a:xfrm>
            <a:off x="2348112" y="2828445"/>
            <a:ext cx="0" cy="9902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rosette1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b="45503"/>
          <a:stretch/>
        </p:blipFill>
        <p:spPr>
          <a:xfrm>
            <a:off x="167601" y="3872362"/>
            <a:ext cx="8468493" cy="306584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130" y="423382"/>
            <a:ext cx="7954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clásico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547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rosette1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b="45503"/>
          <a:stretch/>
        </p:blipFill>
        <p:spPr>
          <a:xfrm>
            <a:off x="167601" y="3872362"/>
            <a:ext cx="8468493" cy="30658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53444" y="1408622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0495" y="1540013"/>
            <a:ext cx="4149371" cy="2161864"/>
            <a:chOff x="890495" y="1181365"/>
            <a:chExt cx="7369317" cy="3067951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890495" y="2394278"/>
              <a:ext cx="7196954" cy="729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 flipV="1">
              <a:off x="2788272" y="1854106"/>
              <a:ext cx="5182391" cy="21752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 noChangeAspect="1"/>
            </p:cNvCxnSpPr>
            <p:nvPr/>
          </p:nvCxnSpPr>
          <p:spPr>
            <a:xfrm>
              <a:off x="6656817" y="1181365"/>
              <a:ext cx="0" cy="242582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24512" y="387998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70663" y="2358465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263103" y="2283819"/>
              <a:ext cx="782815" cy="328584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649075" y="2011925"/>
              <a:ext cx="0" cy="910697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 rot="9430116">
              <a:off x="4005763" y="3080430"/>
              <a:ext cx="978408" cy="484632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2233362" y="2199368"/>
              <a:ext cx="978408" cy="484632"/>
            </a:xfrm>
            <a:prstGeom prst="rightArrow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V="1">
              <a:off x="5810117" y="2101730"/>
              <a:ext cx="1575830" cy="661448"/>
            </a:xfrm>
            <a:prstGeom prst="line">
              <a:avLst/>
            </a:prstGeom>
            <a:ln w="57150" cmpd="sng">
              <a:solidFill>
                <a:srgbClr val="9BBB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6286957" y="1899619"/>
              <a:ext cx="914400" cy="914400"/>
            </a:xfrm>
            <a:prstGeom prst="ellipse">
              <a:avLst/>
            </a:prstGeom>
            <a:noFill/>
            <a:ln w="57150" cmpd="sng">
              <a:solidFill>
                <a:srgbClr val="9BBB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17935" y="1948624"/>
              <a:ext cx="914400" cy="914400"/>
            </a:xfrm>
            <a:prstGeom prst="ellipse">
              <a:avLst/>
            </a:prstGeom>
            <a:noFill/>
            <a:ln w="57150" cmpd="sng">
              <a:solidFill>
                <a:srgbClr val="9BBB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9500000" flipH="1">
              <a:off x="6823965" y="2045713"/>
              <a:ext cx="202076" cy="1426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840000">
              <a:off x="6202671" y="2154316"/>
              <a:ext cx="202076" cy="1426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153194" y="2684000"/>
              <a:ext cx="832102" cy="367244"/>
            </a:xfrm>
            <a:prstGeom prst="straightConnector1">
              <a:avLst/>
            </a:prstGeom>
            <a:ln w="76200" cmpd="sng"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75040" y="1966884"/>
              <a:ext cx="38594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</a:rPr>
                <a:t>B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29914" y="1375661"/>
            <a:ext cx="4437878" cy="247220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553" y="1317265"/>
            <a:ext cx="35501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 </a:t>
            </a:r>
            <a:r>
              <a:rPr lang="en-US" dirty="0" smtClean="0"/>
              <a:t>= 1</a:t>
            </a:r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= 0.01</a:t>
            </a:r>
          </a:p>
          <a:p>
            <a:r>
              <a:rPr lang="el-GR" dirty="0" smtClean="0"/>
              <a:t>τ</a:t>
            </a:r>
            <a:r>
              <a:rPr lang="en-US" dirty="0" smtClean="0"/>
              <a:t> = 10</a:t>
            </a:r>
          </a:p>
          <a:p>
            <a:endParaRPr lang="en-US" dirty="0"/>
          </a:p>
          <a:p>
            <a:r>
              <a:rPr lang="es-ES_tradnl" dirty="0" smtClean="0"/>
              <a:t>Promediando en el tiempo, la luz</a:t>
            </a:r>
          </a:p>
          <a:p>
            <a:r>
              <a:rPr lang="en-US" dirty="0"/>
              <a:t>v</a:t>
            </a:r>
            <a:r>
              <a:rPr lang="es-ES_tradnl" dirty="0" err="1" smtClean="0"/>
              <a:t>ibra</a:t>
            </a:r>
            <a:r>
              <a:rPr lang="es-ES_tradnl" dirty="0" smtClean="0"/>
              <a:t> a un ángulo del eje </a:t>
            </a:r>
            <a:r>
              <a:rPr lang="es-ES_tradnl" b="1" dirty="0" smtClean="0"/>
              <a:t>z</a:t>
            </a:r>
            <a:r>
              <a:rPr lang="es-ES_tradnl" dirty="0" smtClean="0"/>
              <a:t>. </a:t>
            </a:r>
          </a:p>
          <a:p>
            <a:endParaRPr lang="es-ES_tradnl" dirty="0"/>
          </a:p>
          <a:p>
            <a:r>
              <a:rPr lang="es-ES_tradnl" dirty="0" smtClean="0"/>
              <a:t>E</a:t>
            </a:r>
            <a:r>
              <a:rPr lang="es-ES_tradnl" baseline="-25000" dirty="0" smtClean="0"/>
              <a:t>z </a:t>
            </a:r>
            <a:r>
              <a:rPr lang="es-ES_tradnl" dirty="0" smtClean="0"/>
              <a:t>y </a:t>
            </a:r>
            <a:r>
              <a:rPr lang="es-ES_tradnl" dirty="0" err="1" smtClean="0"/>
              <a:t>E</a:t>
            </a:r>
            <a:r>
              <a:rPr lang="es-ES_tradnl" baseline="-25000" dirty="0" err="1" smtClean="0"/>
              <a:t>y</a:t>
            </a:r>
            <a:r>
              <a:rPr lang="es-ES_tradnl" baseline="-25000" dirty="0" smtClean="0"/>
              <a:t> </a:t>
            </a:r>
            <a:r>
              <a:rPr lang="es-ES_tradnl" dirty="0" smtClean="0"/>
              <a:t>van desfasándose </a:t>
            </a:r>
          </a:p>
          <a:p>
            <a:r>
              <a:rPr lang="es-ES_tradnl" dirty="0" smtClean="0"/>
              <a:t>(pierde coherencia) y se </a:t>
            </a:r>
            <a:r>
              <a:rPr lang="es-ES_tradnl" dirty="0" err="1" smtClean="0"/>
              <a:t>depolariza</a:t>
            </a:r>
            <a:endParaRPr lang="en-US" dirty="0" smtClean="0"/>
          </a:p>
        </p:txBody>
      </p:sp>
      <p:cxnSp>
        <p:nvCxnSpPr>
          <p:cNvPr id="30" name="Straight Connector 29"/>
          <p:cNvCxnSpPr>
            <a:cxnSpLocks noChangeAspect="1"/>
          </p:cNvCxnSpPr>
          <p:nvPr/>
        </p:nvCxnSpPr>
        <p:spPr>
          <a:xfrm>
            <a:off x="2348112" y="2828445"/>
            <a:ext cx="0" cy="9902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32260" y="4461037"/>
            <a:ext cx="3278576" cy="1664315"/>
          </a:xfrm>
          <a:prstGeom prst="line">
            <a:avLst/>
          </a:prstGeom>
          <a:ln w="381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53719" y="2942718"/>
            <a:ext cx="446186" cy="846755"/>
          </a:xfrm>
          <a:prstGeom prst="straightConnector1">
            <a:avLst/>
          </a:prstGeom>
          <a:ln>
            <a:solidFill>
              <a:srgbClr val="8064A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21774" y="1364825"/>
            <a:ext cx="143854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2π</a:t>
            </a:r>
            <a:r>
              <a:rPr lang="en-US" dirty="0" err="1" smtClean="0">
                <a:solidFill>
                  <a:srgbClr val="C0504D"/>
                </a:solidFill>
              </a:rPr>
              <a:t>w</a:t>
            </a:r>
            <a:r>
              <a:rPr lang="en-US" baseline="-25000" dirty="0" err="1" smtClean="0">
                <a:solidFill>
                  <a:srgbClr val="C0504D"/>
                </a:solidFill>
              </a:rPr>
              <a:t>L</a:t>
            </a:r>
            <a:r>
              <a:rPr lang="en-US" dirty="0" smtClean="0">
                <a:solidFill>
                  <a:srgbClr val="C0504D"/>
                </a:solidFill>
              </a:rPr>
              <a:t> / </a:t>
            </a:r>
            <a:r>
              <a:rPr lang="en-US" dirty="0" err="1" smtClean="0">
                <a:solidFill>
                  <a:srgbClr val="C0504D"/>
                </a:solidFill>
              </a:rPr>
              <a:t>A</a:t>
            </a:r>
            <a:r>
              <a:rPr lang="en-US" baseline="-25000" dirty="0" err="1" smtClean="0">
                <a:solidFill>
                  <a:srgbClr val="C0504D"/>
                </a:solidFill>
              </a:rPr>
              <a:t>ul</a:t>
            </a:r>
            <a:r>
              <a:rPr lang="en-US" dirty="0" smtClean="0">
                <a:solidFill>
                  <a:srgbClr val="C0504D"/>
                </a:solidFill>
              </a:rPr>
              <a:t> ≈ 1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130" y="423382"/>
            <a:ext cx="7954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clásico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9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156" y="76200"/>
            <a:ext cx="457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Polarización</a:t>
            </a:r>
            <a:r>
              <a:rPr lang="en-US" sz="2400" dirty="0" smtClean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 en </a:t>
            </a:r>
            <a:r>
              <a:rPr lang="en-US" sz="2400" dirty="0" err="1" smtClean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líneas</a:t>
            </a:r>
            <a:r>
              <a:rPr lang="en-US" sz="2400" dirty="0" smtClean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atómicas</a:t>
            </a:r>
            <a:endParaRPr lang="en-US" sz="2400" dirty="0" smtClean="0">
              <a:solidFill>
                <a:schemeClr val="accent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130" y="1255538"/>
            <a:ext cx="79852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Uno de los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fenómenos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más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importantes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en la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física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de la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polarización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tiene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que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ver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con la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dispersión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de la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radiación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en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electrones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libres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(Thomson/Compton) o </a:t>
            </a:r>
            <a:r>
              <a:rPr lang="en-US" sz="1600" dirty="0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en </a:t>
            </a:r>
            <a:r>
              <a:rPr lang="en-US" sz="1600" dirty="0" err="1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electrones</a:t>
            </a:r>
            <a:r>
              <a:rPr lang="en-US" sz="1600" dirty="0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ligados</a:t>
            </a:r>
            <a:r>
              <a:rPr lang="en-US" sz="1600" dirty="0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 (</a:t>
            </a:r>
            <a:r>
              <a:rPr lang="en-US" sz="1600" dirty="0" err="1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atómos</a:t>
            </a:r>
            <a:r>
              <a:rPr lang="en-US" sz="1600" dirty="0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 y </a:t>
            </a:r>
            <a:r>
              <a:rPr lang="en-US" sz="1600" dirty="0" err="1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moléculas</a:t>
            </a:r>
            <a:r>
              <a:rPr lang="en-US" sz="1600" dirty="0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).</a:t>
            </a:r>
          </a:p>
          <a:p>
            <a:endParaRPr lang="en-US" sz="1600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Las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propiedades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de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polarización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de la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radiación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son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distintas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dependiendo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del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mecanismo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que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la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genere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y de la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línea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espectral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en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cuestión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(de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sus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propiedades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cuánticas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).</a:t>
            </a:r>
          </a:p>
          <a:p>
            <a:endParaRPr lang="en-US" sz="1600" dirty="0">
              <a:latin typeface="Roboto Light" pitchFamily="2" charset="0"/>
              <a:ea typeface="Roboto Light" pitchFamily="2" charset="0"/>
            </a:endParaRPr>
          </a:p>
          <a:p>
            <a:endParaRPr lang="en-US" sz="1600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En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este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capítulo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estudiaremos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los dos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mecanismos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principales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que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GENERAN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polarización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en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líneas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espectrales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:</a:t>
            </a:r>
          </a:p>
          <a:p>
            <a:endParaRPr lang="en-US" sz="1600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 smtClean="0">
                <a:latin typeface="Roboto Light" pitchFamily="2" charset="0"/>
                <a:ea typeface="Roboto Light" pitchFamily="2" charset="0"/>
              </a:rPr>
              <a:t>Efecto</a:t>
            </a:r>
            <a:r>
              <a:rPr lang="en-US" sz="1600" b="1" dirty="0" smtClean="0">
                <a:latin typeface="Roboto Light" pitchFamily="2" charset="0"/>
                <a:ea typeface="Roboto Light" pitchFamily="2" charset="0"/>
              </a:rPr>
              <a:t> Zeeman </a:t>
            </a:r>
          </a:p>
          <a:p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     En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este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caso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, la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rotura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de la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simetría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es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debida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a un campo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magnético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</a:p>
          <a:p>
            <a:endParaRPr lang="en-US" sz="1600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n-US" sz="1600" b="1" dirty="0" smtClean="0">
                <a:latin typeface="Roboto Light" pitchFamily="2" charset="0"/>
                <a:ea typeface="Roboto Light" pitchFamily="2" charset="0"/>
              </a:rPr>
              <a:t>2.   Scattering </a:t>
            </a:r>
            <a:r>
              <a:rPr lang="en-US" sz="1600" b="1" dirty="0" err="1" smtClean="0">
                <a:latin typeface="Roboto Light" pitchFamily="2" charset="0"/>
                <a:ea typeface="Roboto Light" pitchFamily="2" charset="0"/>
              </a:rPr>
              <a:t>resonante</a:t>
            </a:r>
            <a:r>
              <a:rPr lang="en-US" sz="1600" b="1" dirty="0" smtClean="0">
                <a:latin typeface="Roboto Light" pitchFamily="2" charset="0"/>
                <a:ea typeface="Roboto Light" pitchFamily="2" charset="0"/>
              </a:rPr>
              <a:t> / </a:t>
            </a:r>
            <a:r>
              <a:rPr lang="en-US" sz="1600" b="1" dirty="0" err="1" smtClean="0">
                <a:latin typeface="Roboto Light" pitchFamily="2" charset="0"/>
                <a:ea typeface="Roboto Light" pitchFamily="2" charset="0"/>
              </a:rPr>
              <a:t>polarización</a:t>
            </a:r>
            <a:r>
              <a:rPr lang="en-US" sz="1600" b="1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b="1" dirty="0" err="1" smtClean="0">
                <a:latin typeface="Roboto Light" pitchFamily="2" charset="0"/>
                <a:ea typeface="Roboto Light" pitchFamily="2" charset="0"/>
              </a:rPr>
              <a:t>por</a:t>
            </a:r>
            <a:r>
              <a:rPr lang="en-US" sz="1600" b="1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b="1" dirty="0" err="1" smtClean="0">
                <a:latin typeface="Roboto Light" pitchFamily="2" charset="0"/>
                <a:ea typeface="Roboto Light" pitchFamily="2" charset="0"/>
              </a:rPr>
              <a:t>impacto</a:t>
            </a:r>
            <a:r>
              <a:rPr lang="en-US" sz="1600" b="1" dirty="0" smtClean="0">
                <a:latin typeface="Roboto Light" pitchFamily="2" charset="0"/>
                <a:ea typeface="Roboto Light" pitchFamily="2" charset="0"/>
              </a:rPr>
              <a:t> </a:t>
            </a:r>
          </a:p>
          <a:p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     En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estos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dos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casos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, la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rotura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de la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simetría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es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debida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a 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radiación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/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partículas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con </a:t>
            </a:r>
          </a:p>
          <a:p>
            <a:r>
              <a:rPr lang="en-US" sz="1600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   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una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distribución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anisótropa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respectivamente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.</a:t>
            </a:r>
            <a:endParaRPr lang="en-US" sz="1600" dirty="0">
              <a:latin typeface="Roboto Light" pitchFamily="2" charset="0"/>
              <a:ea typeface="Roboto Light" pitchFamily="2" charset="0"/>
            </a:endParaRPr>
          </a:p>
          <a:p>
            <a:endParaRPr lang="en-US" sz="1600" dirty="0">
              <a:latin typeface="Roboto Light" pitchFamily="2" charset="0"/>
              <a:ea typeface="Roboto Light" pitchFamily="2" charset="0"/>
            </a:endParaRPr>
          </a:p>
          <a:p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endParaRPr lang="en-US" sz="1600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94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rosette2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2" t="8728" r="22142" b="47206"/>
          <a:stretch/>
        </p:blipFill>
        <p:spPr>
          <a:xfrm>
            <a:off x="2643699" y="3675141"/>
            <a:ext cx="3875281" cy="31689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53444" y="1408622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0495" y="1540013"/>
            <a:ext cx="4149371" cy="2161864"/>
            <a:chOff x="890495" y="1181365"/>
            <a:chExt cx="7369317" cy="3067951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890495" y="2394278"/>
              <a:ext cx="7196954" cy="729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 flipV="1">
              <a:off x="2788272" y="1854106"/>
              <a:ext cx="5182391" cy="21752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 noChangeAspect="1"/>
            </p:cNvCxnSpPr>
            <p:nvPr/>
          </p:nvCxnSpPr>
          <p:spPr>
            <a:xfrm>
              <a:off x="6656817" y="1181365"/>
              <a:ext cx="0" cy="242582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24512" y="387998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70663" y="2358465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263103" y="2283819"/>
              <a:ext cx="782815" cy="328584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649075" y="2011925"/>
              <a:ext cx="0" cy="910697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 rot="9430116">
              <a:off x="4005763" y="3080430"/>
              <a:ext cx="978408" cy="484632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2233362" y="2199368"/>
              <a:ext cx="978408" cy="484632"/>
            </a:xfrm>
            <a:prstGeom prst="rightArrow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V="1">
              <a:off x="5810117" y="2101730"/>
              <a:ext cx="1575830" cy="661448"/>
            </a:xfrm>
            <a:prstGeom prst="line">
              <a:avLst/>
            </a:prstGeom>
            <a:ln w="57150" cmpd="sng">
              <a:solidFill>
                <a:srgbClr val="9BBB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6286957" y="1899619"/>
              <a:ext cx="914400" cy="914400"/>
            </a:xfrm>
            <a:prstGeom prst="ellipse">
              <a:avLst/>
            </a:prstGeom>
            <a:noFill/>
            <a:ln w="57150" cmpd="sng">
              <a:solidFill>
                <a:srgbClr val="9BBB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17935" y="1948624"/>
              <a:ext cx="914400" cy="914400"/>
            </a:xfrm>
            <a:prstGeom prst="ellipse">
              <a:avLst/>
            </a:prstGeom>
            <a:noFill/>
            <a:ln w="57150" cmpd="sng">
              <a:solidFill>
                <a:srgbClr val="9BBB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9500000" flipH="1">
              <a:off x="6823965" y="2045713"/>
              <a:ext cx="202076" cy="1426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840000">
              <a:off x="6202671" y="2154316"/>
              <a:ext cx="202076" cy="1426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153194" y="2684000"/>
              <a:ext cx="832102" cy="367244"/>
            </a:xfrm>
            <a:prstGeom prst="straightConnector1">
              <a:avLst/>
            </a:prstGeom>
            <a:ln w="76200" cmpd="sng"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75040" y="1966884"/>
              <a:ext cx="38594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</a:rPr>
                <a:t>B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29914" y="1375661"/>
            <a:ext cx="4437878" cy="247220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553" y="1317265"/>
            <a:ext cx="33137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 </a:t>
            </a:r>
            <a:r>
              <a:rPr lang="en-US" dirty="0" smtClean="0"/>
              <a:t>= 1</a:t>
            </a:r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= 0.01</a:t>
            </a:r>
          </a:p>
          <a:p>
            <a:r>
              <a:rPr lang="el-GR" dirty="0" smtClean="0"/>
              <a:t>τ</a:t>
            </a:r>
            <a:r>
              <a:rPr lang="en-US" dirty="0" smtClean="0"/>
              <a:t> = 50</a:t>
            </a:r>
          </a:p>
          <a:p>
            <a:endParaRPr lang="en-US" dirty="0"/>
          </a:p>
          <a:p>
            <a:r>
              <a:rPr lang="es-ES_tradnl" dirty="0" smtClean="0"/>
              <a:t>E</a:t>
            </a:r>
            <a:r>
              <a:rPr lang="es-ES_tradnl" baseline="-25000" dirty="0" smtClean="0"/>
              <a:t>z </a:t>
            </a:r>
            <a:r>
              <a:rPr lang="es-ES_tradnl" dirty="0" smtClean="0"/>
              <a:t>y </a:t>
            </a:r>
            <a:r>
              <a:rPr lang="es-ES_tradnl" dirty="0" err="1" smtClean="0"/>
              <a:t>E</a:t>
            </a:r>
            <a:r>
              <a:rPr lang="es-ES_tradnl" baseline="-25000" dirty="0" err="1" smtClean="0"/>
              <a:t>y</a:t>
            </a:r>
            <a:r>
              <a:rPr lang="es-ES_tradnl" baseline="-25000" dirty="0" smtClean="0"/>
              <a:t> </a:t>
            </a:r>
            <a:r>
              <a:rPr lang="es-ES_tradnl" dirty="0" smtClean="0"/>
              <a:t>van desfasándose </a:t>
            </a:r>
          </a:p>
          <a:p>
            <a:r>
              <a:rPr lang="es-ES_tradnl" dirty="0" smtClean="0"/>
              <a:t>Cada vez menos coherente y más </a:t>
            </a:r>
          </a:p>
          <a:p>
            <a:r>
              <a:rPr lang="es-ES_tradnl" dirty="0" err="1" smtClean="0"/>
              <a:t>depolarizada</a:t>
            </a:r>
            <a:endParaRPr lang="en-US" dirty="0" smtClean="0"/>
          </a:p>
        </p:txBody>
      </p:sp>
      <p:cxnSp>
        <p:nvCxnSpPr>
          <p:cNvPr id="30" name="Straight Connector 29"/>
          <p:cNvCxnSpPr>
            <a:cxnSpLocks noChangeAspect="1"/>
          </p:cNvCxnSpPr>
          <p:nvPr/>
        </p:nvCxnSpPr>
        <p:spPr>
          <a:xfrm>
            <a:off x="2348112" y="2828445"/>
            <a:ext cx="0" cy="9902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02044" y="3164242"/>
            <a:ext cx="527057" cy="391647"/>
          </a:xfrm>
          <a:prstGeom prst="straightConnector1">
            <a:avLst/>
          </a:prstGeom>
          <a:ln>
            <a:solidFill>
              <a:srgbClr val="8064A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130" y="423382"/>
            <a:ext cx="7954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clásico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2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53444" y="1408622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0495" y="1540013"/>
            <a:ext cx="4149371" cy="2161864"/>
            <a:chOff x="890495" y="1181365"/>
            <a:chExt cx="7369317" cy="3067951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890495" y="2394278"/>
              <a:ext cx="7196954" cy="729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 flipV="1">
              <a:off x="2788272" y="1854106"/>
              <a:ext cx="5182391" cy="21752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 noChangeAspect="1"/>
            </p:cNvCxnSpPr>
            <p:nvPr/>
          </p:nvCxnSpPr>
          <p:spPr>
            <a:xfrm>
              <a:off x="6656817" y="1181365"/>
              <a:ext cx="0" cy="242582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24512" y="387998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70663" y="2358465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263103" y="2283819"/>
              <a:ext cx="782815" cy="328584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649075" y="2011925"/>
              <a:ext cx="0" cy="910697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 rot="9430116">
              <a:off x="4005763" y="3080430"/>
              <a:ext cx="978408" cy="484632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2233362" y="2199368"/>
              <a:ext cx="978408" cy="484632"/>
            </a:xfrm>
            <a:prstGeom prst="rightArrow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V="1">
              <a:off x="5810117" y="2101730"/>
              <a:ext cx="1575830" cy="661448"/>
            </a:xfrm>
            <a:prstGeom prst="line">
              <a:avLst/>
            </a:prstGeom>
            <a:ln w="57150" cmpd="sng">
              <a:solidFill>
                <a:srgbClr val="9BBB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6286957" y="1899619"/>
              <a:ext cx="914400" cy="914400"/>
            </a:xfrm>
            <a:prstGeom prst="ellipse">
              <a:avLst/>
            </a:prstGeom>
            <a:noFill/>
            <a:ln w="57150" cmpd="sng">
              <a:solidFill>
                <a:srgbClr val="9BBB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17935" y="1948624"/>
              <a:ext cx="914400" cy="914400"/>
            </a:xfrm>
            <a:prstGeom prst="ellipse">
              <a:avLst/>
            </a:prstGeom>
            <a:noFill/>
            <a:ln w="57150" cmpd="sng">
              <a:solidFill>
                <a:srgbClr val="9BBB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9500000" flipH="1">
              <a:off x="6823965" y="2045713"/>
              <a:ext cx="202076" cy="1426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840000">
              <a:off x="6202671" y="2154316"/>
              <a:ext cx="202076" cy="1426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153194" y="2684000"/>
              <a:ext cx="832102" cy="367244"/>
            </a:xfrm>
            <a:prstGeom prst="straightConnector1">
              <a:avLst/>
            </a:prstGeom>
            <a:ln w="76200" cmpd="sng"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75040" y="1966884"/>
              <a:ext cx="38594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</a:rPr>
                <a:t>B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29914" y="1375661"/>
            <a:ext cx="4437878" cy="247220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553" y="1317265"/>
            <a:ext cx="181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 </a:t>
            </a:r>
            <a:r>
              <a:rPr lang="en-US" dirty="0" smtClean="0"/>
              <a:t>= 1</a:t>
            </a:r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= 0.01</a:t>
            </a:r>
          </a:p>
          <a:p>
            <a:r>
              <a:rPr lang="el-GR" dirty="0" smtClean="0"/>
              <a:t>τ</a:t>
            </a:r>
            <a:r>
              <a:rPr lang="en-US" dirty="0" smtClean="0"/>
              <a:t> = 1000</a:t>
            </a:r>
          </a:p>
          <a:p>
            <a:endParaRPr lang="en-US" dirty="0"/>
          </a:p>
          <a:p>
            <a:r>
              <a:rPr lang="es-ES_tradnl" dirty="0" smtClean="0"/>
              <a:t>Luz no polarizada</a:t>
            </a:r>
            <a:endParaRPr lang="en-US" dirty="0" smtClean="0"/>
          </a:p>
        </p:txBody>
      </p:sp>
      <p:cxnSp>
        <p:nvCxnSpPr>
          <p:cNvPr id="30" name="Straight Connector 29"/>
          <p:cNvCxnSpPr>
            <a:cxnSpLocks noChangeAspect="1"/>
          </p:cNvCxnSpPr>
          <p:nvPr/>
        </p:nvCxnSpPr>
        <p:spPr>
          <a:xfrm>
            <a:off x="2348112" y="2828445"/>
            <a:ext cx="0" cy="9902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48112" y="2971917"/>
            <a:ext cx="0" cy="773759"/>
          </a:xfrm>
          <a:prstGeom prst="straightConnector1">
            <a:avLst/>
          </a:prstGeom>
          <a:ln>
            <a:solidFill>
              <a:srgbClr val="8064A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rosette4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2" t="6174" r="25172" b="44864"/>
          <a:stretch/>
        </p:blipFill>
        <p:spPr>
          <a:xfrm>
            <a:off x="992679" y="3449062"/>
            <a:ext cx="3713006" cy="3526913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1954307" y="3337267"/>
            <a:ext cx="833967" cy="1"/>
          </a:xfrm>
          <a:prstGeom prst="straightConnector1">
            <a:avLst/>
          </a:prstGeom>
          <a:ln>
            <a:solidFill>
              <a:srgbClr val="8064A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21774" y="1364825"/>
            <a:ext cx="161158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2π</a:t>
            </a:r>
            <a:r>
              <a:rPr lang="en-US" dirty="0" err="1" smtClean="0">
                <a:solidFill>
                  <a:srgbClr val="C0504D"/>
                </a:solidFill>
              </a:rPr>
              <a:t>w</a:t>
            </a:r>
            <a:r>
              <a:rPr lang="en-US" baseline="-25000" dirty="0" err="1" smtClean="0">
                <a:solidFill>
                  <a:srgbClr val="C0504D"/>
                </a:solidFill>
              </a:rPr>
              <a:t>L</a:t>
            </a:r>
            <a:r>
              <a:rPr lang="en-US" dirty="0" smtClean="0">
                <a:solidFill>
                  <a:srgbClr val="C0504D"/>
                </a:solidFill>
              </a:rPr>
              <a:t> / </a:t>
            </a:r>
            <a:r>
              <a:rPr lang="en-US" dirty="0" err="1" smtClean="0">
                <a:solidFill>
                  <a:srgbClr val="C0504D"/>
                </a:solidFill>
              </a:rPr>
              <a:t>A</a:t>
            </a:r>
            <a:r>
              <a:rPr lang="en-US" baseline="-25000" dirty="0" err="1" smtClean="0">
                <a:solidFill>
                  <a:srgbClr val="C0504D"/>
                </a:solidFill>
              </a:rPr>
              <a:t>ul</a:t>
            </a:r>
            <a:r>
              <a:rPr lang="en-US" dirty="0" smtClean="0">
                <a:solidFill>
                  <a:srgbClr val="C0504D"/>
                </a:solidFill>
              </a:rPr>
              <a:t> &gt;&gt; 1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9885" y="4271250"/>
            <a:ext cx="34405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 y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exactamente</a:t>
            </a:r>
            <a:r>
              <a:rPr lang="en-US" dirty="0" smtClean="0"/>
              <a:t> lo 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ismo</a:t>
            </a:r>
            <a:r>
              <a:rPr lang="en-US" dirty="0" smtClean="0"/>
              <a:t>, </a:t>
            </a:r>
            <a:r>
              <a:rPr lang="en-US" dirty="0" err="1" smtClean="0"/>
              <a:t>porque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importa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>
                <a:solidFill>
                  <a:srgbClr val="C0504D"/>
                </a:solidFill>
              </a:rPr>
              <a:t>2π</a:t>
            </a:r>
            <a:r>
              <a:rPr lang="en-US" dirty="0" err="1">
                <a:solidFill>
                  <a:srgbClr val="C0504D"/>
                </a:solidFill>
              </a:rPr>
              <a:t>w</a:t>
            </a:r>
            <a:r>
              <a:rPr lang="en-US" baseline="-25000" dirty="0" err="1">
                <a:solidFill>
                  <a:srgbClr val="C0504D"/>
                </a:solidFill>
              </a:rPr>
              <a:t>L</a:t>
            </a:r>
            <a:r>
              <a:rPr lang="en-US" dirty="0">
                <a:solidFill>
                  <a:srgbClr val="C0504D"/>
                </a:solidFill>
              </a:rPr>
              <a:t> / A &gt;&gt; </a:t>
            </a:r>
            <a:r>
              <a:rPr lang="en-US" dirty="0" smtClean="0">
                <a:solidFill>
                  <a:srgbClr val="C0504D"/>
                </a:solidFill>
              </a:rPr>
              <a:t>1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El </a:t>
            </a:r>
            <a:r>
              <a:rPr lang="en-US" dirty="0" err="1" smtClean="0">
                <a:solidFill>
                  <a:schemeClr val="accent4"/>
                </a:solidFill>
              </a:rPr>
              <a:t>efecto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Hanle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rota</a:t>
            </a:r>
            <a:r>
              <a:rPr lang="en-US" dirty="0" smtClean="0">
                <a:solidFill>
                  <a:schemeClr val="accent4"/>
                </a:solidFill>
              </a:rPr>
              <a:t> la </a:t>
            </a:r>
            <a:r>
              <a:rPr lang="en-US" dirty="0" err="1" smtClean="0">
                <a:solidFill>
                  <a:schemeClr val="accent4"/>
                </a:solidFill>
              </a:rPr>
              <a:t>polarización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y </a:t>
            </a:r>
            <a:r>
              <a:rPr lang="en-US" dirty="0" err="1" smtClean="0">
                <a:solidFill>
                  <a:schemeClr val="accent4"/>
                </a:solidFill>
              </a:rPr>
              <a:t>tiende</a:t>
            </a:r>
            <a:r>
              <a:rPr lang="en-US" dirty="0" smtClean="0">
                <a:solidFill>
                  <a:schemeClr val="accent4"/>
                </a:solidFill>
              </a:rPr>
              <a:t> a romper </a:t>
            </a:r>
            <a:r>
              <a:rPr lang="en-US" dirty="0" err="1" smtClean="0">
                <a:solidFill>
                  <a:schemeClr val="accent4"/>
                </a:solidFill>
              </a:rPr>
              <a:t>las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coherencias</a:t>
            </a:r>
            <a:r>
              <a:rPr lang="en-US" dirty="0">
                <a:solidFill>
                  <a:schemeClr val="accent4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3130" y="423382"/>
            <a:ext cx="7954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clásico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9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78084" y="4613343"/>
            <a:ext cx="71969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22957" y="4627947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78084" y="1605909"/>
            <a:ext cx="0" cy="295813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0178" y="1591305"/>
            <a:ext cx="22779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639" y="1591305"/>
            <a:ext cx="0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46081" y="1591305"/>
            <a:ext cx="0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18317" y="1605909"/>
            <a:ext cx="0" cy="295813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05160" y="1605909"/>
            <a:ext cx="0" cy="3007434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87588" y="2859168"/>
            <a:ext cx="304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Campo </a:t>
            </a:r>
            <a:r>
              <a:rPr lang="en-US" dirty="0" err="1" smtClean="0"/>
              <a:t>extremadamente</a:t>
            </a:r>
            <a:r>
              <a:rPr lang="en-US" dirty="0" smtClean="0"/>
              <a:t> </a:t>
            </a:r>
            <a:r>
              <a:rPr lang="en-US" dirty="0" err="1" smtClean="0"/>
              <a:t>débil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43212" y="5093733"/>
            <a:ext cx="7165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Campo </a:t>
            </a:r>
            <a:r>
              <a:rPr lang="en-US" b="1" dirty="0" err="1" smtClean="0"/>
              <a:t>extremadamente</a:t>
            </a:r>
            <a:r>
              <a:rPr lang="en-US" b="1" dirty="0" smtClean="0"/>
              <a:t> </a:t>
            </a:r>
            <a:r>
              <a:rPr lang="en-US" b="1" dirty="0" err="1" smtClean="0"/>
              <a:t>débil</a:t>
            </a:r>
            <a:r>
              <a:rPr lang="en-US" b="1" dirty="0" smtClean="0"/>
              <a:t>   </a:t>
            </a:r>
            <a:r>
              <a:rPr lang="en-US" b="1" dirty="0" err="1" smtClean="0">
                <a:solidFill>
                  <a:schemeClr val="accent2"/>
                </a:solidFill>
              </a:rPr>
              <a:t>w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L</a:t>
            </a:r>
            <a:r>
              <a:rPr lang="en-US" b="1" baseline="-25000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&lt;&lt; </a:t>
            </a:r>
            <a:r>
              <a:rPr lang="en-US" b="1" dirty="0" err="1" smtClean="0">
                <a:solidFill>
                  <a:schemeClr val="accent2"/>
                </a:solidFill>
              </a:rPr>
              <a:t>A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ul</a:t>
            </a:r>
            <a:endParaRPr lang="en-US" b="1" baseline="-25000" dirty="0" smtClean="0">
              <a:solidFill>
                <a:schemeClr val="accent2"/>
              </a:solidFill>
            </a:endParaRPr>
          </a:p>
          <a:p>
            <a:endParaRPr lang="en-US" b="1" dirty="0"/>
          </a:p>
          <a:p>
            <a:r>
              <a:rPr lang="en-US" dirty="0" smtClean="0"/>
              <a:t>El campo </a:t>
            </a:r>
            <a:r>
              <a:rPr lang="en-US" dirty="0" err="1" smtClean="0"/>
              <a:t>magnético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tan </a:t>
            </a:r>
            <a:r>
              <a:rPr lang="en-US" dirty="0" err="1" smtClean="0"/>
              <a:t>débil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afecta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al </a:t>
            </a:r>
            <a:r>
              <a:rPr lang="en-US" dirty="0" err="1" smtClean="0"/>
              <a:t>desdoblamiento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Subcomponentes</a:t>
            </a:r>
            <a:r>
              <a:rPr lang="en-US" dirty="0" smtClean="0"/>
              <a:t> </a:t>
            </a:r>
            <a:r>
              <a:rPr lang="en-US" dirty="0" err="1" smtClean="0"/>
              <a:t>magnéticas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a la </a:t>
            </a:r>
            <a:r>
              <a:rPr lang="en-US" dirty="0" err="1" smtClean="0"/>
              <a:t>polarización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scattering.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26722" y="2909374"/>
            <a:ext cx="160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Régimen</a:t>
            </a:r>
            <a:r>
              <a:rPr lang="en-US" dirty="0" smtClean="0"/>
              <a:t> </a:t>
            </a:r>
            <a:r>
              <a:rPr lang="en-US" dirty="0" err="1" smtClean="0"/>
              <a:t>Hanle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85204" y="2886585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Hanle</a:t>
            </a:r>
            <a:r>
              <a:rPr lang="en-US" dirty="0" smtClean="0"/>
              <a:t> </a:t>
            </a:r>
            <a:r>
              <a:rPr lang="en-US" dirty="0" err="1" smtClean="0"/>
              <a:t>saturado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449204" y="2850979"/>
            <a:ext cx="243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Zeeman en campo </a:t>
            </a:r>
            <a:r>
              <a:rPr lang="en-US" dirty="0" err="1" smtClean="0"/>
              <a:t>débil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769903" y="2842790"/>
            <a:ext cx="254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Zeeman en campo </a:t>
            </a:r>
            <a:r>
              <a:rPr lang="en-US" dirty="0" err="1" smtClean="0"/>
              <a:t>fuerte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3130" y="423382"/>
            <a:ext cx="7578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Regímenes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físicos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s</a:t>
            </a:r>
            <a:r>
              <a:rPr lang="en-US" sz="2800" dirty="0" err="1" smtClean="0">
                <a:solidFill>
                  <a:schemeClr val="accent1"/>
                </a:solidFill>
              </a:rPr>
              <a:t>egún</a:t>
            </a:r>
            <a:r>
              <a:rPr lang="en-US" sz="2800" dirty="0" smtClean="0">
                <a:solidFill>
                  <a:schemeClr val="accent1"/>
                </a:solidFill>
              </a:rPr>
              <a:t> la </a:t>
            </a:r>
            <a:r>
              <a:rPr lang="en-US" sz="2800" dirty="0" err="1" smtClean="0">
                <a:solidFill>
                  <a:schemeClr val="accent1"/>
                </a:solidFill>
              </a:rPr>
              <a:t>intensidad</a:t>
            </a:r>
            <a:r>
              <a:rPr lang="en-US" sz="2800" dirty="0" smtClean="0">
                <a:solidFill>
                  <a:schemeClr val="accent1"/>
                </a:solidFill>
              </a:rPr>
              <a:t> de campo.</a:t>
            </a:r>
          </a:p>
        </p:txBody>
      </p:sp>
    </p:spTree>
    <p:extLst>
      <p:ext uri="{BB962C8B-B14F-4D97-AF65-F5344CB8AC3E}">
        <p14:creationId xmlns:p14="http://schemas.microsoft.com/office/powerpoint/2010/main" val="101144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78084" y="4613343"/>
            <a:ext cx="71969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22957" y="4627947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78084" y="1605909"/>
            <a:ext cx="0" cy="295813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0178" y="1591305"/>
            <a:ext cx="22779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639" y="1591305"/>
            <a:ext cx="0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46081" y="1591305"/>
            <a:ext cx="0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18317" y="1605909"/>
            <a:ext cx="0" cy="295813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05160" y="1605909"/>
            <a:ext cx="0" cy="3007434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87588" y="2859168"/>
            <a:ext cx="304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Campo </a:t>
            </a:r>
            <a:r>
              <a:rPr lang="en-US" dirty="0" err="1" smtClean="0"/>
              <a:t>extremadamente</a:t>
            </a:r>
            <a:r>
              <a:rPr lang="en-US" dirty="0" smtClean="0"/>
              <a:t> </a:t>
            </a:r>
            <a:r>
              <a:rPr lang="en-US" dirty="0" err="1" smtClean="0"/>
              <a:t>débil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7458" y="5093733"/>
            <a:ext cx="8115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Régimen </a:t>
            </a:r>
            <a:r>
              <a:rPr lang="es-ES_tradnl" b="1" dirty="0" err="1" smtClean="0"/>
              <a:t>Hanle</a:t>
            </a:r>
            <a:r>
              <a:rPr lang="es-ES_tradnl" b="1" dirty="0" smtClean="0"/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w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L</a:t>
            </a:r>
            <a:r>
              <a:rPr lang="en-US" b="1" baseline="-25000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≈ </a:t>
            </a:r>
            <a:r>
              <a:rPr lang="en-US" b="1" dirty="0" err="1" smtClean="0">
                <a:solidFill>
                  <a:schemeClr val="accent2"/>
                </a:solidFill>
              </a:rPr>
              <a:t>A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ul</a:t>
            </a:r>
            <a:r>
              <a:rPr lang="en-US" b="1" dirty="0" smtClean="0">
                <a:solidFill>
                  <a:schemeClr val="accent2"/>
                </a:solidFill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</a:rPr>
              <a:t>Δw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D</a:t>
            </a:r>
            <a:r>
              <a:rPr lang="en-US" b="1" baseline="-25000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&gt;&gt; </a:t>
            </a:r>
            <a:r>
              <a:rPr lang="en-US" b="1" dirty="0" err="1" smtClean="0">
                <a:solidFill>
                  <a:schemeClr val="accent2"/>
                </a:solidFill>
              </a:rPr>
              <a:t>w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L</a:t>
            </a:r>
            <a:r>
              <a:rPr lang="en-US" b="1" baseline="-25000" dirty="0" smtClean="0">
                <a:solidFill>
                  <a:schemeClr val="accent2"/>
                </a:solidFill>
              </a:rPr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dirty="0" err="1" smtClean="0"/>
              <a:t>Δw</a:t>
            </a:r>
            <a:r>
              <a:rPr lang="en-US" baseline="-25000" dirty="0" err="1" smtClean="0"/>
              <a:t>D</a:t>
            </a:r>
            <a:r>
              <a:rPr lang="en-US" baseline="-25000" dirty="0" smtClean="0"/>
              <a:t> </a:t>
            </a:r>
            <a:r>
              <a:rPr lang="en-US" dirty="0" err="1" smtClean="0"/>
              <a:t>ensanchamiento</a:t>
            </a:r>
            <a:r>
              <a:rPr lang="en-US" dirty="0" smtClean="0"/>
              <a:t> Doppler)</a:t>
            </a:r>
          </a:p>
          <a:p>
            <a:endParaRPr lang="en-US" b="1" dirty="0"/>
          </a:p>
          <a:p>
            <a:r>
              <a:rPr lang="en-US" dirty="0" smtClean="0"/>
              <a:t>El campo </a:t>
            </a:r>
            <a:r>
              <a:rPr lang="en-US" dirty="0" err="1" smtClean="0"/>
              <a:t>magnético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s-ES_tradnl" dirty="0" smtClean="0"/>
              <a:t>lo suficientemente intenso como para modificar la </a:t>
            </a:r>
          </a:p>
          <a:p>
            <a:r>
              <a:rPr lang="en-US" dirty="0"/>
              <a:t>p</a:t>
            </a:r>
            <a:r>
              <a:rPr lang="es-ES_tradnl" dirty="0" err="1" smtClean="0"/>
              <a:t>olarización</a:t>
            </a:r>
            <a:r>
              <a:rPr lang="es-ES_tradnl" dirty="0" smtClean="0"/>
              <a:t> por </a:t>
            </a:r>
            <a:r>
              <a:rPr lang="es-ES_tradnl" dirty="0" err="1" smtClean="0"/>
              <a:t>scattering</a:t>
            </a:r>
            <a:r>
              <a:rPr lang="es-ES_tradnl" dirty="0" smtClean="0"/>
              <a:t>, eliminando poco a poco las coherencias y </a:t>
            </a:r>
            <a:r>
              <a:rPr lang="es-ES_tradnl" dirty="0" err="1" smtClean="0"/>
              <a:t>depolarizando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splitting Zeeman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extremadamente</a:t>
            </a:r>
            <a:r>
              <a:rPr lang="en-US" dirty="0" smtClean="0"/>
              <a:t> </a:t>
            </a:r>
            <a:r>
              <a:rPr lang="en-US" dirty="0" err="1" smtClean="0"/>
              <a:t>pequeño</a:t>
            </a:r>
            <a:r>
              <a:rPr lang="en-US" dirty="0" smtClean="0"/>
              <a:t> y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despreciarse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26722" y="2909374"/>
            <a:ext cx="160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Régimen</a:t>
            </a:r>
            <a:r>
              <a:rPr lang="en-US" dirty="0" smtClean="0"/>
              <a:t> </a:t>
            </a:r>
            <a:r>
              <a:rPr lang="en-US" dirty="0" err="1" smtClean="0"/>
              <a:t>Hanle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85204" y="2886585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Hanle</a:t>
            </a:r>
            <a:r>
              <a:rPr lang="en-US" dirty="0" smtClean="0"/>
              <a:t> </a:t>
            </a:r>
            <a:r>
              <a:rPr lang="en-US" dirty="0" err="1" smtClean="0"/>
              <a:t>saturado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449204" y="2850979"/>
            <a:ext cx="243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Zeeman en campo </a:t>
            </a:r>
            <a:r>
              <a:rPr lang="en-US" dirty="0" err="1" smtClean="0"/>
              <a:t>débil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769903" y="2842790"/>
            <a:ext cx="254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Zeeman en campo </a:t>
            </a:r>
            <a:r>
              <a:rPr lang="en-US" dirty="0" err="1" smtClean="0"/>
              <a:t>fuerte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3130" y="423382"/>
            <a:ext cx="7578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Regímenes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físicos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s</a:t>
            </a:r>
            <a:r>
              <a:rPr lang="en-US" sz="2800" dirty="0" err="1" smtClean="0">
                <a:solidFill>
                  <a:schemeClr val="accent1"/>
                </a:solidFill>
              </a:rPr>
              <a:t>egún</a:t>
            </a:r>
            <a:r>
              <a:rPr lang="en-US" sz="2800" dirty="0" smtClean="0">
                <a:solidFill>
                  <a:schemeClr val="accent1"/>
                </a:solidFill>
              </a:rPr>
              <a:t> la </a:t>
            </a:r>
            <a:r>
              <a:rPr lang="en-US" sz="2800" dirty="0" err="1" smtClean="0">
                <a:solidFill>
                  <a:schemeClr val="accent1"/>
                </a:solidFill>
              </a:rPr>
              <a:t>intensidad</a:t>
            </a:r>
            <a:r>
              <a:rPr lang="en-US" sz="2800" dirty="0" smtClean="0">
                <a:solidFill>
                  <a:schemeClr val="accent1"/>
                </a:solidFill>
              </a:rPr>
              <a:t> de campo.</a:t>
            </a:r>
          </a:p>
        </p:txBody>
      </p:sp>
    </p:spTree>
    <p:extLst>
      <p:ext uri="{BB962C8B-B14F-4D97-AF65-F5344CB8AC3E}">
        <p14:creationId xmlns:p14="http://schemas.microsoft.com/office/powerpoint/2010/main" val="2456855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78084" y="4613343"/>
            <a:ext cx="71969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22957" y="4627947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78084" y="1605909"/>
            <a:ext cx="0" cy="295813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0178" y="1591305"/>
            <a:ext cx="22779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639" y="1591305"/>
            <a:ext cx="0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46081" y="1591305"/>
            <a:ext cx="0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18317" y="1605909"/>
            <a:ext cx="0" cy="295813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05160" y="1605909"/>
            <a:ext cx="0" cy="3007434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87588" y="2859168"/>
            <a:ext cx="304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Campo </a:t>
            </a:r>
            <a:r>
              <a:rPr lang="en-US" dirty="0" err="1" smtClean="0"/>
              <a:t>extremadamente</a:t>
            </a:r>
            <a:r>
              <a:rPr lang="en-US" dirty="0" smtClean="0"/>
              <a:t> </a:t>
            </a:r>
            <a:r>
              <a:rPr lang="en-US" dirty="0" err="1" smtClean="0"/>
              <a:t>débil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3890" y="5093733"/>
            <a:ext cx="8710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Hanle</a:t>
            </a:r>
            <a:r>
              <a:rPr lang="es-ES_tradnl" b="1" dirty="0" smtClean="0"/>
              <a:t> saturado</a:t>
            </a:r>
            <a:r>
              <a:rPr lang="es-ES_tradnl" b="1" dirty="0" smtClean="0">
                <a:solidFill>
                  <a:schemeClr val="accent2"/>
                </a:solidFill>
              </a:rPr>
              <a:t> </a:t>
            </a:r>
            <a:r>
              <a:rPr lang="es-ES_tradnl" b="1" dirty="0" err="1" smtClean="0">
                <a:solidFill>
                  <a:schemeClr val="accent2"/>
                </a:solidFill>
              </a:rPr>
              <a:t>Δw</a:t>
            </a:r>
            <a:r>
              <a:rPr lang="es-ES_tradnl" b="1" baseline="-25000" dirty="0" err="1">
                <a:solidFill>
                  <a:schemeClr val="accent2"/>
                </a:solidFill>
              </a:rPr>
              <a:t>D</a:t>
            </a:r>
            <a:r>
              <a:rPr lang="es-ES_tradnl" b="1" baseline="-25000" dirty="0" smtClean="0">
                <a:solidFill>
                  <a:schemeClr val="accent2"/>
                </a:solidFill>
              </a:rPr>
              <a:t> </a:t>
            </a:r>
            <a:r>
              <a:rPr lang="es-ES_tradnl" b="1" dirty="0">
                <a:solidFill>
                  <a:schemeClr val="accent2"/>
                </a:solidFill>
              </a:rPr>
              <a:t>&gt;</a:t>
            </a:r>
            <a:r>
              <a:rPr lang="es-ES_tradnl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w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L</a:t>
            </a:r>
            <a:r>
              <a:rPr lang="en-US" b="1" baseline="-25000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&gt;&gt; </a:t>
            </a:r>
            <a:r>
              <a:rPr lang="en-US" b="1" dirty="0" err="1" smtClean="0">
                <a:solidFill>
                  <a:schemeClr val="accent2"/>
                </a:solidFill>
              </a:rPr>
              <a:t>A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ul</a:t>
            </a:r>
            <a:endParaRPr lang="en-US" b="1" baseline="-25000" dirty="0" smtClean="0">
              <a:solidFill>
                <a:schemeClr val="accent2"/>
              </a:solidFill>
            </a:endParaRPr>
          </a:p>
          <a:p>
            <a:endParaRPr lang="en-US" b="1" dirty="0"/>
          </a:p>
          <a:p>
            <a:r>
              <a:rPr lang="es-ES_tradnl" dirty="0" smtClean="0"/>
              <a:t>Se han perdido las coherencias entre subniveles por completo con lo que pueden </a:t>
            </a:r>
          </a:p>
          <a:p>
            <a:r>
              <a:rPr lang="en-US" dirty="0"/>
              <a:t>t</a:t>
            </a:r>
            <a:r>
              <a:rPr lang="es-ES_tradnl" dirty="0" err="1" smtClean="0"/>
              <a:t>ratarse</a:t>
            </a:r>
            <a:r>
              <a:rPr lang="es-ES_tradnl" dirty="0" smtClean="0"/>
              <a:t> independientemente. El desdoblamiento </a:t>
            </a:r>
            <a:r>
              <a:rPr lang="es-ES_tradnl" dirty="0" err="1" smtClean="0"/>
              <a:t>Zeeman</a:t>
            </a:r>
            <a:r>
              <a:rPr lang="es-ES_tradnl" dirty="0" smtClean="0"/>
              <a:t> es pequeño pero ya no es</a:t>
            </a:r>
          </a:p>
          <a:p>
            <a:r>
              <a:rPr lang="en-US" dirty="0" smtClean="0"/>
              <a:t>n</a:t>
            </a:r>
            <a:r>
              <a:rPr lang="es-ES_tradnl" dirty="0" err="1" smtClean="0"/>
              <a:t>egligible</a:t>
            </a:r>
            <a:r>
              <a:rPr lang="es-ES_tradnl" dirty="0"/>
              <a:t> </a:t>
            </a:r>
            <a:r>
              <a:rPr lang="es-ES_tradnl" dirty="0" smtClean="0"/>
              <a:t>y puede empezar a observarse polarización debida a </a:t>
            </a:r>
            <a:r>
              <a:rPr lang="es-ES_tradnl" dirty="0" err="1" smtClean="0"/>
              <a:t>Zeeman</a:t>
            </a:r>
            <a:r>
              <a:rPr lang="es-ES_tradnl" dirty="0" smtClean="0"/>
              <a:t> (principalmente V).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26722" y="2909374"/>
            <a:ext cx="160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Régimen</a:t>
            </a:r>
            <a:r>
              <a:rPr lang="en-US" dirty="0" smtClean="0"/>
              <a:t> </a:t>
            </a:r>
            <a:r>
              <a:rPr lang="en-US" dirty="0" err="1" smtClean="0"/>
              <a:t>Hanle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85204" y="2886585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Hanle</a:t>
            </a:r>
            <a:r>
              <a:rPr lang="en-US" dirty="0" smtClean="0"/>
              <a:t> </a:t>
            </a:r>
            <a:r>
              <a:rPr lang="en-US" dirty="0" err="1" smtClean="0"/>
              <a:t>saturado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449204" y="2850979"/>
            <a:ext cx="243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Zeeman en campo </a:t>
            </a:r>
            <a:r>
              <a:rPr lang="en-US" dirty="0" err="1" smtClean="0"/>
              <a:t>débil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769903" y="2842790"/>
            <a:ext cx="254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Zeeman en campo </a:t>
            </a:r>
            <a:r>
              <a:rPr lang="en-US" dirty="0" err="1" smtClean="0"/>
              <a:t>fuerte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3130" y="423382"/>
            <a:ext cx="7578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Regímenes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físicos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s</a:t>
            </a:r>
            <a:r>
              <a:rPr lang="en-US" sz="2800" dirty="0" err="1" smtClean="0">
                <a:solidFill>
                  <a:schemeClr val="accent1"/>
                </a:solidFill>
              </a:rPr>
              <a:t>egún</a:t>
            </a:r>
            <a:r>
              <a:rPr lang="en-US" sz="2800" dirty="0" smtClean="0">
                <a:solidFill>
                  <a:schemeClr val="accent1"/>
                </a:solidFill>
              </a:rPr>
              <a:t> la </a:t>
            </a:r>
            <a:r>
              <a:rPr lang="en-US" sz="2800" dirty="0" err="1" smtClean="0">
                <a:solidFill>
                  <a:schemeClr val="accent1"/>
                </a:solidFill>
              </a:rPr>
              <a:t>intensidad</a:t>
            </a:r>
            <a:r>
              <a:rPr lang="en-US" sz="2800" dirty="0" smtClean="0">
                <a:solidFill>
                  <a:schemeClr val="accent1"/>
                </a:solidFill>
              </a:rPr>
              <a:t> de campo.</a:t>
            </a:r>
          </a:p>
        </p:txBody>
      </p:sp>
    </p:spTree>
    <p:extLst>
      <p:ext uri="{BB962C8B-B14F-4D97-AF65-F5344CB8AC3E}">
        <p14:creationId xmlns:p14="http://schemas.microsoft.com/office/powerpoint/2010/main" val="1583685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78084" y="4613343"/>
            <a:ext cx="71969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22957" y="4627947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78084" y="1605909"/>
            <a:ext cx="0" cy="295813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0178" y="1591305"/>
            <a:ext cx="22779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639" y="1591305"/>
            <a:ext cx="0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46081" y="1591305"/>
            <a:ext cx="0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18317" y="1605909"/>
            <a:ext cx="0" cy="295813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05160" y="1605909"/>
            <a:ext cx="0" cy="3007434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87588" y="2859168"/>
            <a:ext cx="304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Campo </a:t>
            </a:r>
            <a:r>
              <a:rPr lang="en-US" dirty="0" err="1" smtClean="0"/>
              <a:t>extremadamente</a:t>
            </a:r>
            <a:r>
              <a:rPr lang="en-US" dirty="0" smtClean="0"/>
              <a:t> </a:t>
            </a:r>
            <a:r>
              <a:rPr lang="en-US" dirty="0" err="1" smtClean="0"/>
              <a:t>débil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9066" y="5093733"/>
            <a:ext cx="81905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Zeeman</a:t>
            </a:r>
            <a:r>
              <a:rPr lang="es-ES_tradnl" b="1" dirty="0" smtClean="0"/>
              <a:t> en campo débil</a:t>
            </a:r>
            <a:r>
              <a:rPr lang="es-ES_tradnl" b="1" dirty="0" smtClean="0">
                <a:solidFill>
                  <a:schemeClr val="accent2"/>
                </a:solidFill>
              </a:rPr>
              <a:t> </a:t>
            </a:r>
            <a:r>
              <a:rPr lang="es-ES_tradnl" b="1" dirty="0" err="1" smtClean="0">
                <a:solidFill>
                  <a:schemeClr val="accent2"/>
                </a:solidFill>
              </a:rPr>
              <a:t>w</a:t>
            </a:r>
            <a:r>
              <a:rPr lang="es-ES_tradnl" b="1" baseline="-25000" dirty="0" err="1" smtClean="0">
                <a:solidFill>
                  <a:schemeClr val="accent2"/>
                </a:solidFill>
              </a:rPr>
              <a:t>L</a:t>
            </a:r>
            <a:r>
              <a:rPr lang="es-ES_tradnl" b="1" baseline="-25000" dirty="0" smtClean="0">
                <a:solidFill>
                  <a:schemeClr val="accent2"/>
                </a:solidFill>
              </a:rPr>
              <a:t> </a:t>
            </a:r>
            <a:r>
              <a:rPr lang="es-ES_tradnl" b="1" dirty="0" smtClean="0">
                <a:solidFill>
                  <a:schemeClr val="accent2"/>
                </a:solidFill>
              </a:rPr>
              <a:t>≈ </a:t>
            </a:r>
            <a:r>
              <a:rPr lang="es-ES_tradnl" b="1" dirty="0" err="1" smtClean="0">
                <a:solidFill>
                  <a:schemeClr val="accent2"/>
                </a:solidFill>
              </a:rPr>
              <a:t>Δw</a:t>
            </a:r>
            <a:r>
              <a:rPr lang="es-ES_tradnl" b="1" baseline="-25000" dirty="0" err="1">
                <a:solidFill>
                  <a:schemeClr val="accent2"/>
                </a:solidFill>
              </a:rPr>
              <a:t>D</a:t>
            </a: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/>
          </a:p>
          <a:p>
            <a:r>
              <a:rPr lang="es-ES_tradnl" dirty="0" smtClean="0"/>
              <a:t>El desdoblamiento </a:t>
            </a:r>
            <a:r>
              <a:rPr lang="es-ES_tradnl" dirty="0" err="1" smtClean="0"/>
              <a:t>Zeeman</a:t>
            </a:r>
            <a:r>
              <a:rPr lang="es-ES_tradnl" dirty="0" smtClean="0"/>
              <a:t> es comparable al ensanchamiento </a:t>
            </a:r>
            <a:r>
              <a:rPr lang="es-ES_tradnl" dirty="0" err="1" smtClean="0"/>
              <a:t>Doppler</a:t>
            </a:r>
            <a:r>
              <a:rPr lang="es-ES_tradnl" dirty="0" smtClean="0"/>
              <a:t>, dando lugar a </a:t>
            </a:r>
          </a:p>
          <a:p>
            <a:r>
              <a:rPr lang="en-US" dirty="0"/>
              <a:t>s</a:t>
            </a:r>
            <a:r>
              <a:rPr lang="es-ES_tradnl" dirty="0" err="1" smtClean="0"/>
              <a:t>eñales</a:t>
            </a:r>
            <a:r>
              <a:rPr lang="es-ES_tradnl" dirty="0" smtClean="0"/>
              <a:t> de polarización intensas. Las componentes </a:t>
            </a:r>
            <a:r>
              <a:rPr lang="es-ES_tradnl" dirty="0" err="1" smtClean="0"/>
              <a:t>Zeeman</a:t>
            </a:r>
            <a:r>
              <a:rPr lang="es-ES_tradnl" dirty="0" smtClean="0"/>
              <a:t> en intensidad </a:t>
            </a:r>
          </a:p>
          <a:p>
            <a:r>
              <a:rPr lang="es-ES_tradnl" dirty="0" smtClean="0"/>
              <a:t>no están aún resueltas.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26722" y="2909374"/>
            <a:ext cx="160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Régimen</a:t>
            </a:r>
            <a:r>
              <a:rPr lang="en-US" dirty="0" smtClean="0"/>
              <a:t> </a:t>
            </a:r>
            <a:r>
              <a:rPr lang="en-US" dirty="0" err="1" smtClean="0"/>
              <a:t>Hanle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85204" y="2886585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Hanle</a:t>
            </a:r>
            <a:r>
              <a:rPr lang="en-US" dirty="0" smtClean="0"/>
              <a:t> </a:t>
            </a:r>
            <a:r>
              <a:rPr lang="en-US" dirty="0" err="1" smtClean="0"/>
              <a:t>saturado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449204" y="2850979"/>
            <a:ext cx="243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Zeeman en campo </a:t>
            </a:r>
            <a:r>
              <a:rPr lang="en-US" dirty="0" err="1" smtClean="0"/>
              <a:t>débil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769903" y="2842790"/>
            <a:ext cx="254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Zeeman en campo </a:t>
            </a:r>
            <a:r>
              <a:rPr lang="en-US" dirty="0" err="1" smtClean="0"/>
              <a:t>fuerte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3130" y="423382"/>
            <a:ext cx="7578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Regímenes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físicos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s</a:t>
            </a:r>
            <a:r>
              <a:rPr lang="en-US" sz="2800" dirty="0" err="1" smtClean="0">
                <a:solidFill>
                  <a:schemeClr val="accent1"/>
                </a:solidFill>
              </a:rPr>
              <a:t>egún</a:t>
            </a:r>
            <a:r>
              <a:rPr lang="en-US" sz="2800" dirty="0" smtClean="0">
                <a:solidFill>
                  <a:schemeClr val="accent1"/>
                </a:solidFill>
              </a:rPr>
              <a:t> la </a:t>
            </a:r>
            <a:r>
              <a:rPr lang="en-US" sz="2800" dirty="0" err="1" smtClean="0">
                <a:solidFill>
                  <a:schemeClr val="accent1"/>
                </a:solidFill>
              </a:rPr>
              <a:t>intensidad</a:t>
            </a:r>
            <a:r>
              <a:rPr lang="en-US" sz="2800" dirty="0" smtClean="0">
                <a:solidFill>
                  <a:schemeClr val="accent1"/>
                </a:solidFill>
              </a:rPr>
              <a:t> de campo.</a:t>
            </a:r>
          </a:p>
        </p:txBody>
      </p:sp>
    </p:spTree>
    <p:extLst>
      <p:ext uri="{BB962C8B-B14F-4D97-AF65-F5344CB8AC3E}">
        <p14:creationId xmlns:p14="http://schemas.microsoft.com/office/powerpoint/2010/main" val="2035423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78084" y="4613343"/>
            <a:ext cx="71969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22957" y="4627947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78084" y="1605909"/>
            <a:ext cx="0" cy="295813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0178" y="1591305"/>
            <a:ext cx="22779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639" y="1591305"/>
            <a:ext cx="0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46081" y="1591305"/>
            <a:ext cx="0" cy="29727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18317" y="1605909"/>
            <a:ext cx="0" cy="295813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05160" y="1605909"/>
            <a:ext cx="0" cy="3007434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87588" y="2859168"/>
            <a:ext cx="304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Campo </a:t>
            </a:r>
            <a:r>
              <a:rPr lang="en-US" dirty="0" err="1" smtClean="0"/>
              <a:t>extremadamente</a:t>
            </a:r>
            <a:r>
              <a:rPr lang="en-US" dirty="0" smtClean="0"/>
              <a:t> </a:t>
            </a:r>
            <a:r>
              <a:rPr lang="en-US" dirty="0" err="1" smtClean="0"/>
              <a:t>débil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5046" y="5093733"/>
            <a:ext cx="7967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Zeeman</a:t>
            </a:r>
            <a:r>
              <a:rPr lang="es-ES_tradnl" b="1" dirty="0" smtClean="0"/>
              <a:t> en campo fuerte</a:t>
            </a:r>
            <a:r>
              <a:rPr lang="es-ES_tradnl" b="1" dirty="0" smtClean="0">
                <a:solidFill>
                  <a:schemeClr val="accent2"/>
                </a:solidFill>
              </a:rPr>
              <a:t> </a:t>
            </a:r>
            <a:r>
              <a:rPr lang="es-ES_tradnl" b="1" dirty="0" err="1" smtClean="0">
                <a:solidFill>
                  <a:schemeClr val="accent2"/>
                </a:solidFill>
              </a:rPr>
              <a:t>w</a:t>
            </a:r>
            <a:r>
              <a:rPr lang="es-ES_tradnl" b="1" baseline="-25000" dirty="0" err="1" smtClean="0">
                <a:solidFill>
                  <a:schemeClr val="accent2"/>
                </a:solidFill>
              </a:rPr>
              <a:t>L</a:t>
            </a:r>
            <a:r>
              <a:rPr lang="es-ES_tradnl" b="1" baseline="-25000" dirty="0" smtClean="0">
                <a:solidFill>
                  <a:schemeClr val="accent2"/>
                </a:solidFill>
              </a:rPr>
              <a:t> </a:t>
            </a:r>
            <a:r>
              <a:rPr lang="es-ES_tradnl" b="1" dirty="0" smtClean="0">
                <a:solidFill>
                  <a:schemeClr val="accent2"/>
                </a:solidFill>
              </a:rPr>
              <a:t>&gt;&gt; </a:t>
            </a:r>
            <a:r>
              <a:rPr lang="es-ES_tradnl" b="1" dirty="0" err="1" smtClean="0">
                <a:solidFill>
                  <a:schemeClr val="accent2"/>
                </a:solidFill>
              </a:rPr>
              <a:t>Δw</a:t>
            </a:r>
            <a:r>
              <a:rPr lang="es-ES_tradnl" b="1" baseline="-25000" dirty="0" err="1">
                <a:solidFill>
                  <a:schemeClr val="accent2"/>
                </a:solidFill>
              </a:rPr>
              <a:t>D</a:t>
            </a: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/>
          </a:p>
          <a:p>
            <a:r>
              <a:rPr lang="es-ES_tradnl" dirty="0" smtClean="0"/>
              <a:t>Las componentes </a:t>
            </a:r>
            <a:r>
              <a:rPr lang="es-ES_tradnl" dirty="0" err="1" smtClean="0"/>
              <a:t>Zeeman</a:t>
            </a:r>
            <a:r>
              <a:rPr lang="es-ES_tradnl" dirty="0" smtClean="0"/>
              <a:t> se han separado completamente y no están mezcladas. </a:t>
            </a:r>
          </a:p>
          <a:p>
            <a:r>
              <a:rPr lang="es-ES_tradnl" dirty="0" smtClean="0"/>
              <a:t>Se aprecian claramente en el perfil de intensidad, con lo que no haría falta medir </a:t>
            </a:r>
            <a:r>
              <a:rPr lang="en-US" dirty="0" smtClean="0"/>
              <a:t>la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olarización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medir</a:t>
            </a:r>
            <a:r>
              <a:rPr lang="en-US" dirty="0" smtClean="0"/>
              <a:t> el campo </a:t>
            </a:r>
            <a:r>
              <a:rPr lang="en-US" dirty="0" err="1" smtClean="0"/>
              <a:t>magnético</a:t>
            </a:r>
            <a:r>
              <a:rPr lang="en-US" dirty="0" smtClean="0"/>
              <a:t> 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 a B).</a:t>
            </a:r>
            <a:endParaRPr lang="es-ES_tradnl" dirty="0" smtClean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26722" y="2909374"/>
            <a:ext cx="160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Régimen</a:t>
            </a:r>
            <a:r>
              <a:rPr lang="en-US" dirty="0" smtClean="0"/>
              <a:t> </a:t>
            </a:r>
            <a:r>
              <a:rPr lang="en-US" dirty="0" err="1" smtClean="0"/>
              <a:t>Hanle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85204" y="2886585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Hanle</a:t>
            </a:r>
            <a:r>
              <a:rPr lang="en-US" dirty="0" smtClean="0"/>
              <a:t> </a:t>
            </a:r>
            <a:r>
              <a:rPr lang="en-US" dirty="0" err="1" smtClean="0"/>
              <a:t>saturado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449204" y="2850979"/>
            <a:ext cx="243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Zeeman en campo </a:t>
            </a:r>
            <a:r>
              <a:rPr lang="en-US" dirty="0" err="1" smtClean="0"/>
              <a:t>débil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769903" y="2842790"/>
            <a:ext cx="254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Zeeman en campo </a:t>
            </a:r>
            <a:r>
              <a:rPr lang="en-US" dirty="0" err="1" smtClean="0"/>
              <a:t>fuerte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3130" y="423382"/>
            <a:ext cx="7578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Regímenes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físicos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s</a:t>
            </a:r>
            <a:r>
              <a:rPr lang="en-US" sz="2800" dirty="0" err="1" smtClean="0">
                <a:solidFill>
                  <a:schemeClr val="accent1"/>
                </a:solidFill>
              </a:rPr>
              <a:t>egún</a:t>
            </a:r>
            <a:r>
              <a:rPr lang="en-US" sz="2800" dirty="0" smtClean="0">
                <a:solidFill>
                  <a:schemeClr val="accent1"/>
                </a:solidFill>
              </a:rPr>
              <a:t> la </a:t>
            </a:r>
            <a:r>
              <a:rPr lang="en-US" sz="2800" dirty="0" err="1" smtClean="0">
                <a:solidFill>
                  <a:schemeClr val="accent1"/>
                </a:solidFill>
              </a:rPr>
              <a:t>intensidad</a:t>
            </a:r>
            <a:r>
              <a:rPr lang="en-US" sz="2800" dirty="0" smtClean="0">
                <a:solidFill>
                  <a:schemeClr val="accent1"/>
                </a:solidFill>
              </a:rPr>
              <a:t> de campo.</a:t>
            </a:r>
          </a:p>
        </p:txBody>
      </p:sp>
    </p:spTree>
    <p:extLst>
      <p:ext uri="{BB962C8B-B14F-4D97-AF65-F5344CB8AC3E}">
        <p14:creationId xmlns:p14="http://schemas.microsoft.com/office/powerpoint/2010/main" val="3172032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21540000">
            <a:off x="248177" y="204282"/>
            <a:ext cx="1532820" cy="841478"/>
          </a:xfrm>
          <a:custGeom>
            <a:avLst/>
            <a:gdLst>
              <a:gd name="connsiteX0" fmla="*/ 0 w 1532820"/>
              <a:gd name="connsiteY0" fmla="*/ 817683 h 841478"/>
              <a:gd name="connsiteX1" fmla="*/ 423351 w 1532820"/>
              <a:gd name="connsiteY1" fmla="*/ 686290 h 841478"/>
              <a:gd name="connsiteX2" fmla="*/ 773709 w 1532820"/>
              <a:gd name="connsiteY2" fmla="*/ 125 h 841478"/>
              <a:gd name="connsiteX3" fmla="*/ 1080273 w 1532820"/>
              <a:gd name="connsiteY3" fmla="*/ 744687 h 841478"/>
              <a:gd name="connsiteX4" fmla="*/ 1532820 w 1532820"/>
              <a:gd name="connsiteY4" fmla="*/ 832282 h 84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820" h="841478">
                <a:moveTo>
                  <a:pt x="0" y="817683"/>
                </a:moveTo>
                <a:cubicBezTo>
                  <a:pt x="147200" y="820116"/>
                  <a:pt x="294400" y="822550"/>
                  <a:pt x="423351" y="686290"/>
                </a:cubicBezTo>
                <a:cubicBezTo>
                  <a:pt x="552302" y="550030"/>
                  <a:pt x="664222" y="-9608"/>
                  <a:pt x="773709" y="125"/>
                </a:cubicBezTo>
                <a:cubicBezTo>
                  <a:pt x="883196" y="9858"/>
                  <a:pt x="953755" y="605994"/>
                  <a:pt x="1080273" y="744687"/>
                </a:cubicBezTo>
                <a:cubicBezTo>
                  <a:pt x="1206792" y="883380"/>
                  <a:pt x="1532820" y="832282"/>
                  <a:pt x="1532820" y="832282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21540000">
            <a:off x="2342152" y="204281"/>
            <a:ext cx="1532820" cy="841478"/>
          </a:xfrm>
          <a:custGeom>
            <a:avLst/>
            <a:gdLst>
              <a:gd name="connsiteX0" fmla="*/ 0 w 1532820"/>
              <a:gd name="connsiteY0" fmla="*/ 817683 h 841478"/>
              <a:gd name="connsiteX1" fmla="*/ 423351 w 1532820"/>
              <a:gd name="connsiteY1" fmla="*/ 686290 h 841478"/>
              <a:gd name="connsiteX2" fmla="*/ 773709 w 1532820"/>
              <a:gd name="connsiteY2" fmla="*/ 125 h 841478"/>
              <a:gd name="connsiteX3" fmla="*/ 1080273 w 1532820"/>
              <a:gd name="connsiteY3" fmla="*/ 744687 h 841478"/>
              <a:gd name="connsiteX4" fmla="*/ 1532820 w 1532820"/>
              <a:gd name="connsiteY4" fmla="*/ 832282 h 84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820" h="841478">
                <a:moveTo>
                  <a:pt x="0" y="817683"/>
                </a:moveTo>
                <a:cubicBezTo>
                  <a:pt x="147200" y="820116"/>
                  <a:pt x="294400" y="822550"/>
                  <a:pt x="423351" y="686290"/>
                </a:cubicBezTo>
                <a:cubicBezTo>
                  <a:pt x="552302" y="550030"/>
                  <a:pt x="664222" y="-9608"/>
                  <a:pt x="773709" y="125"/>
                </a:cubicBezTo>
                <a:cubicBezTo>
                  <a:pt x="883196" y="9858"/>
                  <a:pt x="953755" y="605994"/>
                  <a:pt x="1080273" y="744687"/>
                </a:cubicBezTo>
                <a:cubicBezTo>
                  <a:pt x="1206792" y="883380"/>
                  <a:pt x="1532820" y="832282"/>
                  <a:pt x="1532820" y="832282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21540000">
            <a:off x="233578" y="1729012"/>
            <a:ext cx="1532820" cy="841478"/>
          </a:xfrm>
          <a:custGeom>
            <a:avLst/>
            <a:gdLst>
              <a:gd name="connsiteX0" fmla="*/ 0 w 1532820"/>
              <a:gd name="connsiteY0" fmla="*/ 817683 h 841478"/>
              <a:gd name="connsiteX1" fmla="*/ 423351 w 1532820"/>
              <a:gd name="connsiteY1" fmla="*/ 686290 h 841478"/>
              <a:gd name="connsiteX2" fmla="*/ 773709 w 1532820"/>
              <a:gd name="connsiteY2" fmla="*/ 125 h 841478"/>
              <a:gd name="connsiteX3" fmla="*/ 1080273 w 1532820"/>
              <a:gd name="connsiteY3" fmla="*/ 744687 h 841478"/>
              <a:gd name="connsiteX4" fmla="*/ 1532820 w 1532820"/>
              <a:gd name="connsiteY4" fmla="*/ 832282 h 84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820" h="841478">
                <a:moveTo>
                  <a:pt x="0" y="817683"/>
                </a:moveTo>
                <a:cubicBezTo>
                  <a:pt x="147200" y="820116"/>
                  <a:pt x="294400" y="822550"/>
                  <a:pt x="423351" y="686290"/>
                </a:cubicBezTo>
                <a:cubicBezTo>
                  <a:pt x="552302" y="550030"/>
                  <a:pt x="664222" y="-9608"/>
                  <a:pt x="773709" y="125"/>
                </a:cubicBezTo>
                <a:cubicBezTo>
                  <a:pt x="883196" y="9858"/>
                  <a:pt x="953755" y="605994"/>
                  <a:pt x="1080273" y="744687"/>
                </a:cubicBezTo>
                <a:cubicBezTo>
                  <a:pt x="1206792" y="883380"/>
                  <a:pt x="1532820" y="832282"/>
                  <a:pt x="1532820" y="832282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21540000">
            <a:off x="2327553" y="1729011"/>
            <a:ext cx="1532820" cy="841478"/>
          </a:xfrm>
          <a:custGeom>
            <a:avLst/>
            <a:gdLst>
              <a:gd name="connsiteX0" fmla="*/ 0 w 1532820"/>
              <a:gd name="connsiteY0" fmla="*/ 817683 h 841478"/>
              <a:gd name="connsiteX1" fmla="*/ 423351 w 1532820"/>
              <a:gd name="connsiteY1" fmla="*/ 686290 h 841478"/>
              <a:gd name="connsiteX2" fmla="*/ 773709 w 1532820"/>
              <a:gd name="connsiteY2" fmla="*/ 125 h 841478"/>
              <a:gd name="connsiteX3" fmla="*/ 1080273 w 1532820"/>
              <a:gd name="connsiteY3" fmla="*/ 744687 h 841478"/>
              <a:gd name="connsiteX4" fmla="*/ 1532820 w 1532820"/>
              <a:gd name="connsiteY4" fmla="*/ 832282 h 84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820" h="841478">
                <a:moveTo>
                  <a:pt x="0" y="817683"/>
                </a:moveTo>
                <a:cubicBezTo>
                  <a:pt x="147200" y="820116"/>
                  <a:pt x="294400" y="822550"/>
                  <a:pt x="423351" y="686290"/>
                </a:cubicBezTo>
                <a:cubicBezTo>
                  <a:pt x="552302" y="550030"/>
                  <a:pt x="664222" y="-9608"/>
                  <a:pt x="773709" y="125"/>
                </a:cubicBezTo>
                <a:cubicBezTo>
                  <a:pt x="883196" y="9858"/>
                  <a:pt x="953755" y="605994"/>
                  <a:pt x="1080273" y="744687"/>
                </a:cubicBezTo>
                <a:cubicBezTo>
                  <a:pt x="1206792" y="883380"/>
                  <a:pt x="1532820" y="832282"/>
                  <a:pt x="1532820" y="832282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21540000">
            <a:off x="4392329" y="1729012"/>
            <a:ext cx="1532820" cy="841478"/>
          </a:xfrm>
          <a:custGeom>
            <a:avLst/>
            <a:gdLst>
              <a:gd name="connsiteX0" fmla="*/ 0 w 1532820"/>
              <a:gd name="connsiteY0" fmla="*/ 817683 h 841478"/>
              <a:gd name="connsiteX1" fmla="*/ 423351 w 1532820"/>
              <a:gd name="connsiteY1" fmla="*/ 686290 h 841478"/>
              <a:gd name="connsiteX2" fmla="*/ 773709 w 1532820"/>
              <a:gd name="connsiteY2" fmla="*/ 125 h 841478"/>
              <a:gd name="connsiteX3" fmla="*/ 1080273 w 1532820"/>
              <a:gd name="connsiteY3" fmla="*/ 744687 h 841478"/>
              <a:gd name="connsiteX4" fmla="*/ 1532820 w 1532820"/>
              <a:gd name="connsiteY4" fmla="*/ 832282 h 84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820" h="841478">
                <a:moveTo>
                  <a:pt x="0" y="817683"/>
                </a:moveTo>
                <a:cubicBezTo>
                  <a:pt x="147200" y="820116"/>
                  <a:pt x="294400" y="822550"/>
                  <a:pt x="423351" y="686290"/>
                </a:cubicBezTo>
                <a:cubicBezTo>
                  <a:pt x="552302" y="550030"/>
                  <a:pt x="664222" y="-9608"/>
                  <a:pt x="773709" y="125"/>
                </a:cubicBezTo>
                <a:cubicBezTo>
                  <a:pt x="883196" y="9858"/>
                  <a:pt x="953755" y="605994"/>
                  <a:pt x="1080273" y="744687"/>
                </a:cubicBezTo>
                <a:cubicBezTo>
                  <a:pt x="1206792" y="883380"/>
                  <a:pt x="1532820" y="832282"/>
                  <a:pt x="1532820" y="832282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1540000">
            <a:off x="248176" y="3063952"/>
            <a:ext cx="1532820" cy="841478"/>
          </a:xfrm>
          <a:custGeom>
            <a:avLst/>
            <a:gdLst>
              <a:gd name="connsiteX0" fmla="*/ 0 w 1532820"/>
              <a:gd name="connsiteY0" fmla="*/ 817683 h 841478"/>
              <a:gd name="connsiteX1" fmla="*/ 423351 w 1532820"/>
              <a:gd name="connsiteY1" fmla="*/ 686290 h 841478"/>
              <a:gd name="connsiteX2" fmla="*/ 773709 w 1532820"/>
              <a:gd name="connsiteY2" fmla="*/ 125 h 841478"/>
              <a:gd name="connsiteX3" fmla="*/ 1080273 w 1532820"/>
              <a:gd name="connsiteY3" fmla="*/ 744687 h 841478"/>
              <a:gd name="connsiteX4" fmla="*/ 1532820 w 1532820"/>
              <a:gd name="connsiteY4" fmla="*/ 832282 h 84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820" h="841478">
                <a:moveTo>
                  <a:pt x="0" y="817683"/>
                </a:moveTo>
                <a:cubicBezTo>
                  <a:pt x="147200" y="820116"/>
                  <a:pt x="294400" y="822550"/>
                  <a:pt x="423351" y="686290"/>
                </a:cubicBezTo>
                <a:cubicBezTo>
                  <a:pt x="552302" y="550030"/>
                  <a:pt x="664222" y="-9608"/>
                  <a:pt x="773709" y="125"/>
                </a:cubicBezTo>
                <a:cubicBezTo>
                  <a:pt x="883196" y="9858"/>
                  <a:pt x="953755" y="605994"/>
                  <a:pt x="1080273" y="744687"/>
                </a:cubicBezTo>
                <a:cubicBezTo>
                  <a:pt x="1206792" y="883380"/>
                  <a:pt x="1532820" y="832282"/>
                  <a:pt x="1532820" y="832282"/>
                </a:cubicBezTo>
              </a:path>
            </a:pathLst>
          </a:custGeom>
          <a:ln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21540000">
            <a:off x="2342151" y="3063951"/>
            <a:ext cx="1532820" cy="841478"/>
          </a:xfrm>
          <a:custGeom>
            <a:avLst/>
            <a:gdLst>
              <a:gd name="connsiteX0" fmla="*/ 0 w 1532820"/>
              <a:gd name="connsiteY0" fmla="*/ 817683 h 841478"/>
              <a:gd name="connsiteX1" fmla="*/ 423351 w 1532820"/>
              <a:gd name="connsiteY1" fmla="*/ 686290 h 841478"/>
              <a:gd name="connsiteX2" fmla="*/ 773709 w 1532820"/>
              <a:gd name="connsiteY2" fmla="*/ 125 h 841478"/>
              <a:gd name="connsiteX3" fmla="*/ 1080273 w 1532820"/>
              <a:gd name="connsiteY3" fmla="*/ 744687 h 841478"/>
              <a:gd name="connsiteX4" fmla="*/ 1532820 w 1532820"/>
              <a:gd name="connsiteY4" fmla="*/ 832282 h 84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820" h="841478">
                <a:moveTo>
                  <a:pt x="0" y="817683"/>
                </a:moveTo>
                <a:cubicBezTo>
                  <a:pt x="147200" y="820116"/>
                  <a:pt x="294400" y="822550"/>
                  <a:pt x="423351" y="686290"/>
                </a:cubicBezTo>
                <a:cubicBezTo>
                  <a:pt x="552302" y="550030"/>
                  <a:pt x="664222" y="-9608"/>
                  <a:pt x="773709" y="125"/>
                </a:cubicBezTo>
                <a:cubicBezTo>
                  <a:pt x="883196" y="9858"/>
                  <a:pt x="953755" y="605994"/>
                  <a:pt x="1080273" y="744687"/>
                </a:cubicBezTo>
                <a:cubicBezTo>
                  <a:pt x="1206792" y="883380"/>
                  <a:pt x="1532820" y="832282"/>
                  <a:pt x="1532820" y="832282"/>
                </a:cubicBezTo>
              </a:path>
            </a:pathLst>
          </a:cu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540000">
            <a:off x="4406927" y="3063952"/>
            <a:ext cx="1532820" cy="841478"/>
          </a:xfrm>
          <a:custGeom>
            <a:avLst/>
            <a:gdLst>
              <a:gd name="connsiteX0" fmla="*/ 0 w 1532820"/>
              <a:gd name="connsiteY0" fmla="*/ 817683 h 841478"/>
              <a:gd name="connsiteX1" fmla="*/ 423351 w 1532820"/>
              <a:gd name="connsiteY1" fmla="*/ 686290 h 841478"/>
              <a:gd name="connsiteX2" fmla="*/ 773709 w 1532820"/>
              <a:gd name="connsiteY2" fmla="*/ 125 h 841478"/>
              <a:gd name="connsiteX3" fmla="*/ 1080273 w 1532820"/>
              <a:gd name="connsiteY3" fmla="*/ 744687 h 841478"/>
              <a:gd name="connsiteX4" fmla="*/ 1532820 w 1532820"/>
              <a:gd name="connsiteY4" fmla="*/ 832282 h 84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820" h="841478">
                <a:moveTo>
                  <a:pt x="0" y="817683"/>
                </a:moveTo>
                <a:cubicBezTo>
                  <a:pt x="147200" y="820116"/>
                  <a:pt x="294400" y="822550"/>
                  <a:pt x="423351" y="686290"/>
                </a:cubicBezTo>
                <a:cubicBezTo>
                  <a:pt x="552302" y="550030"/>
                  <a:pt x="664222" y="-9608"/>
                  <a:pt x="773709" y="125"/>
                </a:cubicBezTo>
                <a:cubicBezTo>
                  <a:pt x="883196" y="9858"/>
                  <a:pt x="953755" y="605994"/>
                  <a:pt x="1080273" y="744687"/>
                </a:cubicBezTo>
                <a:cubicBezTo>
                  <a:pt x="1206792" y="883380"/>
                  <a:pt x="1532820" y="832282"/>
                  <a:pt x="1532820" y="832282"/>
                </a:cubicBezTo>
              </a:path>
            </a:pathLst>
          </a:cu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21540000">
            <a:off x="3989586" y="3286450"/>
            <a:ext cx="2373690" cy="616693"/>
          </a:xfrm>
          <a:custGeom>
            <a:avLst/>
            <a:gdLst>
              <a:gd name="connsiteX0" fmla="*/ 0 w 1532820"/>
              <a:gd name="connsiteY0" fmla="*/ 817683 h 841478"/>
              <a:gd name="connsiteX1" fmla="*/ 423351 w 1532820"/>
              <a:gd name="connsiteY1" fmla="*/ 686290 h 841478"/>
              <a:gd name="connsiteX2" fmla="*/ 773709 w 1532820"/>
              <a:gd name="connsiteY2" fmla="*/ 125 h 841478"/>
              <a:gd name="connsiteX3" fmla="*/ 1080273 w 1532820"/>
              <a:gd name="connsiteY3" fmla="*/ 744687 h 841478"/>
              <a:gd name="connsiteX4" fmla="*/ 1532820 w 1532820"/>
              <a:gd name="connsiteY4" fmla="*/ 832282 h 84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820" h="841478">
                <a:moveTo>
                  <a:pt x="0" y="817683"/>
                </a:moveTo>
                <a:cubicBezTo>
                  <a:pt x="147200" y="820116"/>
                  <a:pt x="294400" y="822550"/>
                  <a:pt x="423351" y="686290"/>
                </a:cubicBezTo>
                <a:cubicBezTo>
                  <a:pt x="552302" y="550030"/>
                  <a:pt x="664222" y="-9608"/>
                  <a:pt x="773709" y="125"/>
                </a:cubicBezTo>
                <a:cubicBezTo>
                  <a:pt x="883196" y="9858"/>
                  <a:pt x="953755" y="605994"/>
                  <a:pt x="1080273" y="744687"/>
                </a:cubicBezTo>
                <a:cubicBezTo>
                  <a:pt x="1206792" y="883380"/>
                  <a:pt x="1532820" y="832282"/>
                  <a:pt x="1532820" y="832282"/>
                </a:cubicBezTo>
              </a:path>
            </a:pathLst>
          </a:custGeom>
          <a:ln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21540000">
            <a:off x="1918624" y="3295980"/>
            <a:ext cx="2373690" cy="616693"/>
          </a:xfrm>
          <a:custGeom>
            <a:avLst/>
            <a:gdLst>
              <a:gd name="connsiteX0" fmla="*/ 0 w 1532820"/>
              <a:gd name="connsiteY0" fmla="*/ 817683 h 841478"/>
              <a:gd name="connsiteX1" fmla="*/ 423351 w 1532820"/>
              <a:gd name="connsiteY1" fmla="*/ 686290 h 841478"/>
              <a:gd name="connsiteX2" fmla="*/ 773709 w 1532820"/>
              <a:gd name="connsiteY2" fmla="*/ 125 h 841478"/>
              <a:gd name="connsiteX3" fmla="*/ 1080273 w 1532820"/>
              <a:gd name="connsiteY3" fmla="*/ 744687 h 841478"/>
              <a:gd name="connsiteX4" fmla="*/ 1532820 w 1532820"/>
              <a:gd name="connsiteY4" fmla="*/ 832282 h 84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820" h="841478">
                <a:moveTo>
                  <a:pt x="0" y="817683"/>
                </a:moveTo>
                <a:cubicBezTo>
                  <a:pt x="147200" y="820116"/>
                  <a:pt x="294400" y="822550"/>
                  <a:pt x="423351" y="686290"/>
                </a:cubicBezTo>
                <a:cubicBezTo>
                  <a:pt x="552302" y="550030"/>
                  <a:pt x="664222" y="-9608"/>
                  <a:pt x="773709" y="125"/>
                </a:cubicBezTo>
                <a:cubicBezTo>
                  <a:pt x="883196" y="9858"/>
                  <a:pt x="953755" y="605994"/>
                  <a:pt x="1080273" y="744687"/>
                </a:cubicBezTo>
                <a:cubicBezTo>
                  <a:pt x="1206792" y="883380"/>
                  <a:pt x="1532820" y="832282"/>
                  <a:pt x="1532820" y="832282"/>
                </a:cubicBezTo>
              </a:path>
            </a:pathLst>
          </a:custGeom>
          <a:ln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21540000">
            <a:off x="248177" y="4113652"/>
            <a:ext cx="1532820" cy="841478"/>
          </a:xfrm>
          <a:custGeom>
            <a:avLst/>
            <a:gdLst>
              <a:gd name="connsiteX0" fmla="*/ 0 w 1532820"/>
              <a:gd name="connsiteY0" fmla="*/ 817683 h 841478"/>
              <a:gd name="connsiteX1" fmla="*/ 423351 w 1532820"/>
              <a:gd name="connsiteY1" fmla="*/ 686290 h 841478"/>
              <a:gd name="connsiteX2" fmla="*/ 773709 w 1532820"/>
              <a:gd name="connsiteY2" fmla="*/ 125 h 841478"/>
              <a:gd name="connsiteX3" fmla="*/ 1080273 w 1532820"/>
              <a:gd name="connsiteY3" fmla="*/ 744687 h 841478"/>
              <a:gd name="connsiteX4" fmla="*/ 1532820 w 1532820"/>
              <a:gd name="connsiteY4" fmla="*/ 832282 h 84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820" h="841478">
                <a:moveTo>
                  <a:pt x="0" y="817683"/>
                </a:moveTo>
                <a:cubicBezTo>
                  <a:pt x="147200" y="820116"/>
                  <a:pt x="294400" y="822550"/>
                  <a:pt x="423351" y="686290"/>
                </a:cubicBezTo>
                <a:cubicBezTo>
                  <a:pt x="552302" y="550030"/>
                  <a:pt x="664222" y="-9608"/>
                  <a:pt x="773709" y="125"/>
                </a:cubicBezTo>
                <a:cubicBezTo>
                  <a:pt x="883196" y="9858"/>
                  <a:pt x="953755" y="605994"/>
                  <a:pt x="1080273" y="744687"/>
                </a:cubicBezTo>
                <a:cubicBezTo>
                  <a:pt x="1206792" y="883380"/>
                  <a:pt x="1532820" y="832282"/>
                  <a:pt x="1532820" y="832282"/>
                </a:cubicBezTo>
              </a:path>
            </a:pathLst>
          </a:custGeom>
          <a:ln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496248" y="4100340"/>
            <a:ext cx="1065675" cy="1521746"/>
          </a:xfrm>
          <a:custGeom>
            <a:avLst/>
            <a:gdLst>
              <a:gd name="connsiteX0" fmla="*/ 0 w 1065675"/>
              <a:gd name="connsiteY0" fmla="*/ 478057 h 928927"/>
              <a:gd name="connsiteX1" fmla="*/ 277367 w 1065675"/>
              <a:gd name="connsiteY1" fmla="*/ 419660 h 928927"/>
              <a:gd name="connsiteX2" fmla="*/ 496341 w 1065675"/>
              <a:gd name="connsiteY2" fmla="*/ 10881 h 928927"/>
              <a:gd name="connsiteX3" fmla="*/ 583931 w 1065675"/>
              <a:gd name="connsiteY3" fmla="*/ 916035 h 928927"/>
              <a:gd name="connsiteX4" fmla="*/ 788307 w 1065675"/>
              <a:gd name="connsiteY4" fmla="*/ 536454 h 928927"/>
              <a:gd name="connsiteX5" fmla="*/ 1065675 w 1065675"/>
              <a:gd name="connsiteY5" fmla="*/ 419660 h 92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675" h="928927">
                <a:moveTo>
                  <a:pt x="0" y="478057"/>
                </a:moveTo>
                <a:cubicBezTo>
                  <a:pt x="97322" y="487789"/>
                  <a:pt x="194644" y="497522"/>
                  <a:pt x="277367" y="419660"/>
                </a:cubicBezTo>
                <a:cubicBezTo>
                  <a:pt x="360090" y="341798"/>
                  <a:pt x="445247" y="-71848"/>
                  <a:pt x="496341" y="10881"/>
                </a:cubicBezTo>
                <a:cubicBezTo>
                  <a:pt x="547435" y="93610"/>
                  <a:pt x="535270" y="828439"/>
                  <a:pt x="583931" y="916035"/>
                </a:cubicBezTo>
                <a:cubicBezTo>
                  <a:pt x="632592" y="1003631"/>
                  <a:pt x="708016" y="619183"/>
                  <a:pt x="788307" y="536454"/>
                </a:cubicBezTo>
                <a:cubicBezTo>
                  <a:pt x="868598" y="453725"/>
                  <a:pt x="1065675" y="419660"/>
                  <a:pt x="1065675" y="419660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604912" y="4485690"/>
            <a:ext cx="832102" cy="930634"/>
          </a:xfrm>
          <a:custGeom>
            <a:avLst/>
            <a:gdLst>
              <a:gd name="connsiteX0" fmla="*/ 0 w 832102"/>
              <a:gd name="connsiteY0" fmla="*/ 527650 h 1111624"/>
              <a:gd name="connsiteX1" fmla="*/ 175179 w 832102"/>
              <a:gd name="connsiteY1" fmla="*/ 440054 h 1111624"/>
              <a:gd name="connsiteX2" fmla="*/ 306564 w 832102"/>
              <a:gd name="connsiteY2" fmla="*/ 31275 h 1111624"/>
              <a:gd name="connsiteX3" fmla="*/ 437948 w 832102"/>
              <a:gd name="connsiteY3" fmla="*/ 1111620 h 1111624"/>
              <a:gd name="connsiteX4" fmla="*/ 598529 w 832102"/>
              <a:gd name="connsiteY4" fmla="*/ 16676 h 1111624"/>
              <a:gd name="connsiteX5" fmla="*/ 686119 w 832102"/>
              <a:gd name="connsiteY5" fmla="*/ 454653 h 1111624"/>
              <a:gd name="connsiteX6" fmla="*/ 832102 w 832102"/>
              <a:gd name="connsiteY6" fmla="*/ 527650 h 111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2102" h="1111624">
                <a:moveTo>
                  <a:pt x="0" y="527650"/>
                </a:moveTo>
                <a:cubicBezTo>
                  <a:pt x="62042" y="525216"/>
                  <a:pt x="124085" y="522783"/>
                  <a:pt x="175179" y="440054"/>
                </a:cubicBezTo>
                <a:cubicBezTo>
                  <a:pt x="226273" y="357325"/>
                  <a:pt x="262769" y="-80653"/>
                  <a:pt x="306564" y="31275"/>
                </a:cubicBezTo>
                <a:cubicBezTo>
                  <a:pt x="350359" y="143203"/>
                  <a:pt x="389287" y="1114053"/>
                  <a:pt x="437948" y="1111620"/>
                </a:cubicBezTo>
                <a:cubicBezTo>
                  <a:pt x="486609" y="1109187"/>
                  <a:pt x="557167" y="126170"/>
                  <a:pt x="598529" y="16676"/>
                </a:cubicBezTo>
                <a:cubicBezTo>
                  <a:pt x="639891" y="-92818"/>
                  <a:pt x="647190" y="369491"/>
                  <a:pt x="686119" y="454653"/>
                </a:cubicBezTo>
                <a:cubicBezTo>
                  <a:pt x="725048" y="539815"/>
                  <a:pt x="832102" y="527650"/>
                  <a:pt x="832102" y="527650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704584" y="4485690"/>
            <a:ext cx="832102" cy="857639"/>
          </a:xfrm>
          <a:custGeom>
            <a:avLst/>
            <a:gdLst>
              <a:gd name="connsiteX0" fmla="*/ 0 w 832102"/>
              <a:gd name="connsiteY0" fmla="*/ 527650 h 1111624"/>
              <a:gd name="connsiteX1" fmla="*/ 175179 w 832102"/>
              <a:gd name="connsiteY1" fmla="*/ 440054 h 1111624"/>
              <a:gd name="connsiteX2" fmla="*/ 306564 w 832102"/>
              <a:gd name="connsiteY2" fmla="*/ 31275 h 1111624"/>
              <a:gd name="connsiteX3" fmla="*/ 437948 w 832102"/>
              <a:gd name="connsiteY3" fmla="*/ 1111620 h 1111624"/>
              <a:gd name="connsiteX4" fmla="*/ 598529 w 832102"/>
              <a:gd name="connsiteY4" fmla="*/ 16676 h 1111624"/>
              <a:gd name="connsiteX5" fmla="*/ 686119 w 832102"/>
              <a:gd name="connsiteY5" fmla="*/ 454653 h 1111624"/>
              <a:gd name="connsiteX6" fmla="*/ 832102 w 832102"/>
              <a:gd name="connsiteY6" fmla="*/ 527650 h 111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2102" h="1111624">
                <a:moveTo>
                  <a:pt x="0" y="527650"/>
                </a:moveTo>
                <a:cubicBezTo>
                  <a:pt x="62042" y="525216"/>
                  <a:pt x="124085" y="522783"/>
                  <a:pt x="175179" y="440054"/>
                </a:cubicBezTo>
                <a:cubicBezTo>
                  <a:pt x="226273" y="357325"/>
                  <a:pt x="262769" y="-80653"/>
                  <a:pt x="306564" y="31275"/>
                </a:cubicBezTo>
                <a:cubicBezTo>
                  <a:pt x="350359" y="143203"/>
                  <a:pt x="389287" y="1114053"/>
                  <a:pt x="437948" y="1111620"/>
                </a:cubicBezTo>
                <a:cubicBezTo>
                  <a:pt x="486609" y="1109187"/>
                  <a:pt x="557167" y="126170"/>
                  <a:pt x="598529" y="16676"/>
                </a:cubicBezTo>
                <a:cubicBezTo>
                  <a:pt x="639891" y="-92818"/>
                  <a:pt x="647190" y="369491"/>
                  <a:pt x="686119" y="454653"/>
                </a:cubicBezTo>
                <a:cubicBezTo>
                  <a:pt x="725048" y="539815"/>
                  <a:pt x="832102" y="527650"/>
                  <a:pt x="832102" y="527650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84743" y="5226537"/>
            <a:ext cx="1489025" cy="860456"/>
          </a:xfrm>
          <a:custGeom>
            <a:avLst/>
            <a:gdLst>
              <a:gd name="connsiteX0" fmla="*/ 0 w 1489025"/>
              <a:gd name="connsiteY0" fmla="*/ 817566 h 860456"/>
              <a:gd name="connsiteX1" fmla="*/ 218974 w 1489025"/>
              <a:gd name="connsiteY1" fmla="*/ 788368 h 860456"/>
              <a:gd name="connsiteX2" fmla="*/ 408752 w 1489025"/>
              <a:gd name="connsiteY2" fmla="*/ 189799 h 860456"/>
              <a:gd name="connsiteX3" fmla="*/ 540136 w 1489025"/>
              <a:gd name="connsiteY3" fmla="*/ 569379 h 860456"/>
              <a:gd name="connsiteX4" fmla="*/ 715316 w 1489025"/>
              <a:gd name="connsiteY4" fmla="*/ 8 h 860456"/>
              <a:gd name="connsiteX5" fmla="*/ 861299 w 1489025"/>
              <a:gd name="connsiteY5" fmla="*/ 554780 h 860456"/>
              <a:gd name="connsiteX6" fmla="*/ 1036478 w 1489025"/>
              <a:gd name="connsiteY6" fmla="*/ 160600 h 860456"/>
              <a:gd name="connsiteX7" fmla="*/ 1182461 w 1489025"/>
              <a:gd name="connsiteY7" fmla="*/ 788368 h 860456"/>
              <a:gd name="connsiteX8" fmla="*/ 1489025 w 1489025"/>
              <a:gd name="connsiteY8" fmla="*/ 846765 h 86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9025" h="860456">
                <a:moveTo>
                  <a:pt x="0" y="817566"/>
                </a:moveTo>
                <a:cubicBezTo>
                  <a:pt x="75424" y="855281"/>
                  <a:pt x="150849" y="892996"/>
                  <a:pt x="218974" y="788368"/>
                </a:cubicBezTo>
                <a:cubicBezTo>
                  <a:pt x="287099" y="683740"/>
                  <a:pt x="355225" y="226297"/>
                  <a:pt x="408752" y="189799"/>
                </a:cubicBezTo>
                <a:cubicBezTo>
                  <a:pt x="462279" y="153301"/>
                  <a:pt x="489042" y="601011"/>
                  <a:pt x="540136" y="569379"/>
                </a:cubicBezTo>
                <a:cubicBezTo>
                  <a:pt x="591230" y="537747"/>
                  <a:pt x="661789" y="2441"/>
                  <a:pt x="715316" y="8"/>
                </a:cubicBezTo>
                <a:cubicBezTo>
                  <a:pt x="768843" y="-2425"/>
                  <a:pt x="807772" y="528015"/>
                  <a:pt x="861299" y="554780"/>
                </a:cubicBezTo>
                <a:cubicBezTo>
                  <a:pt x="914826" y="581545"/>
                  <a:pt x="982951" y="121669"/>
                  <a:pt x="1036478" y="160600"/>
                </a:cubicBezTo>
                <a:cubicBezTo>
                  <a:pt x="1090005" y="199531"/>
                  <a:pt x="1107037" y="674007"/>
                  <a:pt x="1182461" y="788368"/>
                </a:cubicBezTo>
                <a:cubicBezTo>
                  <a:pt x="1257885" y="902729"/>
                  <a:pt x="1489025" y="846765"/>
                  <a:pt x="1489025" y="846765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081138" y="5606111"/>
            <a:ext cx="1830257" cy="1162828"/>
            <a:chOff x="2154128" y="5523596"/>
            <a:chExt cx="1830257" cy="1245343"/>
          </a:xfrm>
        </p:grpSpPr>
        <p:sp>
          <p:nvSpPr>
            <p:cNvPr id="35" name="Freeform 34"/>
            <p:cNvSpPr/>
            <p:nvPr/>
          </p:nvSpPr>
          <p:spPr>
            <a:xfrm>
              <a:off x="2154128" y="5523596"/>
              <a:ext cx="963486" cy="1235823"/>
            </a:xfrm>
            <a:custGeom>
              <a:avLst/>
              <a:gdLst>
                <a:gd name="connsiteX0" fmla="*/ 0 w 963486"/>
                <a:gd name="connsiteY0" fmla="*/ 496963 h 1235823"/>
                <a:gd name="connsiteX1" fmla="*/ 218974 w 963486"/>
                <a:gd name="connsiteY1" fmla="*/ 423966 h 1235823"/>
                <a:gd name="connsiteX2" fmla="*/ 452546 w 963486"/>
                <a:gd name="connsiteY2" fmla="*/ 588 h 1235823"/>
                <a:gd name="connsiteX3" fmla="*/ 642324 w 963486"/>
                <a:gd name="connsiteY3" fmla="*/ 526161 h 1235823"/>
                <a:gd name="connsiteX4" fmla="*/ 817503 w 963486"/>
                <a:gd name="connsiteY4" fmla="*/ 686753 h 1235823"/>
                <a:gd name="connsiteX5" fmla="*/ 905093 w 963486"/>
                <a:gd name="connsiteY5" fmla="*/ 1226926 h 1235823"/>
                <a:gd name="connsiteX6" fmla="*/ 963486 w 963486"/>
                <a:gd name="connsiteY6" fmla="*/ 1037135 h 123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3486" h="1235823">
                  <a:moveTo>
                    <a:pt x="0" y="496963"/>
                  </a:moveTo>
                  <a:cubicBezTo>
                    <a:pt x="71775" y="501829"/>
                    <a:pt x="143550" y="506695"/>
                    <a:pt x="218974" y="423966"/>
                  </a:cubicBezTo>
                  <a:cubicBezTo>
                    <a:pt x="294398" y="341237"/>
                    <a:pt x="381988" y="-16444"/>
                    <a:pt x="452546" y="588"/>
                  </a:cubicBezTo>
                  <a:cubicBezTo>
                    <a:pt x="523104" y="17620"/>
                    <a:pt x="581498" y="411800"/>
                    <a:pt x="642324" y="526161"/>
                  </a:cubicBezTo>
                  <a:cubicBezTo>
                    <a:pt x="703150" y="640522"/>
                    <a:pt x="773708" y="569959"/>
                    <a:pt x="817503" y="686753"/>
                  </a:cubicBezTo>
                  <a:cubicBezTo>
                    <a:pt x="861298" y="803547"/>
                    <a:pt x="880763" y="1168529"/>
                    <a:pt x="905093" y="1226926"/>
                  </a:cubicBezTo>
                  <a:cubicBezTo>
                    <a:pt x="929423" y="1285323"/>
                    <a:pt x="963486" y="1037135"/>
                    <a:pt x="963486" y="1037135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3020899" y="5533116"/>
              <a:ext cx="963486" cy="1235823"/>
            </a:xfrm>
            <a:custGeom>
              <a:avLst/>
              <a:gdLst>
                <a:gd name="connsiteX0" fmla="*/ 0 w 963486"/>
                <a:gd name="connsiteY0" fmla="*/ 496963 h 1235823"/>
                <a:gd name="connsiteX1" fmla="*/ 218974 w 963486"/>
                <a:gd name="connsiteY1" fmla="*/ 423966 h 1235823"/>
                <a:gd name="connsiteX2" fmla="*/ 452546 w 963486"/>
                <a:gd name="connsiteY2" fmla="*/ 588 h 1235823"/>
                <a:gd name="connsiteX3" fmla="*/ 642324 w 963486"/>
                <a:gd name="connsiteY3" fmla="*/ 526161 h 1235823"/>
                <a:gd name="connsiteX4" fmla="*/ 817503 w 963486"/>
                <a:gd name="connsiteY4" fmla="*/ 686753 h 1235823"/>
                <a:gd name="connsiteX5" fmla="*/ 905093 w 963486"/>
                <a:gd name="connsiteY5" fmla="*/ 1226926 h 1235823"/>
                <a:gd name="connsiteX6" fmla="*/ 963486 w 963486"/>
                <a:gd name="connsiteY6" fmla="*/ 1037135 h 123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3486" h="1235823">
                  <a:moveTo>
                    <a:pt x="0" y="496963"/>
                  </a:moveTo>
                  <a:cubicBezTo>
                    <a:pt x="71775" y="501829"/>
                    <a:pt x="143550" y="506695"/>
                    <a:pt x="218974" y="423966"/>
                  </a:cubicBezTo>
                  <a:cubicBezTo>
                    <a:pt x="294398" y="341237"/>
                    <a:pt x="381988" y="-16444"/>
                    <a:pt x="452546" y="588"/>
                  </a:cubicBezTo>
                  <a:cubicBezTo>
                    <a:pt x="523104" y="17620"/>
                    <a:pt x="581498" y="411800"/>
                    <a:pt x="642324" y="526161"/>
                  </a:cubicBezTo>
                  <a:cubicBezTo>
                    <a:pt x="703150" y="640522"/>
                    <a:pt x="773708" y="569959"/>
                    <a:pt x="817503" y="686753"/>
                  </a:cubicBezTo>
                  <a:cubicBezTo>
                    <a:pt x="861298" y="803547"/>
                    <a:pt x="880763" y="1168529"/>
                    <a:pt x="905093" y="1226926"/>
                  </a:cubicBezTo>
                  <a:cubicBezTo>
                    <a:pt x="929423" y="1285323"/>
                    <a:pt x="963486" y="1037135"/>
                    <a:pt x="963486" y="1037135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09926" y="5607578"/>
            <a:ext cx="1830257" cy="1162828"/>
            <a:chOff x="2154128" y="5523596"/>
            <a:chExt cx="1830257" cy="1245343"/>
          </a:xfrm>
        </p:grpSpPr>
        <p:sp>
          <p:nvSpPr>
            <p:cNvPr id="39" name="Freeform 38"/>
            <p:cNvSpPr/>
            <p:nvPr/>
          </p:nvSpPr>
          <p:spPr>
            <a:xfrm>
              <a:off x="2154128" y="5523596"/>
              <a:ext cx="963486" cy="1235823"/>
            </a:xfrm>
            <a:custGeom>
              <a:avLst/>
              <a:gdLst>
                <a:gd name="connsiteX0" fmla="*/ 0 w 963486"/>
                <a:gd name="connsiteY0" fmla="*/ 496963 h 1235823"/>
                <a:gd name="connsiteX1" fmla="*/ 218974 w 963486"/>
                <a:gd name="connsiteY1" fmla="*/ 423966 h 1235823"/>
                <a:gd name="connsiteX2" fmla="*/ 452546 w 963486"/>
                <a:gd name="connsiteY2" fmla="*/ 588 h 1235823"/>
                <a:gd name="connsiteX3" fmla="*/ 642324 w 963486"/>
                <a:gd name="connsiteY3" fmla="*/ 526161 h 1235823"/>
                <a:gd name="connsiteX4" fmla="*/ 817503 w 963486"/>
                <a:gd name="connsiteY4" fmla="*/ 686753 h 1235823"/>
                <a:gd name="connsiteX5" fmla="*/ 905093 w 963486"/>
                <a:gd name="connsiteY5" fmla="*/ 1226926 h 1235823"/>
                <a:gd name="connsiteX6" fmla="*/ 963486 w 963486"/>
                <a:gd name="connsiteY6" fmla="*/ 1037135 h 123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3486" h="1235823">
                  <a:moveTo>
                    <a:pt x="0" y="496963"/>
                  </a:moveTo>
                  <a:cubicBezTo>
                    <a:pt x="71775" y="501829"/>
                    <a:pt x="143550" y="506695"/>
                    <a:pt x="218974" y="423966"/>
                  </a:cubicBezTo>
                  <a:cubicBezTo>
                    <a:pt x="294398" y="341237"/>
                    <a:pt x="381988" y="-16444"/>
                    <a:pt x="452546" y="588"/>
                  </a:cubicBezTo>
                  <a:cubicBezTo>
                    <a:pt x="523104" y="17620"/>
                    <a:pt x="581498" y="411800"/>
                    <a:pt x="642324" y="526161"/>
                  </a:cubicBezTo>
                  <a:cubicBezTo>
                    <a:pt x="703150" y="640522"/>
                    <a:pt x="773708" y="569959"/>
                    <a:pt x="817503" y="686753"/>
                  </a:cubicBezTo>
                  <a:cubicBezTo>
                    <a:pt x="861298" y="803547"/>
                    <a:pt x="880763" y="1168529"/>
                    <a:pt x="905093" y="1226926"/>
                  </a:cubicBezTo>
                  <a:cubicBezTo>
                    <a:pt x="929423" y="1285323"/>
                    <a:pt x="963486" y="1037135"/>
                    <a:pt x="963486" y="1037135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 flipH="1">
              <a:off x="3020899" y="5533116"/>
              <a:ext cx="963486" cy="1235823"/>
            </a:xfrm>
            <a:custGeom>
              <a:avLst/>
              <a:gdLst>
                <a:gd name="connsiteX0" fmla="*/ 0 w 963486"/>
                <a:gd name="connsiteY0" fmla="*/ 496963 h 1235823"/>
                <a:gd name="connsiteX1" fmla="*/ 218974 w 963486"/>
                <a:gd name="connsiteY1" fmla="*/ 423966 h 1235823"/>
                <a:gd name="connsiteX2" fmla="*/ 452546 w 963486"/>
                <a:gd name="connsiteY2" fmla="*/ 588 h 1235823"/>
                <a:gd name="connsiteX3" fmla="*/ 642324 w 963486"/>
                <a:gd name="connsiteY3" fmla="*/ 526161 h 1235823"/>
                <a:gd name="connsiteX4" fmla="*/ 817503 w 963486"/>
                <a:gd name="connsiteY4" fmla="*/ 686753 h 1235823"/>
                <a:gd name="connsiteX5" fmla="*/ 905093 w 963486"/>
                <a:gd name="connsiteY5" fmla="*/ 1226926 h 1235823"/>
                <a:gd name="connsiteX6" fmla="*/ 963486 w 963486"/>
                <a:gd name="connsiteY6" fmla="*/ 1037135 h 123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3486" h="1235823">
                  <a:moveTo>
                    <a:pt x="0" y="496963"/>
                  </a:moveTo>
                  <a:cubicBezTo>
                    <a:pt x="71775" y="501829"/>
                    <a:pt x="143550" y="506695"/>
                    <a:pt x="218974" y="423966"/>
                  </a:cubicBezTo>
                  <a:cubicBezTo>
                    <a:pt x="294398" y="341237"/>
                    <a:pt x="381988" y="-16444"/>
                    <a:pt x="452546" y="588"/>
                  </a:cubicBezTo>
                  <a:cubicBezTo>
                    <a:pt x="523104" y="17620"/>
                    <a:pt x="581498" y="411800"/>
                    <a:pt x="642324" y="526161"/>
                  </a:cubicBezTo>
                  <a:cubicBezTo>
                    <a:pt x="703150" y="640522"/>
                    <a:pt x="773708" y="569959"/>
                    <a:pt x="817503" y="686753"/>
                  </a:cubicBezTo>
                  <a:cubicBezTo>
                    <a:pt x="861298" y="803547"/>
                    <a:pt x="880763" y="1168529"/>
                    <a:pt x="905093" y="1226926"/>
                  </a:cubicBezTo>
                  <a:cubicBezTo>
                    <a:pt x="929423" y="1285323"/>
                    <a:pt x="963486" y="1037135"/>
                    <a:pt x="963486" y="1037135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</p:grpSp>
      <p:sp>
        <p:nvSpPr>
          <p:cNvPr id="41" name="Freeform 40"/>
          <p:cNvSpPr/>
          <p:nvPr/>
        </p:nvSpPr>
        <p:spPr>
          <a:xfrm>
            <a:off x="6321072" y="5489319"/>
            <a:ext cx="1824785" cy="1168897"/>
          </a:xfrm>
          <a:custGeom>
            <a:avLst/>
            <a:gdLst>
              <a:gd name="connsiteX0" fmla="*/ 0 w 1824785"/>
              <a:gd name="connsiteY0" fmla="*/ 540225 h 1168897"/>
              <a:gd name="connsiteX1" fmla="*/ 306563 w 1824785"/>
              <a:gd name="connsiteY1" fmla="*/ 467229 h 1168897"/>
              <a:gd name="connsiteX2" fmla="*/ 554734 w 1824785"/>
              <a:gd name="connsiteY2" fmla="*/ 53 h 1168897"/>
              <a:gd name="connsiteX3" fmla="*/ 759110 w 1824785"/>
              <a:gd name="connsiteY3" fmla="*/ 438031 h 1168897"/>
              <a:gd name="connsiteX4" fmla="*/ 1109469 w 1824785"/>
              <a:gd name="connsiteY4" fmla="*/ 686218 h 1168897"/>
              <a:gd name="connsiteX5" fmla="*/ 1416033 w 1824785"/>
              <a:gd name="connsiteY5" fmla="*/ 1167993 h 1168897"/>
              <a:gd name="connsiteX6" fmla="*/ 1562016 w 1824785"/>
              <a:gd name="connsiteY6" fmla="*/ 554825 h 1168897"/>
              <a:gd name="connsiteX7" fmla="*/ 1824785 w 1824785"/>
              <a:gd name="connsiteY7" fmla="*/ 525626 h 1168897"/>
              <a:gd name="connsiteX8" fmla="*/ 1824785 w 1824785"/>
              <a:gd name="connsiteY8" fmla="*/ 525626 h 1168897"/>
              <a:gd name="connsiteX9" fmla="*/ 1810187 w 1824785"/>
              <a:gd name="connsiteY9" fmla="*/ 511027 h 116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4785" h="1168897">
                <a:moveTo>
                  <a:pt x="0" y="540225"/>
                </a:moveTo>
                <a:cubicBezTo>
                  <a:pt x="107053" y="548741"/>
                  <a:pt x="214107" y="557258"/>
                  <a:pt x="306563" y="467229"/>
                </a:cubicBezTo>
                <a:cubicBezTo>
                  <a:pt x="399019" y="377200"/>
                  <a:pt x="479310" y="4919"/>
                  <a:pt x="554734" y="53"/>
                </a:cubicBezTo>
                <a:cubicBezTo>
                  <a:pt x="630159" y="-4813"/>
                  <a:pt x="666654" y="323670"/>
                  <a:pt x="759110" y="438031"/>
                </a:cubicBezTo>
                <a:cubicBezTo>
                  <a:pt x="851566" y="552392"/>
                  <a:pt x="999982" y="564558"/>
                  <a:pt x="1109469" y="686218"/>
                </a:cubicBezTo>
                <a:cubicBezTo>
                  <a:pt x="1218956" y="807878"/>
                  <a:pt x="1340609" y="1189892"/>
                  <a:pt x="1416033" y="1167993"/>
                </a:cubicBezTo>
                <a:cubicBezTo>
                  <a:pt x="1491457" y="1146094"/>
                  <a:pt x="1493891" y="661886"/>
                  <a:pt x="1562016" y="554825"/>
                </a:cubicBezTo>
                <a:cubicBezTo>
                  <a:pt x="1630141" y="447764"/>
                  <a:pt x="1824785" y="525626"/>
                  <a:pt x="1824785" y="525626"/>
                </a:cubicBezTo>
                <a:lnTo>
                  <a:pt x="1824785" y="525626"/>
                </a:lnTo>
                <a:lnTo>
                  <a:pt x="1810187" y="511027"/>
                </a:ln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0492" y="192147"/>
            <a:ext cx="124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No </a:t>
            </a:r>
            <a:r>
              <a:rPr lang="en-US" b="1" dirty="0" smtClean="0">
                <a:solidFill>
                  <a:srgbClr val="C0504D"/>
                </a:solidFill>
              </a:rPr>
              <a:t> B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(scattering)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5103" y="1995484"/>
            <a:ext cx="137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E</a:t>
            </a:r>
            <a:r>
              <a:rPr lang="es-ES_tradnl" dirty="0" err="1" smtClean="0">
                <a:solidFill>
                  <a:srgbClr val="C0504D"/>
                </a:solidFill>
              </a:rPr>
              <a:t>fecto</a:t>
            </a:r>
            <a:r>
              <a:rPr lang="es-ES_tradnl" dirty="0" smtClean="0">
                <a:solidFill>
                  <a:srgbClr val="C0504D"/>
                </a:solidFill>
              </a:rPr>
              <a:t> </a:t>
            </a:r>
            <a:r>
              <a:rPr lang="es-ES_tradnl" dirty="0" err="1" smtClean="0">
                <a:solidFill>
                  <a:srgbClr val="C0504D"/>
                </a:solidFill>
              </a:rPr>
              <a:t>Hanle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08307" y="3140028"/>
            <a:ext cx="119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rgbClr val="C0504D"/>
                </a:solidFill>
              </a:rPr>
              <a:t>Hanle</a:t>
            </a:r>
            <a:endParaRPr lang="es-ES_tradnl" dirty="0" smtClean="0">
              <a:solidFill>
                <a:srgbClr val="C0504D"/>
              </a:solidFill>
            </a:endParaRPr>
          </a:p>
          <a:p>
            <a:r>
              <a:rPr lang="es-ES_tradnl" dirty="0" smtClean="0">
                <a:solidFill>
                  <a:srgbClr val="C0504D"/>
                </a:solidFill>
              </a:rPr>
              <a:t>saturación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4501" y="4405691"/>
            <a:ext cx="93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504D"/>
                </a:solidFill>
              </a:rPr>
              <a:t>Ze</a:t>
            </a:r>
            <a:r>
              <a:rPr lang="es-ES_tradnl" dirty="0" err="1" smtClean="0">
                <a:solidFill>
                  <a:srgbClr val="C0504D"/>
                </a:solidFill>
              </a:rPr>
              <a:t>eman</a:t>
            </a:r>
            <a:r>
              <a:rPr lang="es-ES_tradnl" dirty="0" smtClean="0">
                <a:solidFill>
                  <a:srgbClr val="C0504D"/>
                </a:solidFill>
              </a:rPr>
              <a:t> </a:t>
            </a:r>
          </a:p>
          <a:p>
            <a:r>
              <a:rPr lang="es-ES_tradnl" dirty="0" smtClean="0">
                <a:solidFill>
                  <a:srgbClr val="C0504D"/>
                </a:solidFill>
              </a:rPr>
              <a:t>débil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98958" y="5515644"/>
            <a:ext cx="93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504D"/>
                </a:solidFill>
              </a:rPr>
              <a:t>Ze</a:t>
            </a:r>
            <a:r>
              <a:rPr lang="es-ES_tradnl" dirty="0" err="1" smtClean="0">
                <a:solidFill>
                  <a:srgbClr val="C0504D"/>
                </a:solidFill>
              </a:rPr>
              <a:t>eman</a:t>
            </a:r>
            <a:r>
              <a:rPr lang="es-ES_tradnl" dirty="0" smtClean="0">
                <a:solidFill>
                  <a:srgbClr val="C0504D"/>
                </a:solidFill>
              </a:rPr>
              <a:t> </a:t>
            </a:r>
          </a:p>
          <a:p>
            <a:r>
              <a:rPr lang="es-ES_tradnl" dirty="0" smtClean="0">
                <a:solidFill>
                  <a:srgbClr val="C0504D"/>
                </a:solidFill>
              </a:rPr>
              <a:t>fuerte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98490" y="190969"/>
            <a:ext cx="27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</a:rPr>
              <a:t>I</a:t>
            </a:r>
            <a:endParaRPr lang="en-US" sz="2800" dirty="0">
              <a:solidFill>
                <a:srgbClr val="C0504D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83073" y="147160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504D"/>
                </a:solidFill>
              </a:rPr>
              <a:t>Q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0479" y="119152"/>
            <a:ext cx="415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</a:rPr>
              <a:t>U</a:t>
            </a:r>
            <a:endParaRPr lang="en-US" sz="2800" dirty="0">
              <a:solidFill>
                <a:srgbClr val="C0504D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46047" y="88764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</a:rPr>
              <a:t>V</a:t>
            </a:r>
            <a:endParaRPr lang="en-US" sz="28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1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13130" y="423382"/>
            <a:ext cx="8226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688" y="1630951"/>
            <a:ext cx="792747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simplicidad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escribir</a:t>
            </a:r>
            <a:r>
              <a:rPr lang="en-US" dirty="0"/>
              <a:t> </a:t>
            </a:r>
            <a:r>
              <a:rPr lang="en-US" dirty="0" smtClean="0"/>
              <a:t>y resolver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ecuaciones</a:t>
            </a:r>
            <a:r>
              <a:rPr lang="en-US" dirty="0" smtClean="0"/>
              <a:t> de </a:t>
            </a:r>
            <a:r>
              <a:rPr lang="en-US" dirty="0" err="1" smtClean="0"/>
              <a:t>equilibrio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un </a:t>
            </a:r>
            <a:r>
              <a:rPr lang="en-US" dirty="0" err="1" smtClean="0"/>
              <a:t>átomo</a:t>
            </a:r>
            <a:r>
              <a:rPr lang="en-US" dirty="0" smtClean="0"/>
              <a:t> de dos </a:t>
            </a:r>
            <a:r>
              <a:rPr lang="en-US" dirty="0" err="1" smtClean="0"/>
              <a:t>niveles</a:t>
            </a:r>
            <a:r>
              <a:rPr lang="en-US" dirty="0" smtClean="0"/>
              <a:t>, el inferior (l) y el superior (u). </a:t>
            </a:r>
            <a:r>
              <a:rPr lang="en-US" dirty="0" err="1" smtClean="0"/>
              <a:t>Además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despreciar</a:t>
            </a:r>
            <a:r>
              <a:rPr lang="en-US" dirty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colisiones</a:t>
            </a:r>
            <a:r>
              <a:rPr lang="en-US" dirty="0" smtClean="0"/>
              <a:t> y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asumir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nivel</a:t>
            </a:r>
            <a:r>
              <a:rPr lang="en-US" dirty="0" smtClean="0"/>
              <a:t> inferior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polarizado</a:t>
            </a:r>
            <a:r>
              <a:rPr lang="en-US" dirty="0" smtClean="0"/>
              <a:t> (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población</a:t>
            </a:r>
            <a:r>
              <a:rPr lang="en-US" dirty="0" smtClean="0"/>
              <a:t>              ). </a:t>
            </a:r>
            <a:r>
              <a:rPr lang="en-US" b="1" dirty="0" err="1" smtClean="0"/>
              <a:t>Primero</a:t>
            </a:r>
            <a:r>
              <a:rPr lang="en-US" b="1" dirty="0" smtClean="0"/>
              <a:t>, </a:t>
            </a:r>
            <a:r>
              <a:rPr lang="en-US" b="1" dirty="0" err="1" smtClean="0"/>
              <a:t>estudiaremos</a:t>
            </a:r>
            <a:r>
              <a:rPr lang="en-US" b="1" dirty="0" smtClean="0"/>
              <a:t> el </a:t>
            </a:r>
            <a:r>
              <a:rPr lang="en-US" b="1" dirty="0" err="1" smtClean="0"/>
              <a:t>caso</a:t>
            </a:r>
            <a:r>
              <a:rPr lang="en-US" b="1" dirty="0" smtClean="0"/>
              <a:t> sin campo </a:t>
            </a:r>
            <a:r>
              <a:rPr lang="en-US" b="1" dirty="0" err="1" smtClean="0"/>
              <a:t>magnético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Las </a:t>
            </a:r>
            <a:r>
              <a:rPr lang="en-US" dirty="0" err="1" smtClean="0"/>
              <a:t>poblaciones</a:t>
            </a:r>
            <a:r>
              <a:rPr lang="en-US" dirty="0" smtClean="0"/>
              <a:t> de los dos </a:t>
            </a:r>
            <a:r>
              <a:rPr lang="en-US" dirty="0" err="1" smtClean="0"/>
              <a:t>niveles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cumplir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, dado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nivel</a:t>
            </a:r>
            <a:r>
              <a:rPr lang="en-US" dirty="0" smtClean="0"/>
              <a:t> inferior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polarizado</a:t>
            </a:r>
            <a:r>
              <a:rPr lang="en-US" dirty="0" smtClean="0"/>
              <a:t>,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/>
              <a:t> </a:t>
            </a:r>
            <a:r>
              <a:rPr lang="en-US" dirty="0" err="1" smtClean="0"/>
              <a:t>ecuaciones</a:t>
            </a:r>
            <a:r>
              <a:rPr lang="en-US" dirty="0" smtClean="0"/>
              <a:t> de </a:t>
            </a:r>
            <a:r>
              <a:rPr lang="en-US" dirty="0" err="1" smtClean="0"/>
              <a:t>equilibrio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nivel</a:t>
            </a:r>
            <a:r>
              <a:rPr lang="en-US" dirty="0" smtClean="0"/>
              <a:t> superior.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98698" y="3300687"/>
            <a:ext cx="309483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8698" y="4183057"/>
            <a:ext cx="309483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93534" y="3954594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99954" y="305586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40449" y="3300687"/>
            <a:ext cx="0" cy="88237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338724" y="3300687"/>
            <a:ext cx="0" cy="88237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69775" y="3300687"/>
            <a:ext cx="0" cy="88237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432971" y="3291617"/>
            <a:ext cx="90896" cy="898070"/>
            <a:chOff x="2539908" y="4670405"/>
            <a:chExt cx="90896" cy="898070"/>
          </a:xfrm>
        </p:grpSpPr>
        <p:sp>
          <p:nvSpPr>
            <p:cNvPr id="45" name="Freeform 44"/>
            <p:cNvSpPr/>
            <p:nvPr/>
          </p:nvSpPr>
          <p:spPr>
            <a:xfrm>
              <a:off x="2539908" y="4679475"/>
              <a:ext cx="90896" cy="889000"/>
            </a:xfrm>
            <a:custGeom>
              <a:avLst/>
              <a:gdLst>
                <a:gd name="connsiteX0" fmla="*/ 36377 w 90896"/>
                <a:gd name="connsiteY0" fmla="*/ 889000 h 889000"/>
                <a:gd name="connsiteX1" fmla="*/ 9163 w 90896"/>
                <a:gd name="connsiteY1" fmla="*/ 780143 h 889000"/>
                <a:gd name="connsiteX2" fmla="*/ 81734 w 90896"/>
                <a:gd name="connsiteY2" fmla="*/ 698500 h 889000"/>
                <a:gd name="connsiteX3" fmla="*/ 18234 w 90896"/>
                <a:gd name="connsiteY3" fmla="*/ 625928 h 889000"/>
                <a:gd name="connsiteX4" fmla="*/ 72663 w 90896"/>
                <a:gd name="connsiteY4" fmla="*/ 535214 h 889000"/>
                <a:gd name="connsiteX5" fmla="*/ 91 w 90896"/>
                <a:gd name="connsiteY5" fmla="*/ 462643 h 889000"/>
                <a:gd name="connsiteX6" fmla="*/ 90806 w 90896"/>
                <a:gd name="connsiteY6" fmla="*/ 353785 h 889000"/>
                <a:gd name="connsiteX7" fmla="*/ 18234 w 90896"/>
                <a:gd name="connsiteY7" fmla="*/ 263071 h 889000"/>
                <a:gd name="connsiteX8" fmla="*/ 81734 w 90896"/>
                <a:gd name="connsiteY8" fmla="*/ 190500 h 889000"/>
                <a:gd name="connsiteX9" fmla="*/ 45448 w 90896"/>
                <a:gd name="connsiteY9" fmla="*/ 108857 h 889000"/>
                <a:gd name="connsiteX10" fmla="*/ 45448 w 90896"/>
                <a:gd name="connsiteY10" fmla="*/ 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896" h="889000">
                  <a:moveTo>
                    <a:pt x="36377" y="889000"/>
                  </a:moveTo>
                  <a:cubicBezTo>
                    <a:pt x="18990" y="850446"/>
                    <a:pt x="1603" y="811893"/>
                    <a:pt x="9163" y="780143"/>
                  </a:cubicBezTo>
                  <a:cubicBezTo>
                    <a:pt x="16723" y="748393"/>
                    <a:pt x="80222" y="724202"/>
                    <a:pt x="81734" y="698500"/>
                  </a:cubicBezTo>
                  <a:cubicBezTo>
                    <a:pt x="83246" y="672798"/>
                    <a:pt x="19746" y="653142"/>
                    <a:pt x="18234" y="625928"/>
                  </a:cubicBezTo>
                  <a:cubicBezTo>
                    <a:pt x="16722" y="598714"/>
                    <a:pt x="75687" y="562428"/>
                    <a:pt x="72663" y="535214"/>
                  </a:cubicBezTo>
                  <a:cubicBezTo>
                    <a:pt x="69639" y="508000"/>
                    <a:pt x="-2933" y="492881"/>
                    <a:pt x="91" y="462643"/>
                  </a:cubicBezTo>
                  <a:cubicBezTo>
                    <a:pt x="3115" y="432405"/>
                    <a:pt x="87782" y="387047"/>
                    <a:pt x="90806" y="353785"/>
                  </a:cubicBezTo>
                  <a:cubicBezTo>
                    <a:pt x="93830" y="320523"/>
                    <a:pt x="19746" y="290285"/>
                    <a:pt x="18234" y="263071"/>
                  </a:cubicBezTo>
                  <a:cubicBezTo>
                    <a:pt x="16722" y="235857"/>
                    <a:pt x="77198" y="216202"/>
                    <a:pt x="81734" y="190500"/>
                  </a:cubicBezTo>
                  <a:cubicBezTo>
                    <a:pt x="86270" y="164798"/>
                    <a:pt x="51496" y="140607"/>
                    <a:pt x="45448" y="108857"/>
                  </a:cubicBezTo>
                  <a:cubicBezTo>
                    <a:pt x="39400" y="77107"/>
                    <a:pt x="45448" y="0"/>
                    <a:pt x="45448" y="0"/>
                  </a:cubicBezTo>
                </a:path>
              </a:pathLst>
            </a:cu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2539908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585356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flipV="1">
            <a:off x="3020025" y="3300703"/>
            <a:ext cx="90896" cy="898070"/>
            <a:chOff x="2539908" y="4670405"/>
            <a:chExt cx="90896" cy="898070"/>
          </a:xfrm>
        </p:grpSpPr>
        <p:sp>
          <p:nvSpPr>
            <p:cNvPr id="49" name="Freeform 48"/>
            <p:cNvSpPr/>
            <p:nvPr/>
          </p:nvSpPr>
          <p:spPr>
            <a:xfrm>
              <a:off x="2539908" y="4679475"/>
              <a:ext cx="90896" cy="889000"/>
            </a:xfrm>
            <a:custGeom>
              <a:avLst/>
              <a:gdLst>
                <a:gd name="connsiteX0" fmla="*/ 36377 w 90896"/>
                <a:gd name="connsiteY0" fmla="*/ 889000 h 889000"/>
                <a:gd name="connsiteX1" fmla="*/ 9163 w 90896"/>
                <a:gd name="connsiteY1" fmla="*/ 780143 h 889000"/>
                <a:gd name="connsiteX2" fmla="*/ 81734 w 90896"/>
                <a:gd name="connsiteY2" fmla="*/ 698500 h 889000"/>
                <a:gd name="connsiteX3" fmla="*/ 18234 w 90896"/>
                <a:gd name="connsiteY3" fmla="*/ 625928 h 889000"/>
                <a:gd name="connsiteX4" fmla="*/ 72663 w 90896"/>
                <a:gd name="connsiteY4" fmla="*/ 535214 h 889000"/>
                <a:gd name="connsiteX5" fmla="*/ 91 w 90896"/>
                <a:gd name="connsiteY5" fmla="*/ 462643 h 889000"/>
                <a:gd name="connsiteX6" fmla="*/ 90806 w 90896"/>
                <a:gd name="connsiteY6" fmla="*/ 353785 h 889000"/>
                <a:gd name="connsiteX7" fmla="*/ 18234 w 90896"/>
                <a:gd name="connsiteY7" fmla="*/ 263071 h 889000"/>
                <a:gd name="connsiteX8" fmla="*/ 81734 w 90896"/>
                <a:gd name="connsiteY8" fmla="*/ 190500 h 889000"/>
                <a:gd name="connsiteX9" fmla="*/ 45448 w 90896"/>
                <a:gd name="connsiteY9" fmla="*/ 108857 h 889000"/>
                <a:gd name="connsiteX10" fmla="*/ 45448 w 90896"/>
                <a:gd name="connsiteY10" fmla="*/ 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896" h="889000">
                  <a:moveTo>
                    <a:pt x="36377" y="889000"/>
                  </a:moveTo>
                  <a:cubicBezTo>
                    <a:pt x="18990" y="850446"/>
                    <a:pt x="1603" y="811893"/>
                    <a:pt x="9163" y="780143"/>
                  </a:cubicBezTo>
                  <a:cubicBezTo>
                    <a:pt x="16723" y="748393"/>
                    <a:pt x="80222" y="724202"/>
                    <a:pt x="81734" y="698500"/>
                  </a:cubicBezTo>
                  <a:cubicBezTo>
                    <a:pt x="83246" y="672798"/>
                    <a:pt x="19746" y="653142"/>
                    <a:pt x="18234" y="625928"/>
                  </a:cubicBezTo>
                  <a:cubicBezTo>
                    <a:pt x="16722" y="598714"/>
                    <a:pt x="75687" y="562428"/>
                    <a:pt x="72663" y="535214"/>
                  </a:cubicBezTo>
                  <a:cubicBezTo>
                    <a:pt x="69639" y="508000"/>
                    <a:pt x="-2933" y="492881"/>
                    <a:pt x="91" y="462643"/>
                  </a:cubicBezTo>
                  <a:cubicBezTo>
                    <a:pt x="3115" y="432405"/>
                    <a:pt x="87782" y="387047"/>
                    <a:pt x="90806" y="353785"/>
                  </a:cubicBezTo>
                  <a:cubicBezTo>
                    <a:pt x="93830" y="320523"/>
                    <a:pt x="19746" y="290285"/>
                    <a:pt x="18234" y="263071"/>
                  </a:cubicBezTo>
                  <a:cubicBezTo>
                    <a:pt x="16722" y="235857"/>
                    <a:pt x="77198" y="216202"/>
                    <a:pt x="81734" y="190500"/>
                  </a:cubicBezTo>
                  <a:cubicBezTo>
                    <a:pt x="86270" y="164798"/>
                    <a:pt x="51496" y="140607"/>
                    <a:pt x="45448" y="108857"/>
                  </a:cubicBezTo>
                  <a:cubicBezTo>
                    <a:pt x="39400" y="77107"/>
                    <a:pt x="45448" y="0"/>
                    <a:pt x="45448" y="0"/>
                  </a:cubicBezTo>
                </a:path>
              </a:pathLst>
            </a:cu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2539908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2585356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V="1">
            <a:off x="3439794" y="3304271"/>
            <a:ext cx="90896" cy="898070"/>
            <a:chOff x="2539908" y="4670405"/>
            <a:chExt cx="90896" cy="898070"/>
          </a:xfrm>
        </p:grpSpPr>
        <p:sp>
          <p:nvSpPr>
            <p:cNvPr id="54" name="Freeform 53"/>
            <p:cNvSpPr/>
            <p:nvPr/>
          </p:nvSpPr>
          <p:spPr>
            <a:xfrm>
              <a:off x="2539908" y="4679475"/>
              <a:ext cx="90896" cy="889000"/>
            </a:xfrm>
            <a:custGeom>
              <a:avLst/>
              <a:gdLst>
                <a:gd name="connsiteX0" fmla="*/ 36377 w 90896"/>
                <a:gd name="connsiteY0" fmla="*/ 889000 h 889000"/>
                <a:gd name="connsiteX1" fmla="*/ 9163 w 90896"/>
                <a:gd name="connsiteY1" fmla="*/ 780143 h 889000"/>
                <a:gd name="connsiteX2" fmla="*/ 81734 w 90896"/>
                <a:gd name="connsiteY2" fmla="*/ 698500 h 889000"/>
                <a:gd name="connsiteX3" fmla="*/ 18234 w 90896"/>
                <a:gd name="connsiteY3" fmla="*/ 625928 h 889000"/>
                <a:gd name="connsiteX4" fmla="*/ 72663 w 90896"/>
                <a:gd name="connsiteY4" fmla="*/ 535214 h 889000"/>
                <a:gd name="connsiteX5" fmla="*/ 91 w 90896"/>
                <a:gd name="connsiteY5" fmla="*/ 462643 h 889000"/>
                <a:gd name="connsiteX6" fmla="*/ 90806 w 90896"/>
                <a:gd name="connsiteY6" fmla="*/ 353785 h 889000"/>
                <a:gd name="connsiteX7" fmla="*/ 18234 w 90896"/>
                <a:gd name="connsiteY7" fmla="*/ 263071 h 889000"/>
                <a:gd name="connsiteX8" fmla="*/ 81734 w 90896"/>
                <a:gd name="connsiteY8" fmla="*/ 190500 h 889000"/>
                <a:gd name="connsiteX9" fmla="*/ 45448 w 90896"/>
                <a:gd name="connsiteY9" fmla="*/ 108857 h 889000"/>
                <a:gd name="connsiteX10" fmla="*/ 45448 w 90896"/>
                <a:gd name="connsiteY10" fmla="*/ 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896" h="889000">
                  <a:moveTo>
                    <a:pt x="36377" y="889000"/>
                  </a:moveTo>
                  <a:cubicBezTo>
                    <a:pt x="18990" y="850446"/>
                    <a:pt x="1603" y="811893"/>
                    <a:pt x="9163" y="780143"/>
                  </a:cubicBezTo>
                  <a:cubicBezTo>
                    <a:pt x="16723" y="748393"/>
                    <a:pt x="80222" y="724202"/>
                    <a:pt x="81734" y="698500"/>
                  </a:cubicBezTo>
                  <a:cubicBezTo>
                    <a:pt x="83246" y="672798"/>
                    <a:pt x="19746" y="653142"/>
                    <a:pt x="18234" y="625928"/>
                  </a:cubicBezTo>
                  <a:cubicBezTo>
                    <a:pt x="16722" y="598714"/>
                    <a:pt x="75687" y="562428"/>
                    <a:pt x="72663" y="535214"/>
                  </a:cubicBezTo>
                  <a:cubicBezTo>
                    <a:pt x="69639" y="508000"/>
                    <a:pt x="-2933" y="492881"/>
                    <a:pt x="91" y="462643"/>
                  </a:cubicBezTo>
                  <a:cubicBezTo>
                    <a:pt x="3115" y="432405"/>
                    <a:pt x="87782" y="387047"/>
                    <a:pt x="90806" y="353785"/>
                  </a:cubicBezTo>
                  <a:cubicBezTo>
                    <a:pt x="93830" y="320523"/>
                    <a:pt x="19746" y="290285"/>
                    <a:pt x="18234" y="263071"/>
                  </a:cubicBezTo>
                  <a:cubicBezTo>
                    <a:pt x="16722" y="235857"/>
                    <a:pt x="77198" y="216202"/>
                    <a:pt x="81734" y="190500"/>
                  </a:cubicBezTo>
                  <a:cubicBezTo>
                    <a:pt x="86270" y="164798"/>
                    <a:pt x="51496" y="140607"/>
                    <a:pt x="45448" y="108857"/>
                  </a:cubicBezTo>
                  <a:cubicBezTo>
                    <a:pt x="39400" y="77107"/>
                    <a:pt x="45448" y="0"/>
                    <a:pt x="45448" y="0"/>
                  </a:cubicBezTo>
                </a:path>
              </a:pathLst>
            </a:cu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2539908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2585356" y="4670405"/>
              <a:ext cx="45448" cy="124510"/>
            </a:xfrm>
            <a:prstGeom prst="line">
              <a:avLst/>
            </a:prstGeom>
            <a:ln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909068" y="3567531"/>
            <a:ext cx="37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09015" y="3571894"/>
            <a:ext cx="36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35483" y="36119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85242" y="3552858"/>
            <a:ext cx="3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046761" y="3598630"/>
            <a:ext cx="3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517252" y="356753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76" y="2497428"/>
            <a:ext cx="584200" cy="279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076" y="5414876"/>
            <a:ext cx="3962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13130" y="423382"/>
            <a:ext cx="8226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688" y="1751263"/>
            <a:ext cx="792747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asumimos</a:t>
            </a:r>
            <a:r>
              <a:rPr lang="en-US" dirty="0" smtClean="0"/>
              <a:t> </a:t>
            </a:r>
            <a:r>
              <a:rPr lang="en-US" dirty="0" err="1" smtClean="0"/>
              <a:t>equilibrio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derivada</a:t>
            </a:r>
            <a:r>
              <a:rPr lang="en-US" dirty="0" smtClean="0"/>
              <a:t> temporal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poblaciones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0, la </a:t>
            </a:r>
            <a:r>
              <a:rPr lang="en-US" dirty="0" err="1" smtClean="0"/>
              <a:t>solución</a:t>
            </a:r>
            <a:r>
              <a:rPr lang="en-US" dirty="0" smtClean="0"/>
              <a:t> a la </a:t>
            </a:r>
            <a:r>
              <a:rPr lang="en-US" dirty="0" err="1" smtClean="0"/>
              <a:t>ecuación</a:t>
            </a:r>
            <a:r>
              <a:rPr lang="en-US" dirty="0" smtClean="0"/>
              <a:t> de </a:t>
            </a:r>
            <a:r>
              <a:rPr lang="en-US" dirty="0" err="1" smtClean="0"/>
              <a:t>equilibrio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nivel</a:t>
            </a:r>
            <a:r>
              <a:rPr lang="en-US" dirty="0" smtClean="0"/>
              <a:t> superior </a:t>
            </a:r>
            <a:r>
              <a:rPr lang="en-US" dirty="0" err="1" smtClean="0"/>
              <a:t>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onde</a:t>
            </a:r>
            <a:r>
              <a:rPr lang="en-US" dirty="0" smtClean="0"/>
              <a:t> la tilde </a:t>
            </a:r>
            <a:r>
              <a:rPr lang="en-US" dirty="0" err="1" smtClean="0"/>
              <a:t>muestra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multipolos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normalizados</a:t>
            </a:r>
            <a:r>
              <a:rPr lang="en-US" dirty="0" smtClean="0"/>
              <a:t> a la </a:t>
            </a:r>
            <a:r>
              <a:rPr lang="en-US" dirty="0" err="1" smtClean="0"/>
              <a:t>población</a:t>
            </a:r>
            <a:r>
              <a:rPr lang="en-US" dirty="0" smtClean="0"/>
              <a:t> del </a:t>
            </a:r>
            <a:r>
              <a:rPr lang="en-US" dirty="0" err="1" smtClean="0"/>
              <a:t>nivel</a:t>
            </a:r>
            <a:r>
              <a:rPr lang="en-US" dirty="0" smtClean="0"/>
              <a:t> inferior                                                 .</a:t>
            </a:r>
          </a:p>
          <a:p>
            <a:endParaRPr lang="en-US" dirty="0"/>
          </a:p>
          <a:p>
            <a:r>
              <a:rPr lang="en-US" dirty="0" smtClean="0"/>
              <a:t>                    y                     son los </a:t>
            </a:r>
            <a:r>
              <a:rPr lang="en-US" dirty="0" err="1" smtClean="0"/>
              <a:t>coeficientes</a:t>
            </a:r>
            <a:r>
              <a:rPr lang="en-US" dirty="0" smtClean="0"/>
              <a:t> de Einstein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absorción</a:t>
            </a:r>
            <a:r>
              <a:rPr lang="en-US" dirty="0" smtClean="0"/>
              <a:t> y la </a:t>
            </a:r>
            <a:r>
              <a:rPr lang="en-US" dirty="0" err="1" smtClean="0"/>
              <a:t>emisión</a:t>
            </a:r>
            <a:r>
              <a:rPr lang="en-US" dirty="0" smtClean="0"/>
              <a:t>, </a:t>
            </a:r>
            <a:r>
              <a:rPr lang="en-US" dirty="0" err="1" smtClean="0"/>
              <a:t>respectivamente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término</a:t>
            </a:r>
            <a:r>
              <a:rPr lang="en-US" dirty="0" smtClean="0"/>
              <a:t>             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denomina</a:t>
            </a:r>
            <a:r>
              <a:rPr lang="en-US" dirty="0" smtClean="0"/>
              <a:t> “factor de </a:t>
            </a:r>
            <a:r>
              <a:rPr lang="en-US" dirty="0" err="1" smtClean="0"/>
              <a:t>eficiencia</a:t>
            </a:r>
            <a:r>
              <a:rPr lang="en-US" dirty="0" smtClean="0"/>
              <a:t>” y da </a:t>
            </a:r>
            <a:r>
              <a:rPr lang="en-US" dirty="0" err="1" smtClean="0"/>
              <a:t>cuenta</a:t>
            </a:r>
            <a:r>
              <a:rPr lang="en-US" dirty="0" smtClean="0"/>
              <a:t> de la </a:t>
            </a:r>
            <a:r>
              <a:rPr lang="en-US" dirty="0" err="1" smtClean="0"/>
              <a:t>transferencia</a:t>
            </a:r>
            <a:r>
              <a:rPr lang="en-US" dirty="0" smtClean="0"/>
              <a:t> de la </a:t>
            </a:r>
            <a:r>
              <a:rPr lang="en-US" dirty="0" err="1" smtClean="0"/>
              <a:t>componente</a:t>
            </a:r>
            <a:r>
              <a:rPr lang="en-US" dirty="0" smtClean="0"/>
              <a:t> de </a:t>
            </a:r>
            <a:r>
              <a:rPr lang="en-US" dirty="0" err="1" smtClean="0"/>
              <a:t>orden</a:t>
            </a:r>
            <a:r>
              <a:rPr lang="en-US" dirty="0" smtClean="0"/>
              <a:t> K del campo de </a:t>
            </a:r>
            <a:r>
              <a:rPr lang="en-US" dirty="0" err="1" smtClean="0"/>
              <a:t>radiación</a:t>
            </a:r>
            <a:r>
              <a:rPr lang="en-US" dirty="0" smtClean="0"/>
              <a:t> al </a:t>
            </a:r>
            <a:r>
              <a:rPr lang="en-US" dirty="0" err="1" smtClean="0"/>
              <a:t>átomo</a:t>
            </a:r>
            <a:r>
              <a:rPr lang="en-US" dirty="0" smtClean="0"/>
              <a:t> en 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absorción</a:t>
            </a:r>
            <a:r>
              <a:rPr lang="en-US" dirty="0" smtClean="0"/>
              <a:t>. Para K=0,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vale 1.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270" y="4018418"/>
            <a:ext cx="24257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0561"/>
          <a:stretch/>
        </p:blipFill>
        <p:spPr>
          <a:xfrm>
            <a:off x="1836816" y="2851150"/>
            <a:ext cx="5168228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23" y="4572005"/>
            <a:ext cx="9017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2902" y="4585373"/>
            <a:ext cx="889000" cy="24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6024" y="5323305"/>
            <a:ext cx="520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6457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Ejemplos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hmi_magnetogram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t="6173" r="3422" b="8888"/>
          <a:stretch/>
        </p:blipFill>
        <p:spPr>
          <a:xfrm>
            <a:off x="4715239" y="1175465"/>
            <a:ext cx="4204309" cy="4101784"/>
          </a:xfrm>
          <a:prstGeom prst="rect">
            <a:avLst/>
          </a:prstGeom>
        </p:spPr>
      </p:pic>
      <p:pic>
        <p:nvPicPr>
          <p:cNvPr id="2" name="Picture 1" descr="hmi_continu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6173" r="3848" b="8675"/>
          <a:stretch/>
        </p:blipFill>
        <p:spPr>
          <a:xfrm>
            <a:off x="262768" y="1175466"/>
            <a:ext cx="4152783" cy="4101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891" y="5689360"/>
            <a:ext cx="275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Imagen</a:t>
            </a:r>
            <a:r>
              <a:rPr lang="en-US" dirty="0" smtClean="0"/>
              <a:t> del continuo visible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superficie</a:t>
            </a:r>
            <a:r>
              <a:rPr lang="en-US" dirty="0" smtClean="0"/>
              <a:t> solar)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4888" y="5375093"/>
            <a:ext cx="473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Efecto</a:t>
            </a:r>
            <a:r>
              <a:rPr lang="en-US" b="1" dirty="0" smtClean="0"/>
              <a:t> Zeeman</a:t>
            </a:r>
            <a:r>
              <a:rPr lang="en-US" dirty="0" smtClean="0"/>
              <a:t>. Luz </a:t>
            </a:r>
            <a:r>
              <a:rPr lang="en-US" dirty="0" err="1" smtClean="0"/>
              <a:t>polarizada</a:t>
            </a:r>
            <a:r>
              <a:rPr lang="en-US" dirty="0" smtClean="0"/>
              <a:t> </a:t>
            </a:r>
            <a:r>
              <a:rPr lang="en-US" dirty="0" err="1" smtClean="0"/>
              <a:t>cicular</a:t>
            </a:r>
            <a:r>
              <a:rPr lang="en-US" dirty="0" smtClean="0"/>
              <a:t>: </a:t>
            </a:r>
            <a:r>
              <a:rPr lang="en-US" dirty="0" err="1" smtClean="0"/>
              <a:t>magnetograma</a:t>
            </a:r>
            <a:r>
              <a:rPr lang="en-US" dirty="0"/>
              <a:t>.</a:t>
            </a:r>
            <a:endParaRPr lang="en-US" dirty="0" smtClean="0"/>
          </a:p>
          <a:p>
            <a:pPr algn="ctr"/>
            <a:r>
              <a:rPr lang="en-US" dirty="0" err="1" smtClean="0"/>
              <a:t>Proyección</a:t>
            </a:r>
            <a:r>
              <a:rPr lang="en-US" dirty="0" smtClean="0"/>
              <a:t> en la </a:t>
            </a:r>
            <a:r>
              <a:rPr lang="en-US" dirty="0" err="1" smtClean="0"/>
              <a:t>línea</a:t>
            </a:r>
            <a:r>
              <a:rPr lang="en-US" dirty="0" smtClean="0"/>
              <a:t> de </a:t>
            </a:r>
            <a:r>
              <a:rPr lang="en-US" dirty="0" err="1" smtClean="0"/>
              <a:t>visión</a:t>
            </a:r>
            <a:r>
              <a:rPr lang="en-US" dirty="0" smtClean="0"/>
              <a:t> del c. </a:t>
            </a:r>
            <a:r>
              <a:rPr lang="en-US" dirty="0" err="1" smtClean="0"/>
              <a:t>magnético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Blanco y negro: </a:t>
            </a:r>
            <a:r>
              <a:rPr lang="en-US" dirty="0" err="1" smtClean="0"/>
              <a:t>polaridades</a:t>
            </a:r>
            <a:r>
              <a:rPr lang="en-US" dirty="0" smtClean="0"/>
              <a:t> </a:t>
            </a:r>
            <a:r>
              <a:rPr lang="en-US" dirty="0" err="1" smtClean="0"/>
              <a:t>opuestas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01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13130" y="423382"/>
            <a:ext cx="8226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688" y="1751263"/>
            <a:ext cx="792747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 </a:t>
            </a:r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multipolo</a:t>
            </a:r>
            <a:r>
              <a:rPr lang="en-US" dirty="0" smtClean="0"/>
              <a:t>        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esféricas</a:t>
            </a:r>
            <a:r>
              <a:rPr lang="en-US" dirty="0" smtClean="0"/>
              <a:t> del campo de </a:t>
            </a:r>
            <a:r>
              <a:rPr lang="en-US" dirty="0" err="1" smtClean="0"/>
              <a:t>radiación</a:t>
            </a:r>
            <a:r>
              <a:rPr lang="en-US" dirty="0" smtClean="0"/>
              <a:t>        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 </a:t>
            </a:r>
            <a:r>
              <a:rPr lang="en-US" dirty="0" err="1" smtClean="0"/>
              <a:t>aproximación</a:t>
            </a:r>
            <a:r>
              <a:rPr lang="en-US" dirty="0" smtClean="0"/>
              <a:t> de </a:t>
            </a:r>
            <a:r>
              <a:rPr lang="en-US" dirty="0" err="1" smtClean="0"/>
              <a:t>dipolo</a:t>
            </a:r>
            <a:r>
              <a:rPr lang="en-US" dirty="0" smtClean="0"/>
              <a:t> </a:t>
            </a:r>
            <a:r>
              <a:rPr lang="en-US" dirty="0" err="1" smtClean="0"/>
              <a:t>eléctrico</a:t>
            </a:r>
            <a:r>
              <a:rPr lang="en-US" dirty="0" smtClean="0"/>
              <a:t>, el campo de </a:t>
            </a:r>
            <a:r>
              <a:rPr lang="en-US" dirty="0" err="1" smtClean="0"/>
              <a:t>radiación</a:t>
            </a:r>
            <a:r>
              <a:rPr lang="en-US" dirty="0" smtClean="0"/>
              <a:t> se </a:t>
            </a:r>
            <a:r>
              <a:rPr lang="en-US" dirty="0" err="1" smtClean="0"/>
              <a:t>comporta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fotón</a:t>
            </a:r>
            <a:r>
              <a:rPr lang="en-US" dirty="0" smtClean="0"/>
              <a:t> con </a:t>
            </a:r>
            <a:r>
              <a:rPr lang="en-US" dirty="0" err="1" smtClean="0"/>
              <a:t>J</a:t>
            </a:r>
            <a:r>
              <a:rPr lang="en-US" baseline="-25000" dirty="0" err="1" smtClean="0"/>
              <a:t>r</a:t>
            </a:r>
            <a:r>
              <a:rPr lang="en-US" dirty="0" smtClean="0"/>
              <a:t> = 1. Con lo </a:t>
            </a:r>
            <a:r>
              <a:rPr lang="en-US" dirty="0" err="1" smtClean="0"/>
              <a:t>cual</a:t>
            </a:r>
            <a:r>
              <a:rPr lang="en-US" dirty="0" smtClean="0"/>
              <a:t>, K</a:t>
            </a:r>
            <a:r>
              <a:rPr lang="en-US" baseline="-25000" dirty="0" smtClean="0"/>
              <a:t>r</a:t>
            </a:r>
            <a:r>
              <a:rPr lang="en-US" dirty="0" smtClean="0"/>
              <a:t> = 0, 1, 2. Si </a:t>
            </a:r>
            <a:r>
              <a:rPr lang="en-US" dirty="0" err="1" smtClean="0"/>
              <a:t>además</a:t>
            </a:r>
            <a:r>
              <a:rPr lang="en-US" dirty="0" smtClean="0"/>
              <a:t> la </a:t>
            </a:r>
            <a:r>
              <a:rPr lang="en-US" dirty="0" err="1" smtClean="0"/>
              <a:t>radiación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simetría</a:t>
            </a:r>
            <a:r>
              <a:rPr lang="en-US" dirty="0" smtClean="0"/>
              <a:t> axial, </a:t>
            </a:r>
            <a:r>
              <a:rPr lang="en-US" dirty="0" err="1" smtClean="0"/>
              <a:t>solamente</a:t>
            </a:r>
            <a:r>
              <a:rPr lang="en-US" dirty="0" smtClean="0"/>
              <a:t> son no </a:t>
            </a:r>
            <a:r>
              <a:rPr lang="en-US" dirty="0" err="1" smtClean="0"/>
              <a:t>nulos</a:t>
            </a:r>
            <a:r>
              <a:rPr lang="en-US" dirty="0" smtClean="0"/>
              <a:t> los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r</a:t>
            </a:r>
            <a:r>
              <a:rPr lang="en-US" dirty="0" smtClean="0"/>
              <a:t> = 0 y los K</a:t>
            </a:r>
            <a:r>
              <a:rPr lang="en-US" baseline="-25000" dirty="0" smtClean="0"/>
              <a:t>r</a:t>
            </a:r>
            <a:r>
              <a:rPr lang="en-US" dirty="0" smtClean="0"/>
              <a:t> pares (0,2).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intensidad</a:t>
            </a:r>
            <a:r>
              <a:rPr lang="en-US" dirty="0" smtClean="0"/>
              <a:t> media </a:t>
            </a:r>
            <a:r>
              <a:rPr lang="en-US" dirty="0" err="1" smtClean="0"/>
              <a:t>transfiere</a:t>
            </a:r>
            <a:r>
              <a:rPr lang="en-US" dirty="0" smtClean="0"/>
              <a:t> </a:t>
            </a:r>
            <a:r>
              <a:rPr lang="en-US" dirty="0" err="1" smtClean="0"/>
              <a:t>población</a:t>
            </a:r>
            <a:r>
              <a:rPr lang="en-US" dirty="0" smtClean="0"/>
              <a:t> al </a:t>
            </a:r>
            <a:r>
              <a:rPr lang="en-US" dirty="0" err="1" smtClean="0"/>
              <a:t>átomo</a:t>
            </a:r>
            <a:r>
              <a:rPr lang="en-US" dirty="0" smtClean="0"/>
              <a:t> y la </a:t>
            </a:r>
            <a:r>
              <a:rPr lang="en-US" dirty="0" err="1" smtClean="0"/>
              <a:t>anisotropía</a:t>
            </a:r>
            <a:r>
              <a:rPr lang="en-US" dirty="0" smtClean="0"/>
              <a:t> del campo de </a:t>
            </a:r>
            <a:r>
              <a:rPr lang="en-US" dirty="0" err="1" smtClean="0"/>
              <a:t>radiación</a:t>
            </a:r>
            <a:r>
              <a:rPr lang="en-US" dirty="0" smtClean="0"/>
              <a:t> introduce </a:t>
            </a:r>
            <a:r>
              <a:rPr lang="en-US" dirty="0" err="1" smtClean="0"/>
              <a:t>alineamiento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0098"/>
          <a:stretch/>
        </p:blipFill>
        <p:spPr>
          <a:xfrm>
            <a:off x="1783344" y="1915360"/>
            <a:ext cx="5194965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068" y="2897055"/>
            <a:ext cx="2794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967" y="3191040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153" y="5053931"/>
            <a:ext cx="2971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13130" y="423382"/>
            <a:ext cx="8226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688" y="2299372"/>
            <a:ext cx="7927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 el </a:t>
            </a:r>
            <a:r>
              <a:rPr lang="en-US" b="1" dirty="0" err="1" smtClean="0"/>
              <a:t>caso</a:t>
            </a:r>
            <a:r>
              <a:rPr lang="en-US" b="1" dirty="0" smtClean="0"/>
              <a:t> con campo </a:t>
            </a:r>
            <a:r>
              <a:rPr lang="en-US" b="1" dirty="0" err="1" smtClean="0"/>
              <a:t>magnético</a:t>
            </a:r>
            <a:r>
              <a:rPr lang="en-US" b="1" dirty="0" smtClean="0"/>
              <a:t>, </a:t>
            </a:r>
            <a:r>
              <a:rPr lang="en-US" dirty="0" err="1" smtClean="0"/>
              <a:t>igualmente</a:t>
            </a:r>
            <a:r>
              <a:rPr lang="en-US" dirty="0" smtClean="0"/>
              <a:t> sin </a:t>
            </a:r>
            <a:r>
              <a:rPr lang="en-US" dirty="0" err="1" smtClean="0"/>
              <a:t>tener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colisiones</a:t>
            </a:r>
            <a:r>
              <a:rPr lang="en-US" dirty="0" smtClean="0"/>
              <a:t> y </a:t>
            </a:r>
            <a:r>
              <a:rPr lang="en-US" dirty="0" err="1" smtClean="0"/>
              <a:t>asumiendo</a:t>
            </a:r>
            <a:r>
              <a:rPr lang="en-US" dirty="0" smtClean="0"/>
              <a:t> un </a:t>
            </a:r>
            <a:r>
              <a:rPr lang="en-US" dirty="0" err="1" smtClean="0"/>
              <a:t>nivel</a:t>
            </a:r>
            <a:r>
              <a:rPr lang="en-US" dirty="0" smtClean="0"/>
              <a:t> inferior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polarizarse</a:t>
            </a:r>
            <a:r>
              <a:rPr lang="en-US" dirty="0" smtClean="0"/>
              <a:t>,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equilibrio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la </a:t>
            </a:r>
            <a:r>
              <a:rPr lang="en-US" dirty="0" err="1" smtClean="0"/>
              <a:t>transferencia</a:t>
            </a:r>
            <a:r>
              <a:rPr lang="en-US" dirty="0" smtClean="0"/>
              <a:t> de </a:t>
            </a:r>
            <a:r>
              <a:rPr lang="en-US" dirty="0" err="1" smtClean="0"/>
              <a:t>coherencias</a:t>
            </a:r>
            <a:r>
              <a:rPr lang="en-US" dirty="0" smtClean="0"/>
              <a:t> (Q≠0)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los </a:t>
            </a:r>
            <a:r>
              <a:rPr lang="en-US" dirty="0" err="1" smtClean="0"/>
              <a:t>multipolos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expresados</a:t>
            </a:r>
            <a:r>
              <a:rPr lang="en-US" dirty="0" smtClean="0"/>
              <a:t> en 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referencia</a:t>
            </a:r>
            <a:r>
              <a:rPr lang="en-US" dirty="0" smtClean="0"/>
              <a:t> del campo </a:t>
            </a:r>
            <a:r>
              <a:rPr lang="en-US" dirty="0" err="1" smtClean="0"/>
              <a:t>magnético</a:t>
            </a:r>
            <a:r>
              <a:rPr lang="en-US" dirty="0" smtClean="0"/>
              <a:t>. De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al </a:t>
            </a:r>
            <a:r>
              <a:rPr lang="en-US" dirty="0" err="1" smtClean="0"/>
              <a:t>rotar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esféricas</a:t>
            </a:r>
            <a:r>
              <a:rPr lang="en-US" dirty="0" smtClean="0"/>
              <a:t> del campo de </a:t>
            </a:r>
            <a:r>
              <a:rPr lang="en-US" dirty="0" err="1" smtClean="0"/>
              <a:t>radiación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referencia</a:t>
            </a:r>
            <a:r>
              <a:rPr lang="en-US" dirty="0" smtClean="0"/>
              <a:t> (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hay Q=0) </a:t>
            </a:r>
            <a:r>
              <a:rPr lang="en-US" dirty="0" err="1" smtClean="0"/>
              <a:t>aparecen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coherencias</a:t>
            </a:r>
            <a:r>
              <a:rPr lang="en-US" dirty="0" smtClean="0"/>
              <a:t>.            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8395"/>
          <a:stretch/>
        </p:blipFill>
        <p:spPr>
          <a:xfrm>
            <a:off x="1207828" y="3564671"/>
            <a:ext cx="6666163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43" y="4830138"/>
            <a:ext cx="698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13130" y="423382"/>
            <a:ext cx="8226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Ecuaciones</a:t>
            </a:r>
            <a:r>
              <a:rPr lang="en-US" sz="2800" dirty="0" smtClean="0">
                <a:solidFill>
                  <a:schemeClr val="accent1"/>
                </a:solidFill>
              </a:rPr>
              <a:t> de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e</a:t>
            </a:r>
            <a:r>
              <a:rPr lang="en-US" sz="2800" dirty="0" err="1" smtClean="0">
                <a:solidFill>
                  <a:schemeClr val="accent1"/>
                </a:solidFill>
              </a:rPr>
              <a:t>quilibrio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estadístico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Efecto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Hanle</a:t>
            </a:r>
            <a:r>
              <a:rPr lang="en-US" sz="2800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Concepto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688" y="1483903"/>
            <a:ext cx="792747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definimos</a:t>
            </a:r>
            <a:r>
              <a:rPr lang="en-US" dirty="0" smtClean="0"/>
              <a:t>  </a:t>
            </a:r>
            <a:r>
              <a:rPr lang="en-US" dirty="0" err="1" smtClean="0"/>
              <a:t>eficiencia</a:t>
            </a:r>
            <a:r>
              <a:rPr lang="en-US" dirty="0" smtClean="0"/>
              <a:t> del </a:t>
            </a:r>
            <a:r>
              <a:rPr lang="en-US" dirty="0" err="1" smtClean="0"/>
              <a:t>efecto</a:t>
            </a:r>
            <a:r>
              <a:rPr lang="en-US" dirty="0" smtClean="0"/>
              <a:t> </a:t>
            </a:r>
            <a:r>
              <a:rPr lang="en-US" dirty="0" err="1" smtClean="0"/>
              <a:t>Hanle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odemos</a:t>
            </a:r>
            <a:r>
              <a:rPr lang="en-US" dirty="0" smtClean="0"/>
              <a:t> </a:t>
            </a:r>
            <a:r>
              <a:rPr lang="en-US" dirty="0" err="1" smtClean="0"/>
              <a:t>reescribir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al </a:t>
            </a:r>
            <a:r>
              <a:rPr lang="en-US" dirty="0" err="1" smtClean="0"/>
              <a:t>equilibrio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en </a:t>
            </a:r>
            <a:r>
              <a:rPr lang="en-US" dirty="0" err="1" smtClean="0"/>
              <a:t>función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r>
              <a:rPr lang="en-US" dirty="0" smtClean="0"/>
              <a:t> a campo cero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campo </a:t>
            </a:r>
            <a:r>
              <a:rPr lang="en-US" dirty="0" err="1" smtClean="0"/>
              <a:t>magnético</a:t>
            </a:r>
            <a:r>
              <a:rPr lang="en-US" dirty="0" smtClean="0"/>
              <a:t> no </a:t>
            </a:r>
            <a:r>
              <a:rPr lang="en-US" dirty="0" err="1" smtClean="0"/>
              <a:t>afecta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con Q = 0. Las </a:t>
            </a:r>
            <a:r>
              <a:rPr lang="en-US" dirty="0" err="1" smtClean="0"/>
              <a:t>coherencias</a:t>
            </a:r>
            <a:r>
              <a:rPr lang="en-US" dirty="0" smtClean="0"/>
              <a:t>, en </a:t>
            </a:r>
            <a:r>
              <a:rPr lang="en-US" dirty="0" err="1" smtClean="0"/>
              <a:t>cambio</a:t>
            </a:r>
            <a:r>
              <a:rPr lang="en-US" dirty="0" smtClean="0"/>
              <a:t> se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err="1" smtClean="0"/>
              <a:t>reducidas</a:t>
            </a:r>
            <a:r>
              <a:rPr lang="en-US" dirty="0" smtClean="0"/>
              <a:t> con </a:t>
            </a:r>
            <a:r>
              <a:rPr lang="en-US" dirty="0" err="1" smtClean="0"/>
              <a:t>respecto</a:t>
            </a:r>
            <a:r>
              <a:rPr lang="en-US" dirty="0" smtClean="0"/>
              <a:t> al </a:t>
            </a:r>
            <a:r>
              <a:rPr lang="en-US" dirty="0" err="1" smtClean="0"/>
              <a:t>caso</a:t>
            </a:r>
            <a:r>
              <a:rPr lang="en-US" dirty="0" smtClean="0"/>
              <a:t> no </a:t>
            </a:r>
            <a:r>
              <a:rPr lang="en-US" dirty="0" err="1" smtClean="0"/>
              <a:t>magnético</a:t>
            </a:r>
            <a:r>
              <a:rPr lang="en-US" dirty="0" smtClean="0"/>
              <a:t> en un </a:t>
            </a:r>
          </a:p>
          <a:p>
            <a:r>
              <a:rPr lang="en-US" dirty="0" smtClean="0"/>
              <a:t>factor                            y se introduce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                        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, en general, se dice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efecto</a:t>
            </a:r>
            <a:r>
              <a:rPr lang="en-US" dirty="0" smtClean="0"/>
              <a:t> </a:t>
            </a:r>
            <a:r>
              <a:rPr lang="en-US" dirty="0" err="1" smtClean="0"/>
              <a:t>Hanle</a:t>
            </a:r>
            <a:r>
              <a:rPr lang="en-US" dirty="0" smtClean="0"/>
              <a:t> reduce y </a:t>
            </a:r>
            <a:r>
              <a:rPr lang="en-US" dirty="0" err="1" smtClean="0"/>
              <a:t>rota</a:t>
            </a:r>
            <a:r>
              <a:rPr lang="en-US" dirty="0" smtClean="0"/>
              <a:t> la </a:t>
            </a:r>
            <a:r>
              <a:rPr lang="en-US" dirty="0" err="1" smtClean="0"/>
              <a:t>polarización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scattering (a campo 0).</a:t>
            </a:r>
          </a:p>
          <a:p>
            <a:endParaRPr lang="en-US" dirty="0"/>
          </a:p>
          <a:p>
            <a:r>
              <a:rPr lang="en-US" dirty="0" err="1"/>
              <a:t>Nótese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efecto</a:t>
            </a:r>
            <a:r>
              <a:rPr lang="en-US" dirty="0"/>
              <a:t> </a:t>
            </a:r>
            <a:r>
              <a:rPr lang="en-US" dirty="0" err="1"/>
              <a:t>Hanle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efecto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H</a:t>
            </a:r>
            <a:r>
              <a:rPr lang="en-US" baseline="-25000" dirty="0"/>
              <a:t>u</a:t>
            </a:r>
            <a:r>
              <a:rPr lang="en-US" dirty="0"/>
              <a:t> ≈ 1. El valor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toma</a:t>
            </a:r>
            <a:r>
              <a:rPr lang="en-US" dirty="0"/>
              <a:t> el campo </a:t>
            </a:r>
            <a:r>
              <a:rPr lang="en-US" dirty="0" err="1"/>
              <a:t>para</a:t>
            </a:r>
            <a:r>
              <a:rPr lang="en-US" dirty="0"/>
              <a:t> H</a:t>
            </a:r>
            <a:r>
              <a:rPr lang="en-US" baseline="-25000" dirty="0"/>
              <a:t>u</a:t>
            </a:r>
            <a:r>
              <a:rPr lang="en-US" dirty="0"/>
              <a:t> </a:t>
            </a:r>
            <a:r>
              <a:rPr lang="en-US" baseline="-25000" dirty="0"/>
              <a:t>=</a:t>
            </a:r>
            <a:r>
              <a:rPr lang="en-US" dirty="0"/>
              <a:t> 1 se </a:t>
            </a:r>
            <a:r>
              <a:rPr lang="en-US" dirty="0" err="1"/>
              <a:t>denomina</a:t>
            </a:r>
            <a:r>
              <a:rPr lang="en-US" dirty="0"/>
              <a:t> campo </a:t>
            </a:r>
            <a:r>
              <a:rPr lang="en-US" dirty="0" err="1"/>
              <a:t>crítico</a:t>
            </a:r>
            <a:r>
              <a:rPr lang="en-US" dirty="0"/>
              <a:t> </a:t>
            </a:r>
            <a:r>
              <a:rPr lang="en-US" dirty="0" err="1"/>
              <a:t>Hanle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949" y="3817358"/>
            <a:ext cx="33528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649" y="5121453"/>
            <a:ext cx="11938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763" y="5133815"/>
            <a:ext cx="1143000" cy="21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449" y="2254591"/>
            <a:ext cx="3416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6457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Ejemplos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2" name="Picture 1" descr="iipeg_20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1" y="1019597"/>
            <a:ext cx="5294121" cy="5621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7439" y="1681481"/>
            <a:ext cx="473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Efecto</a:t>
            </a:r>
            <a:r>
              <a:rPr lang="en-US" b="1" dirty="0" smtClean="0"/>
              <a:t> Zeeman. 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Reconstrucción</a:t>
            </a:r>
            <a:r>
              <a:rPr lang="en-US" dirty="0" smtClean="0"/>
              <a:t> del campo</a:t>
            </a:r>
          </a:p>
          <a:p>
            <a:pPr algn="ctr"/>
            <a:r>
              <a:rPr lang="en-US" dirty="0" err="1"/>
              <a:t>m</a:t>
            </a:r>
            <a:r>
              <a:rPr lang="en-US" dirty="0" err="1" smtClean="0"/>
              <a:t>agnético</a:t>
            </a:r>
            <a:r>
              <a:rPr lang="en-US" dirty="0" smtClean="0"/>
              <a:t> de </a:t>
            </a:r>
            <a:r>
              <a:rPr lang="en-US" dirty="0" err="1" smtClean="0"/>
              <a:t>IIpeg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6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6457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Ejemplos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2" name="Picture 1" descr="masers_po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8" t="22059" r="11764" b="19275"/>
          <a:stretch/>
        </p:blipFill>
        <p:spPr>
          <a:xfrm>
            <a:off x="248171" y="1296983"/>
            <a:ext cx="5756500" cy="5301879"/>
          </a:xfrm>
          <a:prstGeom prst="rect">
            <a:avLst/>
          </a:prstGeom>
        </p:spPr>
      </p:pic>
      <p:pic>
        <p:nvPicPr>
          <p:cNvPr id="5" name="Picture 4" descr="mira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t="4568" r="17535" b="4499"/>
          <a:stretch/>
        </p:blipFill>
        <p:spPr>
          <a:xfrm>
            <a:off x="2419507" y="3109643"/>
            <a:ext cx="836048" cy="846755"/>
          </a:xfrm>
          <a:prstGeom prst="ellipse">
            <a:avLst/>
          </a:prstGeom>
          <a:effectLst>
            <a:softEdge rad="203200"/>
          </a:effectLst>
        </p:spPr>
      </p:pic>
      <p:sp>
        <p:nvSpPr>
          <p:cNvPr id="6" name="TextBox 5"/>
          <p:cNvSpPr txBox="1"/>
          <p:nvPr/>
        </p:nvSpPr>
        <p:spPr>
          <a:xfrm>
            <a:off x="5386767" y="1729385"/>
            <a:ext cx="33330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Polarización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scattering</a:t>
            </a:r>
          </a:p>
          <a:p>
            <a:endParaRPr lang="en-US" b="1" dirty="0" smtClean="0"/>
          </a:p>
          <a:p>
            <a:r>
              <a:rPr lang="en-US" dirty="0" err="1" smtClean="0"/>
              <a:t>Máseres</a:t>
            </a:r>
            <a:r>
              <a:rPr lang="en-US" dirty="0" smtClean="0"/>
              <a:t> de </a:t>
            </a:r>
            <a:r>
              <a:rPr lang="en-US" dirty="0" err="1" smtClean="0"/>
              <a:t>SiO</a:t>
            </a:r>
            <a:r>
              <a:rPr lang="en-US" dirty="0" smtClean="0"/>
              <a:t> (</a:t>
            </a:r>
            <a:r>
              <a:rPr lang="en-US" dirty="0" err="1" smtClean="0"/>
              <a:t>molécula</a:t>
            </a:r>
            <a:r>
              <a:rPr lang="en-US" dirty="0" smtClean="0"/>
              <a:t>!) </a:t>
            </a:r>
          </a:p>
          <a:p>
            <a:endParaRPr lang="en-US" dirty="0"/>
          </a:p>
          <a:p>
            <a:r>
              <a:rPr lang="en-US" dirty="0" err="1" smtClean="0"/>
              <a:t>Algunos</a:t>
            </a:r>
            <a:r>
              <a:rPr lang="en-US" dirty="0" smtClean="0"/>
              <a:t> son </a:t>
            </a:r>
            <a:r>
              <a:rPr lang="en-US" dirty="0" err="1" smtClean="0"/>
              <a:t>radiales</a:t>
            </a:r>
            <a:r>
              <a:rPr lang="en-US" dirty="0" smtClean="0"/>
              <a:t> </a:t>
            </a:r>
            <a:r>
              <a:rPr lang="en-US" dirty="0" err="1" smtClean="0"/>
              <a:t>debido</a:t>
            </a:r>
            <a:r>
              <a:rPr lang="en-US" dirty="0" smtClean="0"/>
              <a:t> a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ariaciones</a:t>
            </a:r>
            <a:r>
              <a:rPr lang="en-US" dirty="0" smtClean="0"/>
              <a:t> locales de la 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nisotropía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podría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la </a:t>
            </a:r>
            <a:r>
              <a:rPr lang="en-US" dirty="0" err="1" smtClean="0"/>
              <a:t>presencia</a:t>
            </a:r>
            <a:r>
              <a:rPr lang="en-US" dirty="0" smtClean="0"/>
              <a:t> </a:t>
            </a:r>
          </a:p>
          <a:p>
            <a:r>
              <a:rPr lang="en-US" dirty="0"/>
              <a:t>d</a:t>
            </a:r>
            <a:r>
              <a:rPr lang="en-US" dirty="0" smtClean="0"/>
              <a:t>e un campo </a:t>
            </a:r>
            <a:r>
              <a:rPr lang="en-US" dirty="0" err="1" smtClean="0"/>
              <a:t>magnético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efecto</a:t>
            </a:r>
            <a:r>
              <a:rPr lang="en-US" dirty="0" smtClean="0"/>
              <a:t> </a:t>
            </a:r>
            <a:r>
              <a:rPr lang="en-US" dirty="0" err="1" smtClean="0"/>
              <a:t>Hanle</a:t>
            </a:r>
            <a:r>
              <a:rPr lang="en-US" dirty="0" smtClean="0"/>
              <a:t>) </a:t>
            </a:r>
            <a:r>
              <a:rPr lang="en-US" dirty="0" err="1" smtClean="0"/>
              <a:t>pero</a:t>
            </a:r>
            <a:r>
              <a:rPr lang="en-US" dirty="0" smtClean="0"/>
              <a:t>,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</a:t>
            </a:r>
          </a:p>
          <a:p>
            <a:r>
              <a:rPr lang="en-US" dirty="0"/>
              <a:t>s</a:t>
            </a:r>
            <a:r>
              <a:rPr lang="en-US" dirty="0" smtClean="0"/>
              <a:t>e </a:t>
            </a:r>
            <a:r>
              <a:rPr lang="en-US" dirty="0" err="1" smtClean="0"/>
              <a:t>descarta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razones</a:t>
            </a:r>
            <a:r>
              <a:rPr lang="en-US" dirty="0" smtClean="0"/>
              <a:t> </a:t>
            </a:r>
            <a:r>
              <a:rPr lang="en-US" dirty="0" err="1" smtClean="0"/>
              <a:t>físicas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851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6457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Ejemplos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atmo-anisotropy.jpg                                            0007B887cd                             BB98F828: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8"/>
          <a:stretch/>
        </p:blipFill>
        <p:spPr>
          <a:xfrm>
            <a:off x="4165980" y="1085503"/>
            <a:ext cx="4471228" cy="5484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1522" y="2584068"/>
            <a:ext cx="3136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Anisotropía</a:t>
            </a:r>
            <a:r>
              <a:rPr lang="en-US" dirty="0" smtClean="0"/>
              <a:t> del campo de 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adiación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atmósfera</a:t>
            </a:r>
            <a:r>
              <a:rPr lang="en-US" dirty="0" smtClean="0"/>
              <a:t> 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stelar</a:t>
            </a:r>
            <a:r>
              <a:rPr lang="en-US" dirty="0" smtClean="0"/>
              <a:t> </a:t>
            </a:r>
            <a:r>
              <a:rPr lang="en-US" dirty="0" err="1" smtClean="0"/>
              <a:t>esféricamente</a:t>
            </a:r>
            <a:r>
              <a:rPr lang="en-US" dirty="0" smtClean="0"/>
              <a:t> </a:t>
            </a:r>
            <a:r>
              <a:rPr lang="en-US" dirty="0" err="1" smtClean="0"/>
              <a:t>simétrica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5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6457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Ejemplos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3933" y="1799219"/>
            <a:ext cx="5795520" cy="3372428"/>
          </a:xfrm>
          <a:prstGeom prst="ellipse">
            <a:avLst/>
          </a:prstGeom>
          <a:solidFill>
            <a:srgbClr val="F5A9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564" y="2657054"/>
            <a:ext cx="6890393" cy="264246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cond_solar_spectru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7" y="2813879"/>
            <a:ext cx="5377429" cy="381053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96881" y="1751917"/>
            <a:ext cx="1197059" cy="0"/>
          </a:xfrm>
          <a:prstGeom prst="line">
            <a:avLst/>
          </a:prstGeom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903298" y="1751917"/>
            <a:ext cx="1197059" cy="0"/>
          </a:xfrm>
          <a:prstGeom prst="line">
            <a:avLst/>
          </a:prstGeom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38248" y="1733724"/>
            <a:ext cx="2736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Polarización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scattering</a:t>
            </a:r>
          </a:p>
          <a:p>
            <a:endParaRPr lang="en-US" b="1" dirty="0"/>
          </a:p>
          <a:p>
            <a:r>
              <a:rPr lang="en-US" dirty="0" smtClean="0"/>
              <a:t>Segundo </a:t>
            </a:r>
            <a:r>
              <a:rPr lang="en-US" dirty="0" err="1" smtClean="0"/>
              <a:t>espectro</a:t>
            </a:r>
            <a:r>
              <a:rPr lang="en-US" dirty="0" smtClean="0"/>
              <a:t> solar</a:t>
            </a:r>
          </a:p>
          <a:p>
            <a:r>
              <a:rPr lang="en-US" dirty="0" err="1" smtClean="0"/>
              <a:t>Rotaciones</a:t>
            </a:r>
            <a:r>
              <a:rPr lang="en-US" dirty="0" smtClean="0"/>
              <a:t>, en general,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ebidas</a:t>
            </a:r>
            <a:r>
              <a:rPr lang="en-US" dirty="0" smtClean="0"/>
              <a:t> a la </a:t>
            </a:r>
            <a:r>
              <a:rPr lang="en-US" dirty="0" err="1" smtClean="0"/>
              <a:t>presencia</a:t>
            </a:r>
            <a:r>
              <a:rPr lang="en-US" dirty="0" smtClean="0"/>
              <a:t> de </a:t>
            </a:r>
          </a:p>
          <a:p>
            <a:r>
              <a:rPr lang="en-US" dirty="0"/>
              <a:t>u</a:t>
            </a:r>
            <a:r>
              <a:rPr lang="en-US" dirty="0" smtClean="0"/>
              <a:t>n campo </a:t>
            </a:r>
            <a:r>
              <a:rPr lang="en-US" dirty="0" err="1" smtClean="0"/>
              <a:t>magnético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efecto</a:t>
            </a:r>
            <a:r>
              <a:rPr lang="en-US" dirty="0" smtClean="0"/>
              <a:t> </a:t>
            </a:r>
            <a:r>
              <a:rPr lang="en-US" dirty="0" err="1" smtClean="0"/>
              <a:t>Hanle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6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30" y="423382"/>
            <a:ext cx="7911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Polarización</a:t>
            </a:r>
            <a:r>
              <a:rPr lang="en-US" sz="2800" b="1" dirty="0" smtClean="0">
                <a:solidFill>
                  <a:schemeClr val="accent1"/>
                </a:solidFill>
              </a:rPr>
              <a:t> en </a:t>
            </a:r>
            <a:r>
              <a:rPr lang="en-US" sz="2800" b="1" dirty="0" err="1" smtClean="0">
                <a:solidFill>
                  <a:schemeClr val="accent1"/>
                </a:solidFill>
              </a:rPr>
              <a:t>líneas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atómicas</a:t>
            </a:r>
            <a:r>
              <a:rPr lang="en-US" sz="2800" b="1" dirty="0" smtClean="0">
                <a:solidFill>
                  <a:schemeClr val="accent1"/>
                </a:solidFill>
              </a:rPr>
              <a:t>. </a:t>
            </a:r>
            <a:r>
              <a:rPr lang="en-US" sz="2800" dirty="0" err="1" smtClean="0">
                <a:solidFill>
                  <a:schemeClr val="accent1"/>
                </a:solidFill>
              </a:rPr>
              <a:t>Modelo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cuántico</a:t>
            </a:r>
            <a:r>
              <a:rPr lang="en-US" sz="2800" dirty="0" smtClean="0">
                <a:solidFill>
                  <a:schemeClr val="accent1"/>
                </a:solidFill>
              </a:rPr>
              <a:t> de 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u</a:t>
            </a:r>
            <a:r>
              <a:rPr lang="en-US" sz="2800" dirty="0" err="1" smtClean="0">
                <a:solidFill>
                  <a:schemeClr val="accent1"/>
                </a:solidFill>
              </a:rPr>
              <a:t>na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transición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atómica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9335" y="2078325"/>
            <a:ext cx="80144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dirty="0">
                <a:solidFill>
                  <a:srgbClr val="E46C0A"/>
                </a:solidFill>
              </a:rPr>
              <a:t>Las </a:t>
            </a:r>
            <a:r>
              <a:rPr lang="es-ES_tradnl" dirty="0" smtClean="0">
                <a:solidFill>
                  <a:srgbClr val="E46C0A"/>
                </a:solidFill>
              </a:rPr>
              <a:t>líneas </a:t>
            </a:r>
            <a:r>
              <a:rPr lang="es-ES_tradnl" dirty="0">
                <a:solidFill>
                  <a:srgbClr val="E46C0A"/>
                </a:solidFill>
              </a:rPr>
              <a:t>espectrales se producen por transiciones entre distintos niveles </a:t>
            </a:r>
            <a:r>
              <a:rPr lang="es-ES_tradnl" dirty="0" smtClean="0">
                <a:solidFill>
                  <a:srgbClr val="E46C0A"/>
                </a:solidFill>
              </a:rPr>
              <a:t>atómicos </a:t>
            </a:r>
            <a:r>
              <a:rPr lang="es-ES_tradnl" dirty="0" smtClean="0"/>
              <a:t>caracterizados cada </a:t>
            </a:r>
            <a:r>
              <a:rPr lang="es-ES_tradnl" dirty="0"/>
              <a:t>uno de ellos por la </a:t>
            </a:r>
            <a:r>
              <a:rPr lang="es-ES_tradnl" dirty="0" err="1" smtClean="0"/>
              <a:t>configuracion</a:t>
            </a:r>
            <a:r>
              <a:rPr lang="es-ES_tradnl" dirty="0" smtClean="0"/>
              <a:t> </a:t>
            </a:r>
            <a:r>
              <a:rPr lang="es-ES_tradnl" dirty="0"/>
              <a:t>de los electrones en el </a:t>
            </a:r>
            <a:r>
              <a:rPr lang="es-ES_tradnl" dirty="0" smtClean="0"/>
              <a:t>átomo</a:t>
            </a:r>
            <a:r>
              <a:rPr lang="es-ES_tradnl" dirty="0"/>
              <a:t>. </a:t>
            </a:r>
            <a:endParaRPr lang="es-ES_tradnl" dirty="0" smtClean="0"/>
          </a:p>
          <a:p>
            <a:pPr algn="just"/>
            <a:r>
              <a:rPr lang="es-ES_tradnl" dirty="0" smtClean="0">
                <a:solidFill>
                  <a:schemeClr val="accent6">
                    <a:lumMod val="75000"/>
                  </a:schemeClr>
                </a:solidFill>
              </a:rPr>
              <a:t>El estado de 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</a:rPr>
              <a:t>cada </a:t>
            </a:r>
            <a:r>
              <a:rPr lang="es-ES_tradnl" dirty="0" smtClean="0">
                <a:solidFill>
                  <a:schemeClr val="accent6">
                    <a:lumMod val="75000"/>
                  </a:schemeClr>
                </a:solidFill>
              </a:rPr>
              <a:t>electrón 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</a:rPr>
              <a:t>puede caracterizarse mediante sus </a:t>
            </a:r>
            <a:r>
              <a:rPr lang="es-ES_tradnl" dirty="0" smtClean="0">
                <a:solidFill>
                  <a:schemeClr val="accent6">
                    <a:lumMod val="75000"/>
                  </a:schemeClr>
                </a:solidFill>
              </a:rPr>
              <a:t>números cuánticos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dirty="0"/>
              <a:t>que no son </a:t>
            </a:r>
            <a:r>
              <a:rPr lang="es-ES_tradnl" dirty="0" smtClean="0"/>
              <a:t>más que cantidades </a:t>
            </a:r>
            <a:r>
              <a:rPr lang="es-ES_tradnl" dirty="0"/>
              <a:t>conservadas del </a:t>
            </a:r>
            <a:r>
              <a:rPr lang="es-ES_tradnl" dirty="0" err="1"/>
              <a:t>Hamiltoniano</a:t>
            </a:r>
            <a:r>
              <a:rPr lang="es-ES_tradnl" dirty="0"/>
              <a:t> que describe el sistema. </a:t>
            </a:r>
            <a:endParaRPr lang="es-ES_tradnl" dirty="0" smtClean="0"/>
          </a:p>
          <a:p>
            <a:pPr algn="just"/>
            <a:endParaRPr lang="es-ES_tradnl" dirty="0" smtClean="0"/>
          </a:p>
          <a:p>
            <a:pPr algn="just"/>
            <a:endParaRPr lang="es-ES_tradnl" dirty="0"/>
          </a:p>
          <a:p>
            <a:pPr algn="ctr"/>
            <a:r>
              <a:rPr lang="es-ES_tradnl" dirty="0" smtClean="0"/>
              <a:t>H = H</a:t>
            </a:r>
            <a:r>
              <a:rPr lang="es-ES_tradnl" baseline="-25000" dirty="0" smtClean="0"/>
              <a:t>0</a:t>
            </a:r>
            <a:r>
              <a:rPr lang="es-ES_tradnl" dirty="0" smtClean="0"/>
              <a:t> + H</a:t>
            </a:r>
            <a:r>
              <a:rPr lang="en-US" baseline="-25000" dirty="0"/>
              <a:t>F</a:t>
            </a:r>
            <a:r>
              <a:rPr lang="es-ES_tradnl" baseline="-25000" dirty="0" err="1" smtClean="0"/>
              <a:t>ext</a:t>
            </a:r>
            <a:r>
              <a:rPr lang="es-ES_tradnl" baseline="-25000" dirty="0" smtClean="0"/>
              <a:t> </a:t>
            </a:r>
            <a:r>
              <a:rPr lang="es-ES_tradnl" dirty="0" smtClean="0"/>
              <a:t>= [p</a:t>
            </a:r>
            <a:r>
              <a:rPr lang="es-ES_tradnl" baseline="30000" dirty="0" smtClean="0"/>
              <a:t>2</a:t>
            </a:r>
            <a:r>
              <a:rPr lang="es-ES_tradnl" dirty="0" smtClean="0"/>
              <a:t>/2m</a:t>
            </a:r>
            <a:r>
              <a:rPr lang="es-ES_tradnl" baseline="-25000" dirty="0" smtClean="0"/>
              <a:t>e</a:t>
            </a:r>
            <a:r>
              <a:rPr lang="es-ES_tradnl" dirty="0" smtClean="0"/>
              <a:t> + V] + H</a:t>
            </a:r>
            <a:r>
              <a:rPr lang="en-US" baseline="-25000" dirty="0"/>
              <a:t>F</a:t>
            </a:r>
            <a:r>
              <a:rPr lang="es-ES_tradnl" baseline="-25000" dirty="0" err="1" smtClean="0"/>
              <a:t>ext</a:t>
            </a:r>
            <a:r>
              <a:rPr lang="es-ES_tradnl" dirty="0" smtClean="0"/>
              <a:t> </a:t>
            </a:r>
          </a:p>
          <a:p>
            <a:pPr algn="ctr"/>
            <a:r>
              <a:rPr lang="es-ES_tradnl" dirty="0" smtClean="0"/>
              <a:t> (energía cinética + potencial + fuerza externa)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 smtClean="0"/>
              <a:t>E = &lt;Ψ|H|Ψ&gt;, valor esperado de la energía en notación de </a:t>
            </a:r>
            <a:r>
              <a:rPr lang="es-ES_tradnl" dirty="0" err="1" smtClean="0"/>
              <a:t>Dirac</a:t>
            </a:r>
            <a:endParaRPr lang="es-ES_tradnl" dirty="0" smtClean="0"/>
          </a:p>
          <a:p>
            <a:pPr algn="ctr"/>
            <a:endParaRPr lang="es-ES_tradnl" dirty="0"/>
          </a:p>
          <a:p>
            <a:pPr algn="ctr"/>
            <a:r>
              <a:rPr lang="es-ES_tradnl" dirty="0" smtClean="0"/>
              <a:t>|</a:t>
            </a:r>
            <a:r>
              <a:rPr lang="es-ES_tradnl" dirty="0" err="1" smtClean="0"/>
              <a:t>Ψ</a:t>
            </a:r>
            <a:r>
              <a:rPr lang="es-ES_tradnl" dirty="0" smtClean="0"/>
              <a:t>&gt; = |NLSJM&gt; función de onda como un vector en notación de </a:t>
            </a:r>
            <a:r>
              <a:rPr lang="es-ES_tradnl" dirty="0" err="1" smtClean="0"/>
              <a:t>Dirac</a:t>
            </a:r>
            <a:endParaRPr lang="es-ES_tradnl" dirty="0" smtClean="0"/>
          </a:p>
          <a:p>
            <a:pPr algn="ctr"/>
            <a:endParaRPr lang="es-ES_trad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62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66394</TotalTime>
  <Words>3325</Words>
  <Application>Microsoft Office PowerPoint</Application>
  <PresentationFormat>On-screen Show (4:3)</PresentationFormat>
  <Paragraphs>584</Paragraphs>
  <Slides>42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</dc:creator>
  <cp:lastModifiedBy>Art</cp:lastModifiedBy>
  <cp:revision>278</cp:revision>
  <dcterms:created xsi:type="dcterms:W3CDTF">2010-04-26T10:49:11Z</dcterms:created>
  <dcterms:modified xsi:type="dcterms:W3CDTF">2015-02-25T15:15:28Z</dcterms:modified>
</cp:coreProperties>
</file>