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9" r:id="rId5"/>
    <p:sldId id="288" r:id="rId6"/>
    <p:sldId id="259" r:id="rId7"/>
    <p:sldId id="281" r:id="rId8"/>
    <p:sldId id="282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5" r:id="rId18"/>
    <p:sldId id="287" r:id="rId19"/>
    <p:sldId id="286" r:id="rId20"/>
    <p:sldId id="283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4" r:id="rId3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FC5"/>
    <a:srgbClr val="99FF99"/>
    <a:srgbClr val="FF0000"/>
    <a:srgbClr val="FFFF00"/>
    <a:srgbClr val="00FF00"/>
    <a:srgbClr val="FF9900"/>
    <a:srgbClr val="20F443"/>
    <a:srgbClr val="3371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8E1E922-78FF-4416-B6C5-CBE53EB93DC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7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6A61C-7473-4C04-86CF-951622FA935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9367E-C50B-48D9-8AC4-BA73478E0C6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B195-690F-4CDB-B31F-E3E2A976EB8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E8130-D167-4B1A-83B9-EE618EF9E86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CB204-FCC9-40DA-8BB4-150F67BFDB1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51299-2F39-4B96-9DAC-3DE71B116D8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CB2F0-EF4D-4506-91B8-ECEB8002073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7A0A-2E6E-429A-B34C-C352ABD1E8B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B4C7D-ECD1-4A3B-B0E6-D6252851601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CFAC1-F2A2-46B8-BE8D-77452279656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CB88-F04F-48F3-AD78-BEADB38ABED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BA8C644-59DB-4D5A-992C-6776F0BBD877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0.0.2.2:8888/notebooks/Empire%20Strikes%20Back%20Priors.ipynb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0.0.2.2:8888/notebooks/Linear%20Fit.ipyn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3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10.0.2.2:8888/notebooks/Weak%20field%20approximation.ipynb#simpleCas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05344"/>
            <a:ext cx="7909878" cy="13802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9628" y="2924944"/>
            <a:ext cx="4924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14399" algn="ctr">
              <a:defRPr b="0">
                <a:latin typeface="Verdana" pitchFamily="34"/>
              </a:defRPr>
            </a:pPr>
            <a:r>
              <a:rPr lang="es-ES" sz="3600" b="1" baseline="30000" dirty="0">
                <a:solidFill>
                  <a:srgbClr val="99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  <a:cs typeface="Lohit Hindi" pitchFamily="2"/>
              </a:rPr>
              <a:t>A. Asensio Ramos</a:t>
            </a:r>
          </a:p>
          <a:p>
            <a:pPr indent="-414399" algn="ctr">
              <a:defRPr b="0">
                <a:latin typeface="Verdana" pitchFamily="34"/>
              </a:defRPr>
            </a:pPr>
            <a:r>
              <a:rPr lang="es-ES" sz="2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Instituto de Astrofísica de 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Canarias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56176" y="6090192"/>
            <a:ext cx="2729433" cy="369395"/>
            <a:chOff x="5868144" y="6090192"/>
            <a:chExt cx="2729433" cy="3693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6093296"/>
              <a:ext cx="366291" cy="3662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232827" y="6090192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github.com/</a:t>
              </a:r>
              <a:r>
                <a:rPr lang="es-ES" sz="1800" dirty="0" err="1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aasensio</a:t>
              </a:r>
              <a:endPara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41" y="5445224"/>
            <a:ext cx="581559" cy="5815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37398" y="551723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@</a:t>
            </a:r>
            <a:r>
              <a:rPr lang="es-ES" sz="1800" dirty="0" err="1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aasensior</a:t>
            </a:r>
            <a:endParaRPr lang="es-ES" sz="1800" dirty="0" smtClean="0">
              <a:solidFill>
                <a:schemeClr val="accent1">
                  <a:lumMod val="50000"/>
                </a:schemeClr>
              </a:solidFill>
              <a:ea typeface="WenQuanYi Zen Hei" pitchFamily="2"/>
              <a:cs typeface="Lohit Hindi" pitchFamily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911824"/>
            <a:ext cx="422176" cy="4221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64218" y="491182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aasensio.github.io/blog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" y="6432574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9528" y="76200"/>
            <a:ext cx="5957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Some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samples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from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generative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774342"/>
              </p:ext>
            </p:extLst>
          </p:nvPr>
        </p:nvGraphicFramePr>
        <p:xfrm>
          <a:off x="1785938" y="1328738"/>
          <a:ext cx="5572125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Acrobat Document" r:id="rId3" imgW="5572025" imgH="4200449" progId="AcroExch.Document.7">
                  <p:embed/>
                </p:oleObj>
              </mc:Choice>
              <mc:Fallback>
                <p:oleObj name="Acrobat Document" r:id="rId3" imgW="5572025" imgH="4200449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5938" y="1328738"/>
                        <a:ext cx="5572125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8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959" y="76200"/>
            <a:ext cx="756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Going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from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generative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to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merit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function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4540" y="1295400"/>
            <a:ext cx="6514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>
                <a:latin typeface="Roboto Light" pitchFamily="2" charset="0"/>
                <a:ea typeface="Roboto Light" pitchFamily="2" charset="0"/>
              </a:rPr>
              <a:t>G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enerative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defines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merit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function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one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has </a:t>
            </a: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minimize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obtain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90" y="3114675"/>
            <a:ext cx="5381625" cy="923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0985" y="2571690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Likelihood</a:t>
            </a:r>
            <a:endParaRPr lang="es-ES" dirty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8009" y="4699337"/>
            <a:ext cx="6227987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Probability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measured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data has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been</a:t>
            </a:r>
            <a:endParaRPr lang="es-ES" sz="2400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generated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endParaRPr lang="es-ES" sz="2400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78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2953" y="76200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Don’t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get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scared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: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Bayesian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inference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506" y="1295400"/>
            <a:ext cx="7402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According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Bayesian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statistics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want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information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</a:t>
            </a:r>
          </a:p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a set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random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variables,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Bayes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theorem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60" y="3669506"/>
            <a:ext cx="3012281" cy="750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2667000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likelihood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3925" y="28002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prior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2952690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posterior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71466" y="5010090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evidence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 bwMode="auto">
          <a:xfrm flipH="1" flipV="1">
            <a:off x="5371466" y="4419600"/>
            <a:ext cx="606096" cy="590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flipH="1">
            <a:off x="6078141" y="3200400"/>
            <a:ext cx="1014598" cy="469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7" idx="2"/>
          </p:cNvCxnSpPr>
          <p:nvPr/>
        </p:nvCxnSpPr>
        <p:spPr bwMode="auto">
          <a:xfrm flipH="1">
            <a:off x="5105401" y="3067110"/>
            <a:ext cx="399937" cy="5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1" idx="2"/>
          </p:cNvCxnSpPr>
          <p:nvPr/>
        </p:nvCxnSpPr>
        <p:spPr bwMode="auto">
          <a:xfrm>
            <a:off x="2648267" y="3352800"/>
            <a:ext cx="590867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946923" y="5562600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priors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flat 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posterior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equals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likelihood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4244" y="76200"/>
            <a:ext cx="735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Integrating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nuisance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parameter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Bayesian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way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506" y="1295400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latin typeface="Roboto Light" pitchFamily="2" charset="0"/>
                <a:ea typeface="Roboto Light" pitchFamily="2" charset="0"/>
              </a:rPr>
              <a:t>Marginalization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85" y="2209800"/>
            <a:ext cx="5584031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27692" y="4473714"/>
            <a:ext cx="6888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need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posteriors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(and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likelihoods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)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want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dimensions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correct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76600"/>
            <a:ext cx="1602105" cy="577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78" y="5715000"/>
            <a:ext cx="2940844" cy="319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5" y="3276600"/>
            <a:ext cx="802005" cy="57721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 flipV="1">
            <a:off x="1503998" y="2743200"/>
            <a:ext cx="553402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439852" y="2743200"/>
            <a:ext cx="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401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054" y="76200"/>
            <a:ext cx="5323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Where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does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>
                <a:solidFill>
                  <a:srgbClr val="72BFC5"/>
                </a:solidFill>
                <a:latin typeface="Symbol" pitchFamily="18" charset="2"/>
                <a:ea typeface="Roboto" pitchFamily="2" charset="0"/>
              </a:rPr>
              <a:t>c</a:t>
            </a:r>
            <a:r>
              <a:rPr lang="es-ES" sz="2400" baseline="300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2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come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from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8" y="1219200"/>
            <a:ext cx="5381625" cy="92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6" y="3810001"/>
            <a:ext cx="7146131" cy="923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819400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magic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1615" y="5257800"/>
            <a:ext cx="75007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standard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least-squares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fitting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comes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maximization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smtClean="0">
                <a:latin typeface="Roboto Light" pitchFamily="2" charset="0"/>
                <a:ea typeface="Roboto Light" pitchFamily="2" charset="0"/>
              </a:rPr>
              <a:t>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Gaussian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likelihood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should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maximize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another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metric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e.g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.,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noise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different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1886" y="76200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a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straight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line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6" y="762001"/>
            <a:ext cx="7146131" cy="923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774" y="2133600"/>
            <a:ext cx="7970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Compute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derivatives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equate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zero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compute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optimum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24" y="3276601"/>
            <a:ext cx="5060156" cy="923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333875"/>
            <a:ext cx="4967288" cy="923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9495" y="5943600"/>
            <a:ext cx="378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better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sample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likelihood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…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5675" y="76200"/>
            <a:ext cx="359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importance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of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priors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0" y="1066800"/>
            <a:ext cx="8763000" cy="3715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181600"/>
            <a:ext cx="8055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C3PO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: Sir, the possibility of successfully navigating an asteroid field is 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en-US" dirty="0" smtClean="0">
                <a:latin typeface="Roboto Light" pitchFamily="2" charset="0"/>
                <a:ea typeface="Roboto Light" pitchFamily="2" charset="0"/>
              </a:rPr>
              <a:t>approximately 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3,720 to 1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!</a:t>
            </a:r>
            <a:endParaRPr lang="en-US" dirty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34075"/>
            <a:ext cx="902902" cy="847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39607" y="666690"/>
            <a:ext cx="3664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empire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strikes back (1980)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290" y="6096000"/>
            <a:ext cx="333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BFC5"/>
                </a:solidFill>
                <a:latin typeface="Roboto Light" pitchFamily="2" charset="0"/>
                <a:ea typeface="Roboto Light" pitchFamily="2" charset="0"/>
              </a:rPr>
              <a:t>Han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: Never tell me the odds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!</a:t>
            </a:r>
            <a:endParaRPr lang="en-US" dirty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7603" y="76200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Simple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example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06" y="1071562"/>
            <a:ext cx="890588" cy="223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909762"/>
            <a:ext cx="1676400" cy="2166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87048" y="2971800"/>
            <a:ext cx="5969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Can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tell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me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something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about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a and b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if</a:t>
            </a:r>
            <a:endParaRPr lang="es-ES" sz="2400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I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tell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a 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  <a:sym typeface="Symbol"/>
              </a:rPr>
              <a:t> 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[0,50] and b</a:t>
            </a:r>
            <a:r>
              <a:rPr lang="es-ES" sz="2400" dirty="0">
                <a:latin typeface="Roboto Light" pitchFamily="2" charset="0"/>
                <a:ea typeface="Roboto Light" pitchFamily="2" charset="0"/>
                <a:sym typeface="Symbol"/>
              </a:rPr>
              <a:t> 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[0,1]?</a:t>
            </a:r>
            <a:endParaRPr lang="en-US" sz="2400" dirty="0" err="1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7603" y="76200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Simple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example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34" y="1295400"/>
            <a:ext cx="545253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7603" y="76200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Simple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example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06" y="1071562"/>
            <a:ext cx="890588" cy="223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42" y="1600200"/>
            <a:ext cx="5793317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14076"/>
            <a:ext cx="7909878" cy="20291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</a:p>
          <a:p>
            <a:pPr algn="ctr">
              <a:defRPr b="0">
                <a:latin typeface="Verdana" pitchFamily="34"/>
              </a:defRPr>
            </a:pPr>
            <a:r>
              <a:rPr lang="es-ES" sz="4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Lecture</a:t>
            </a: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 </a:t>
            </a: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2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5814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fitting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four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Generative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models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Likelihood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functions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Priors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Nuisance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parameters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Outliers</a:t>
            </a:r>
            <a:endParaRPr lang="en-US" dirty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1886" y="76200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a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straight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line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912080"/>
              </p:ext>
            </p:extLst>
          </p:nvPr>
        </p:nvGraphicFramePr>
        <p:xfrm>
          <a:off x="1785938" y="1328738"/>
          <a:ext cx="5572125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Acrobat Document" r:id="rId3" imgW="5572025" imgH="4200449" progId="AcroExch.Document.7">
                  <p:embed/>
                </p:oleObj>
              </mc:Choice>
              <mc:Fallback>
                <p:oleObj name="Acrobat Document" r:id="rId3" imgW="5572025" imgH="4200449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5938" y="1328738"/>
                        <a:ext cx="5572125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7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555" y="76200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always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assumes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something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9115" y="1066800"/>
            <a:ext cx="6325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previous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based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following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assumptions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2200"/>
            <a:ext cx="88168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Gaussian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know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note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it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difficult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estimate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uncertainties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</a:b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in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because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already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 2nd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order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statistics</a:t>
            </a:r>
            <a:endParaRPr lang="es-ES" dirty="0" smtClean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only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on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y axis  x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locations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given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infinite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precision</a:t>
            </a:r>
            <a:endParaRPr lang="es-ES" dirty="0" smtClean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includes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truth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992" y="76200"/>
            <a:ext cx="624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What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happens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if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break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assumptions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47" y="685800"/>
            <a:ext cx="6210306" cy="41402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2200" y="5458361"/>
            <a:ext cx="3764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Gaussian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know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errors</a:t>
            </a:r>
            <a:endParaRPr lang="es-ES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only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on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y axis</a:t>
            </a:r>
            <a:endParaRPr lang="es-ES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includes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truth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5029200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Which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assumptions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broken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?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955411"/>
            <a:ext cx="2771775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4293" y="76200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Sampling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likelihood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without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outliers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7" y="1262130"/>
            <a:ext cx="6231466" cy="4673600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34075"/>
            <a:ext cx="902902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071" y="76200"/>
            <a:ext cx="806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Samples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from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posterior show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dispersion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of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47800"/>
            <a:ext cx="662940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4843" y="76200"/>
            <a:ext cx="413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Doing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same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with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outliers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47800"/>
            <a:ext cx="6629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5545" y="76200"/>
            <a:ext cx="5012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inferred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parameters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are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biased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7" y="1262130"/>
            <a:ext cx="6231466" cy="46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2251" y="76200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How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can be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robust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to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ouliers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472" y="1143000"/>
            <a:ext cx="7342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several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ways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be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robust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ouliers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.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One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most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widespread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Symbol" pitchFamily="18" charset="2"/>
                <a:ea typeface="Roboto Light" pitchFamily="2" charset="0"/>
              </a:rPr>
              <a:t>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-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clipping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method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6679" y="2514600"/>
            <a:ext cx="67906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all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linear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least-square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Locate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all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separate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more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3</a:t>
            </a:r>
            <a:r>
              <a:rPr lang="es-ES" dirty="0" smtClean="0">
                <a:latin typeface="Symbol" pitchFamily="18" charset="2"/>
                <a:ea typeface="Roboto Light" pitchFamily="2" charset="0"/>
              </a:rPr>
              <a:t>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Avoid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these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repeat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Repet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until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nothing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changes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970" y="5257800"/>
            <a:ext cx="776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works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but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has a fundamental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?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Which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427" y="6019800"/>
            <a:ext cx="770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no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/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merit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function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be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minimized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.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just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</a:t>
            </a:r>
            <a:r>
              <a:rPr lang="es-ES" dirty="0" err="1" smtClean="0">
                <a:solidFill>
                  <a:srgbClr val="FFFF00"/>
                </a:solidFill>
                <a:latin typeface="Roboto Light" pitchFamily="2" charset="0"/>
                <a:ea typeface="Roboto Light" pitchFamily="2" charset="0"/>
              </a:rPr>
              <a:t>recipe</a:t>
            </a:r>
            <a:endParaRPr lang="es-ES" dirty="0" smtClean="0">
              <a:solidFill>
                <a:srgbClr val="FFFF00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7417" y="76200"/>
            <a:ext cx="52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ouliers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: do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not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avoid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them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587" y="1371600"/>
            <a:ext cx="7274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outliers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automatically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generative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merit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function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optimize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587" y="2895600"/>
            <a:ext cx="5359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option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do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following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likelihood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6" y="4114800"/>
            <a:ext cx="7103269" cy="678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8645" y="5562600"/>
            <a:ext cx="5546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Mixture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distributions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they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very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general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5152" y="6504801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Hogg</a:t>
            </a:r>
            <a:r>
              <a:rPr lang="es-ES" sz="1200" dirty="0" smtClean="0"/>
              <a:t> (2010)</a:t>
            </a:r>
          </a:p>
        </p:txBody>
      </p:sp>
    </p:spTree>
    <p:extLst>
      <p:ext uri="{BB962C8B-B14F-4D97-AF65-F5344CB8AC3E}">
        <p14:creationId xmlns:p14="http://schemas.microsoft.com/office/powerpoint/2010/main" val="27455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6269" y="7620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ouliers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7" y="838200"/>
            <a:ext cx="7031831" cy="67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57400"/>
            <a:ext cx="80089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probability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</a:t>
            </a:r>
            <a:r>
              <a:rPr lang="es-ES" baseline="-25000" dirty="0" err="1" smtClean="0">
                <a:latin typeface="Roboto Light" pitchFamily="2" charset="0"/>
                <a:ea typeface="Roboto Light" pitchFamily="2" charset="0"/>
              </a:rPr>
              <a:t>bad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observed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</a:t>
            </a:r>
            <a:r>
              <a:rPr lang="es-ES" baseline="-25000" dirty="0" err="1" smtClean="0">
                <a:latin typeface="Roboto Light" pitchFamily="2" charset="0"/>
                <a:ea typeface="Roboto Light" pitchFamily="2" charset="0"/>
              </a:rPr>
              <a:t>i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extracted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r>
              <a:rPr lang="es-ES" dirty="0" smtClean="0">
                <a:latin typeface="Roboto Light" pitchFamily="2" charset="0"/>
                <a:ea typeface="Roboto Light" pitchFamily="2" charset="0"/>
              </a:rPr>
              <a:t>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distribution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outliers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probability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(1-P</a:t>
            </a:r>
            <a:r>
              <a:rPr lang="es-ES" baseline="-25000" dirty="0" smtClean="0">
                <a:latin typeface="Roboto Light" pitchFamily="2" charset="0"/>
                <a:ea typeface="Roboto Light" pitchFamily="2" charset="0"/>
              </a:rPr>
              <a:t>bad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),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observed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extracted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>
                <a:latin typeface="Roboto Light" pitchFamily="2" charset="0"/>
                <a:ea typeface="Roboto Light" pitchFamily="2" charset="0"/>
              </a:rPr>
            </a:b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distribution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which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includes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presence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noise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43400"/>
            <a:ext cx="3788569" cy="3976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7" y="5205412"/>
            <a:ext cx="3724275" cy="3571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37731" y="4343400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0962" y="5162490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bad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953000" y="4449365"/>
            <a:ext cx="609600" cy="198835"/>
          </a:xfrm>
          <a:prstGeom prst="right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4953000" y="5287565"/>
            <a:ext cx="609600" cy="198835"/>
          </a:xfrm>
          <a:prstGeom prst="right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8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67711" y="2334161"/>
            <a:ext cx="4408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0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Inference</a:t>
            </a:r>
            <a:endParaRPr lang="en-US" sz="8000" dirty="0" err="1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041" y="76200"/>
            <a:ext cx="872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What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have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done!?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problem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now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more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complicated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7" y="1073944"/>
            <a:ext cx="7031831" cy="6786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251" y="2495550"/>
            <a:ext cx="7675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new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generative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treat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all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variables as</a:t>
            </a: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random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variables,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complicated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.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5D,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while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was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previously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2D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7" y="4171950"/>
            <a:ext cx="8012906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2931" y="5562600"/>
            <a:ext cx="8658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so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complex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Markov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Chain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Monte Carlo</a:t>
            </a: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sampling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compute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integrals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184" y="76200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Robust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0" y="1447800"/>
            <a:ext cx="8852080" cy="33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184" y="76200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Robust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47800"/>
            <a:ext cx="662940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6364" y="76200"/>
            <a:ext cx="371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Weak-field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approximation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7723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Aim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: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techniques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presented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before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estimate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magnetic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field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strength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in a simple case.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34075"/>
            <a:ext cx="902902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67711" y="1981200"/>
            <a:ext cx="44085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0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Bayesian</a:t>
            </a:r>
            <a:endParaRPr lang="es-ES" sz="8000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sz="8000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Inference</a:t>
            </a:r>
            <a:endParaRPr lang="en-US" sz="8000" dirty="0" err="1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420" y="7620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638" y="1219200"/>
            <a:ext cx="7048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observe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spectral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lines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including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polarization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know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synthesize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them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2946737"/>
            <a:ext cx="7407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Simplified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diagnostics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part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profile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or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summaries</a:t>
            </a:r>
            <a:endParaRPr lang="es-ES" dirty="0" smtClean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Non-linear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inversions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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whole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profile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5007114"/>
            <a:ext cx="7423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Know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doing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inversion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code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(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lecture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Know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inversion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code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(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afternoon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sessions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)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359" y="76200"/>
            <a:ext cx="6383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Follow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these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four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steps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and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will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succeed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6611" y="1865055"/>
            <a:ext cx="7290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understand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Understand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‘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generates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’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</a:t>
            </a: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understand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generated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</a:t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merit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function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has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be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defined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‘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’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one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minimizes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merit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function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6291" y="5791200"/>
            <a:ext cx="635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solution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any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fitting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has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be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probabilistic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1173" y="76200"/>
            <a:ext cx="37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Understand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problem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699" y="1628800"/>
            <a:ext cx="655660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Understand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instrument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might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not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explain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what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see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surely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not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understanding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errors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Systematics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…</a:t>
            </a: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6002" y="76200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Understand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generative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824" y="990600"/>
            <a:ext cx="832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is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most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important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and </a:t>
            </a:r>
            <a:r>
              <a:rPr lang="es-ES" sz="2400" dirty="0" err="1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complex</a:t>
            </a:r>
            <a:r>
              <a:rPr lang="es-ES" sz="2400" dirty="0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part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inference</a:t>
            </a:r>
            <a:endParaRPr lang="es-ES" sz="2400" dirty="0">
              <a:solidFill>
                <a:srgbClr val="FFFFFF"/>
              </a:solidFill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47272"/>
            <a:ext cx="2376488" cy="285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76" y="3491313"/>
            <a:ext cx="1797844" cy="397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031" y="4964975"/>
            <a:ext cx="8763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x</a:t>
            </a:r>
            <a:r>
              <a:rPr lang="es-ES" sz="2400" baseline="-25000" dirty="0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i</a:t>
            </a:r>
            <a:r>
              <a:rPr lang="es-ES" sz="2400" dirty="0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are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fixed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given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zero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uncertainty</a:t>
            </a:r>
            <a:endParaRPr lang="es-ES" sz="2400" dirty="0">
              <a:solidFill>
                <a:srgbClr val="FFFFFF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Uncertainty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in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measurement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is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Gaussian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zero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mean</a:t>
            </a:r>
            <a:b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</a:b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and diagonal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covariance</a:t>
            </a:r>
            <a:endParaRPr lang="es-ES" sz="2400" dirty="0">
              <a:solidFill>
                <a:srgbClr val="FFFFFF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6174" y="188721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Example</a:t>
            </a:r>
            <a:endParaRPr lang="es-ES" sz="2400" b="1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4246" y="2814344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solidFill>
                  <a:srgbClr val="F2B1AC"/>
                </a:solidFill>
                <a:latin typeface="Roboto Light" pitchFamily="2" charset="0"/>
                <a:ea typeface="Roboto Light" pitchFamily="2" charset="0"/>
              </a:rPr>
              <a:t>Generative</a:t>
            </a:r>
            <a:r>
              <a:rPr lang="es-ES" sz="2400" b="1" dirty="0" smtClean="0">
                <a:solidFill>
                  <a:srgbClr val="F2B1AC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b="1" dirty="0" err="1" smtClean="0">
                <a:solidFill>
                  <a:srgbClr val="F2B1AC"/>
                </a:solidFill>
                <a:latin typeface="Roboto Light" pitchFamily="2" charset="0"/>
                <a:ea typeface="Roboto Light" pitchFamily="2" charset="0"/>
              </a:rPr>
              <a:t>model</a:t>
            </a:r>
            <a:endParaRPr lang="es-ES" sz="2400" b="1" dirty="0" smtClean="0">
              <a:solidFill>
                <a:srgbClr val="F2B1AC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986" y="445291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solidFill>
                  <a:srgbClr val="F2B1AC"/>
                </a:solidFill>
                <a:latin typeface="Roboto Light" pitchFamily="2" charset="0"/>
                <a:ea typeface="Roboto Light" pitchFamily="2" charset="0"/>
              </a:rPr>
              <a:t>Assumptions</a:t>
            </a:r>
            <a:endParaRPr lang="es-ES" sz="2400" b="1" dirty="0" smtClean="0">
              <a:solidFill>
                <a:srgbClr val="F2B1AC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5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1984" y="76200"/>
            <a:ext cx="416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Writing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generative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294" y="990600"/>
            <a:ext cx="8483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important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(and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sometimes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complex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)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part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inference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3761" y="1981200"/>
            <a:ext cx="5636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Let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assume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 has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been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generated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straight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line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some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added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uncertainty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56" y="3124200"/>
            <a:ext cx="2376488" cy="285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78" y="3733800"/>
            <a:ext cx="1797844" cy="3976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7795" y="5080337"/>
            <a:ext cx="7308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assume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x</a:t>
            </a:r>
            <a:r>
              <a:rPr lang="es-ES" baseline="-25000" dirty="0" smtClean="0">
                <a:latin typeface="Roboto Light" pitchFamily="2" charset="0"/>
                <a:ea typeface="Roboto Light" pitchFamily="2" charset="0"/>
              </a:rPr>
              <a:t>i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fixed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given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zero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uncertainty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Uncertainty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in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measurement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Gaussian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zero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mean</a:t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r>
              <a:rPr lang="es-ES" dirty="0" smtClean="0">
                <a:latin typeface="Roboto Light" pitchFamily="2" charset="0"/>
                <a:ea typeface="Roboto Light" pitchFamily="2" charset="0"/>
              </a:rPr>
              <a:t>and diagonal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covariance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y_i = mx_i + b + e_i\]&#10;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1}{[y1][y2]} \]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mathcal{L} = &#10;p(D|m,n) = \prod_{i=1}^N N \left(y_i | mx_i+b, \sigma_y^2 \right)\]&#10;&#10;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log \mathcal{L} = &#10;-\frac{N}{2} \log 2\pi - N \log \sigma_y - \sum_{i=1}^N \frac{\left(y_i - mx_i-b \right)^2}&#10;{\sigma_y^2} \]&#10;&#10;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log \mathcal{L} = &#10;-\frac{N}{2} \log 2\pi - N \log \sigma_y - \sum_{i=1}^N \frac{\left(y_i - mx_i-b \right)^2}&#10;{\sigma_y^2} \]&#10;&#10;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\partial \log \mathcal{L}}{\partial m} = &#10;2\sum_{i=1}^N \frac{\left(y_i - mx_i-b \right)x_i}&#10;{\sigma_y^2} =0 \]&#10;&#10;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\partial \log \mathcal{L}}{\partial m} = &#10;-2\sum_{i=1}^N \frac{\left(y_i - mx_i-b \right)}&#10;{\sigma_y^2} =0 \]&#10;&#10;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x = ab\]&#10;&#10;&#10;\end{document}"/>
  <p:tag name="IGUANATEXSIZE" val="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x = 10.5 \pm 1\]&#10;&#10;&#10;\end{document}"/>
  <p:tag name="IGUANATEXSIZE" val="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x = ab\]&#10;&#10;&#10;\end{document}"/>
  <p:tag name="IGUANATEXSIZE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y_i=1.2x_i+0.5+e_i\]&#10;&#10;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e_i \sim N(0,\sigma_y^2)\]&#10;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D|\mathrm{model})&#10;= \prod_i \left[ P_\mathrm{bad} p_\mathrm{bad}(y_i)&#10;+(1-P_\mathrm{bad}) p_{fg}(y_i)\right]\]&#10;&#10;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D|\mathrm{model})&#10;= \prod_i \left[ P_\mathrm{bad} p_\mathrm{bad}(y_i)&#10;+(1-P_\mathrm{bad}) p_\mathrm{fg}(y_i)\right]\]&#10;&#10;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_\mathrm{fg}(y_i) = N(y_i|mx_i+n, \sigma_y^2)\]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_\mathrm{bad}(y_i) = N(y_i|Y_\mathrm{bad}, V_\mathrm{bad}^2)\]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D|\mathrm{model})&#10;= \prod_i \left[ P_\mathrm{bad} p_\mathrm{bad}(y_i)&#10;+(1-P_\mathrm{bad}) p_\mathrm{fg}(y_i)\right]\]&#10;&#10;&#10;\end{document}"/>
  <p:tag name="IGUANATEXSIZE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m,b|D) = \int dP_\mathrm{bad} &#10;dY_\mathrm{bad} dV_\mathrm{bad} &#10;p(m,b,P_\mathrm{bad},Y_\mathrm{bad},V_\mathrm{bad}|D)\]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y_i = mx_i + b + e_i\]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e_i \sim N(0,\sigma_y^2)\]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mathcal{L} = &#10;p(D|m,n) = \prod_{i=1}^N N \left(y_i | mx_i+b, \sigma_y^2 \right)\]&#10;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\mathbf{y}|\mathbf{D})&#10;= \frac{p(\mathbf{D}|\mathbf{y}) p(\mathbf{y})}{p(\mathbf{D})}\]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y_1,y_2|\mathbf{D})&#10;= \int dy_3 dy_4 p(y_1,y_2,y_3,y_4|\mathbf{D}) \]&#10;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1}{[y1][y2][y3][y4]} \]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\mathbf{y}|\mathbf{D})&#10;\propto p(\mathbf{D}|\mathbf{y}) p(\mathbf{y})&#10;\]&#10;\end{document}"/>
  <p:tag name="IGUANATEXSIZE" val="2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Roboto Light" pitchFamily="2" charset="0"/>
            <a:ea typeface="Roboto Light" pitchFamily="2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70127</TotalTime>
  <Words>812</Words>
  <Application>Microsoft Office PowerPoint</Application>
  <PresentationFormat>On-screen Show (4:3)</PresentationFormat>
  <Paragraphs>151</Paragraphs>
  <Slides>33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Default Design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</dc:creator>
  <cp:lastModifiedBy>Art</cp:lastModifiedBy>
  <cp:revision>293</cp:revision>
  <dcterms:created xsi:type="dcterms:W3CDTF">2010-04-26T10:49:11Z</dcterms:created>
  <dcterms:modified xsi:type="dcterms:W3CDTF">2015-05-20T08:55:31Z</dcterms:modified>
</cp:coreProperties>
</file>