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03" r:id="rId2"/>
    <p:sldId id="504" r:id="rId3"/>
    <p:sldId id="330" r:id="rId4"/>
    <p:sldId id="258" r:id="rId5"/>
    <p:sldId id="515" r:id="rId6"/>
    <p:sldId id="536" r:id="rId7"/>
    <p:sldId id="537" r:id="rId8"/>
    <p:sldId id="538" r:id="rId9"/>
    <p:sldId id="539" r:id="rId10"/>
    <p:sldId id="505" r:id="rId11"/>
    <p:sldId id="506" r:id="rId12"/>
    <p:sldId id="507" r:id="rId13"/>
    <p:sldId id="508" r:id="rId14"/>
    <p:sldId id="514" r:id="rId15"/>
    <p:sldId id="509" r:id="rId16"/>
    <p:sldId id="510" r:id="rId17"/>
    <p:sldId id="511" r:id="rId18"/>
    <p:sldId id="512" r:id="rId19"/>
    <p:sldId id="513" r:id="rId20"/>
    <p:sldId id="522" r:id="rId21"/>
    <p:sldId id="534" r:id="rId22"/>
    <p:sldId id="528" r:id="rId23"/>
    <p:sldId id="529" r:id="rId24"/>
    <p:sldId id="530" r:id="rId25"/>
    <p:sldId id="531" r:id="rId26"/>
    <p:sldId id="533" r:id="rId27"/>
    <p:sldId id="532" r:id="rId28"/>
    <p:sldId id="516" r:id="rId29"/>
    <p:sldId id="517" r:id="rId30"/>
    <p:sldId id="535" r:id="rId31"/>
    <p:sldId id="524" r:id="rId32"/>
    <p:sldId id="525" r:id="rId33"/>
    <p:sldId id="526" r:id="rId34"/>
    <p:sldId id="527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99FF99"/>
    <a:srgbClr val="F2B1AC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13557-AAD9-45EC-B449-537665C3085E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F253BC-6502-488E-8370-C66E033BE99E}">
      <dgm:prSet phldrT="[Text]" custT="1"/>
      <dgm:spPr>
        <a:solidFill>
          <a:srgbClr val="72BFC5"/>
        </a:solidFill>
      </dgm:spPr>
      <dgm:t>
        <a:bodyPr/>
        <a:lstStyle/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Statistical</a:t>
          </a:r>
          <a:endParaRPr lang="es-ES" sz="1800" dirty="0" smtClean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equilibrium</a:t>
          </a:r>
          <a:endParaRPr lang="es-ES" sz="1800" dirty="0" smtClean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equations</a:t>
          </a:r>
          <a:endParaRPr lang="en-US" sz="18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gm:t>
    </dgm:pt>
    <dgm:pt modelId="{8E2C976D-7BE7-4737-A27A-A9A11FF650E0}" type="parTrans" cxnId="{2C8EF56D-2D9C-449E-9A84-BA0ABA501B75}">
      <dgm:prSet/>
      <dgm:spPr/>
      <dgm:t>
        <a:bodyPr/>
        <a:lstStyle/>
        <a:p>
          <a:endParaRPr lang="en-US" sz="2400">
            <a:latin typeface="Roboto Light" pitchFamily="2" charset="0"/>
            <a:ea typeface="Roboto Light" pitchFamily="2" charset="0"/>
          </a:endParaRPr>
        </a:p>
      </dgm:t>
    </dgm:pt>
    <dgm:pt modelId="{660C7205-76B7-4F2D-956D-A71198D94E9E}" type="sibTrans" cxnId="{2C8EF56D-2D9C-449E-9A84-BA0ABA501B75}">
      <dgm:prSet custT="1"/>
      <dgm:spPr/>
      <dgm:t>
        <a:bodyPr/>
        <a:lstStyle/>
        <a:p>
          <a:endParaRPr lang="en-US" sz="1100">
            <a:latin typeface="Roboto Light" pitchFamily="2" charset="0"/>
            <a:ea typeface="Roboto Light" pitchFamily="2" charset="0"/>
          </a:endParaRPr>
        </a:p>
      </dgm:t>
    </dgm:pt>
    <dgm:pt modelId="{A6F7A9FB-7B3E-4369-BDA4-8826250E4022}">
      <dgm:prSet phldrT="[Text]" custT="1"/>
      <dgm:spPr>
        <a:solidFill>
          <a:srgbClr val="72BFC5"/>
        </a:solidFill>
      </dgm:spPr>
      <dgm:t>
        <a:bodyPr/>
        <a:lstStyle/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Radiative</a:t>
          </a:r>
          <a:r>
            <a:rPr lang="es-ES" sz="18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transfer </a:t>
          </a:r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equation</a:t>
          </a:r>
          <a:endParaRPr lang="en-US" sz="18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gm:t>
    </dgm:pt>
    <dgm:pt modelId="{9CD92540-8ECE-4736-8C4A-99078BDCF876}" type="parTrans" cxnId="{666191C3-08EF-413E-B630-201DD9AEAB13}">
      <dgm:prSet/>
      <dgm:spPr/>
      <dgm:t>
        <a:bodyPr/>
        <a:lstStyle/>
        <a:p>
          <a:endParaRPr lang="en-US" sz="2400">
            <a:latin typeface="Roboto Light" pitchFamily="2" charset="0"/>
            <a:ea typeface="Roboto Light" pitchFamily="2" charset="0"/>
          </a:endParaRPr>
        </a:p>
      </dgm:t>
    </dgm:pt>
    <dgm:pt modelId="{3FAE8766-82E5-457B-A17F-50C855696E5C}" type="sibTrans" cxnId="{666191C3-08EF-413E-B630-201DD9AEAB13}">
      <dgm:prSet custT="1"/>
      <dgm:spPr/>
      <dgm:t>
        <a:bodyPr/>
        <a:lstStyle/>
        <a:p>
          <a:endParaRPr lang="en-US" sz="1100">
            <a:latin typeface="Roboto Light" pitchFamily="2" charset="0"/>
            <a:ea typeface="Roboto Light" pitchFamily="2" charset="0"/>
          </a:endParaRPr>
        </a:p>
      </dgm:t>
    </dgm:pt>
    <dgm:pt modelId="{D4C72CB7-8023-4E3C-A3B9-C196641DDBD4}">
      <dgm:prSet phldrT="[Text]" custT="1"/>
      <dgm:spPr>
        <a:solidFill>
          <a:srgbClr val="F2B1AC"/>
        </a:solidFill>
      </dgm:spPr>
      <dgm:t>
        <a:bodyPr/>
        <a:lstStyle/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Radiation</a:t>
          </a:r>
          <a:r>
            <a:rPr lang="es-ES" sz="18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</a:t>
          </a:r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field</a:t>
          </a:r>
          <a:endParaRPr lang="en-US" sz="18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gm:t>
    </dgm:pt>
    <dgm:pt modelId="{FEA0E9E3-B2D3-46B9-AE3F-C4B7ADE6A914}" type="parTrans" cxnId="{8F32F723-64FD-4972-A557-BD20353E3F36}">
      <dgm:prSet/>
      <dgm:spPr/>
      <dgm:t>
        <a:bodyPr/>
        <a:lstStyle/>
        <a:p>
          <a:endParaRPr lang="en-US" sz="2400">
            <a:latin typeface="Roboto Light" pitchFamily="2" charset="0"/>
            <a:ea typeface="Roboto Light" pitchFamily="2" charset="0"/>
          </a:endParaRPr>
        </a:p>
      </dgm:t>
    </dgm:pt>
    <dgm:pt modelId="{C355BB49-A05E-4F3F-B881-B6844229788F}" type="sibTrans" cxnId="{8F32F723-64FD-4972-A557-BD20353E3F36}">
      <dgm:prSet custT="1"/>
      <dgm:spPr/>
      <dgm:t>
        <a:bodyPr/>
        <a:lstStyle/>
        <a:p>
          <a:endParaRPr lang="en-US" sz="1100">
            <a:latin typeface="Roboto Light" pitchFamily="2" charset="0"/>
            <a:ea typeface="Roboto Light" pitchFamily="2" charset="0"/>
          </a:endParaRPr>
        </a:p>
      </dgm:t>
    </dgm:pt>
    <dgm:pt modelId="{2AB6337A-E1BA-441C-AC85-BBC0D64AE05B}">
      <dgm:prSet phldrT="[Text]" custT="1"/>
      <dgm:spPr>
        <a:solidFill>
          <a:srgbClr val="F2B1AC"/>
        </a:solidFill>
      </dgm:spPr>
      <dgm:t>
        <a:bodyPr/>
        <a:lstStyle/>
        <a:p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Level</a:t>
          </a:r>
          <a:r>
            <a:rPr lang="es-ES" sz="18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</a:t>
          </a:r>
          <a:r>
            <a:rPr lang="es-ES" sz="18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population</a:t>
          </a:r>
          <a:endParaRPr lang="en-US" sz="18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gm:t>
    </dgm:pt>
    <dgm:pt modelId="{F4971499-7E24-40C2-8B07-6631A49AEBA4}" type="parTrans" cxnId="{98FBD5FA-69CD-48ED-AAAE-79B11D850E86}">
      <dgm:prSet/>
      <dgm:spPr/>
      <dgm:t>
        <a:bodyPr/>
        <a:lstStyle/>
        <a:p>
          <a:endParaRPr lang="en-US" sz="2400">
            <a:latin typeface="Roboto Light" pitchFamily="2" charset="0"/>
            <a:ea typeface="Roboto Light" pitchFamily="2" charset="0"/>
          </a:endParaRPr>
        </a:p>
      </dgm:t>
    </dgm:pt>
    <dgm:pt modelId="{6639E5E2-5FB9-4AF0-8F0B-F2C86B8F204F}" type="sibTrans" cxnId="{98FBD5FA-69CD-48ED-AAAE-79B11D850E86}">
      <dgm:prSet custT="1"/>
      <dgm:spPr/>
      <dgm:t>
        <a:bodyPr/>
        <a:lstStyle/>
        <a:p>
          <a:endParaRPr lang="en-US" sz="1100">
            <a:latin typeface="Roboto Light" pitchFamily="2" charset="0"/>
            <a:ea typeface="Roboto Light" pitchFamily="2" charset="0"/>
          </a:endParaRPr>
        </a:p>
      </dgm:t>
    </dgm:pt>
    <dgm:pt modelId="{8A46C0C1-9649-4548-B5AA-C20D6A7B2DB5}" type="pres">
      <dgm:prSet presAssocID="{17813557-AAD9-45EC-B449-537665C308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2F288B-DAD6-4016-9CBE-A1A8848F7ED5}" type="pres">
      <dgm:prSet presAssocID="{1DF253BC-6502-488E-8370-C66E033BE9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B769E-4D16-4773-B6B7-FBD0C86C4A85}" type="pres">
      <dgm:prSet presAssocID="{660C7205-76B7-4F2D-956D-A71198D94E9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5E7C782-F989-44EE-B2D5-08DFF803E8CA}" type="pres">
      <dgm:prSet presAssocID="{660C7205-76B7-4F2D-956D-A71198D94E9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3E416BE-83A0-4A5E-A43A-4B353CB1130B}" type="pres">
      <dgm:prSet presAssocID="{2AB6337A-E1BA-441C-AC85-BBC0D64AE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3BF43-2305-42C9-B3E6-8256A4FDB4A2}" type="pres">
      <dgm:prSet presAssocID="{6639E5E2-5FB9-4AF0-8F0B-F2C86B8F204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1FE3146-16FE-4413-B862-A29A97E62DCE}" type="pres">
      <dgm:prSet presAssocID="{6639E5E2-5FB9-4AF0-8F0B-F2C86B8F204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6AF60C6-8CDE-4242-ABB8-491FA93A8237}" type="pres">
      <dgm:prSet presAssocID="{A6F7A9FB-7B3E-4369-BDA4-8826250E402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1876D-BB22-4673-9392-33149AA4AAC8}" type="pres">
      <dgm:prSet presAssocID="{3FAE8766-82E5-457B-A17F-50C855696E5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41A3CE9-2759-42DE-835E-244487CF5F3C}" type="pres">
      <dgm:prSet presAssocID="{3FAE8766-82E5-457B-A17F-50C855696E5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F74CB2-C9DC-4B5B-A9FE-4B686961F8C4}" type="pres">
      <dgm:prSet presAssocID="{D4C72CB7-8023-4E3C-A3B9-C196641DDB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BDFBB-4330-4672-8C4F-12DA2289784B}" type="pres">
      <dgm:prSet presAssocID="{C355BB49-A05E-4F3F-B881-B684422978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EC14708-B96C-4237-9DA3-D816041E2554}" type="pres">
      <dgm:prSet presAssocID="{C355BB49-A05E-4F3F-B881-B684422978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18B2620-F65A-42CC-AE8D-C2FDEE4BC020}" type="presOf" srcId="{17813557-AAD9-45EC-B449-537665C3085E}" destId="{8A46C0C1-9649-4548-B5AA-C20D6A7B2DB5}" srcOrd="0" destOrd="0" presId="urn:microsoft.com/office/officeart/2005/8/layout/cycle2"/>
    <dgm:cxn modelId="{AD458D94-E8F8-461B-9F83-3E8A26A213B7}" type="presOf" srcId="{6639E5E2-5FB9-4AF0-8F0B-F2C86B8F204F}" destId="{F1FE3146-16FE-4413-B862-A29A97E62DCE}" srcOrd="1" destOrd="0" presId="urn:microsoft.com/office/officeart/2005/8/layout/cycle2"/>
    <dgm:cxn modelId="{C3FFDB51-9B00-457F-BCC4-9F6EABD4D6EA}" type="presOf" srcId="{1DF253BC-6502-488E-8370-C66E033BE99E}" destId="{882F288B-DAD6-4016-9CBE-A1A8848F7ED5}" srcOrd="0" destOrd="0" presId="urn:microsoft.com/office/officeart/2005/8/layout/cycle2"/>
    <dgm:cxn modelId="{2C8EF56D-2D9C-449E-9A84-BA0ABA501B75}" srcId="{17813557-AAD9-45EC-B449-537665C3085E}" destId="{1DF253BC-6502-488E-8370-C66E033BE99E}" srcOrd="0" destOrd="0" parTransId="{8E2C976D-7BE7-4737-A27A-A9A11FF650E0}" sibTransId="{660C7205-76B7-4F2D-956D-A71198D94E9E}"/>
    <dgm:cxn modelId="{B301B5FF-474C-4119-8067-AA19F3640327}" type="presOf" srcId="{3FAE8766-82E5-457B-A17F-50C855696E5C}" destId="{BBE1876D-BB22-4673-9392-33149AA4AAC8}" srcOrd="0" destOrd="0" presId="urn:microsoft.com/office/officeart/2005/8/layout/cycle2"/>
    <dgm:cxn modelId="{8F32F723-64FD-4972-A557-BD20353E3F36}" srcId="{17813557-AAD9-45EC-B449-537665C3085E}" destId="{D4C72CB7-8023-4E3C-A3B9-C196641DDBD4}" srcOrd="3" destOrd="0" parTransId="{FEA0E9E3-B2D3-46B9-AE3F-C4B7ADE6A914}" sibTransId="{C355BB49-A05E-4F3F-B881-B6844229788F}"/>
    <dgm:cxn modelId="{0A8E26FB-02F3-47A5-A1FA-8FE83D7F4DAB}" type="presOf" srcId="{D4C72CB7-8023-4E3C-A3B9-C196641DDBD4}" destId="{C8F74CB2-C9DC-4B5B-A9FE-4B686961F8C4}" srcOrd="0" destOrd="0" presId="urn:microsoft.com/office/officeart/2005/8/layout/cycle2"/>
    <dgm:cxn modelId="{4683E2A5-D270-4865-B942-7A8F288069DC}" type="presOf" srcId="{660C7205-76B7-4F2D-956D-A71198D94E9E}" destId="{05E7C782-F989-44EE-B2D5-08DFF803E8CA}" srcOrd="1" destOrd="0" presId="urn:microsoft.com/office/officeart/2005/8/layout/cycle2"/>
    <dgm:cxn modelId="{AAF1B45D-A132-4A9A-BD5E-86B8D317FB46}" type="presOf" srcId="{C355BB49-A05E-4F3F-B881-B6844229788F}" destId="{0EC14708-B96C-4237-9DA3-D816041E2554}" srcOrd="1" destOrd="0" presId="urn:microsoft.com/office/officeart/2005/8/layout/cycle2"/>
    <dgm:cxn modelId="{0B63FD37-3F1A-4711-B12E-47501EF5A039}" type="presOf" srcId="{6639E5E2-5FB9-4AF0-8F0B-F2C86B8F204F}" destId="{DCF3BF43-2305-42C9-B3E6-8256A4FDB4A2}" srcOrd="0" destOrd="0" presId="urn:microsoft.com/office/officeart/2005/8/layout/cycle2"/>
    <dgm:cxn modelId="{D77305E1-3CAE-4251-BA1F-5B646AAB606C}" type="presOf" srcId="{2AB6337A-E1BA-441C-AC85-BBC0D64AE05B}" destId="{43E416BE-83A0-4A5E-A43A-4B353CB1130B}" srcOrd="0" destOrd="0" presId="urn:microsoft.com/office/officeart/2005/8/layout/cycle2"/>
    <dgm:cxn modelId="{29080B05-2BEE-478B-9AF8-4F87E7CCAE8C}" type="presOf" srcId="{3FAE8766-82E5-457B-A17F-50C855696E5C}" destId="{041A3CE9-2759-42DE-835E-244487CF5F3C}" srcOrd="1" destOrd="0" presId="urn:microsoft.com/office/officeart/2005/8/layout/cycle2"/>
    <dgm:cxn modelId="{44D18027-E2CB-427F-BAD8-AB5E4D2FFD77}" type="presOf" srcId="{A6F7A9FB-7B3E-4369-BDA4-8826250E4022}" destId="{16AF60C6-8CDE-4242-ABB8-491FA93A8237}" srcOrd="0" destOrd="0" presId="urn:microsoft.com/office/officeart/2005/8/layout/cycle2"/>
    <dgm:cxn modelId="{2BFC75F9-EECD-4DBF-A376-C632C0E997BC}" type="presOf" srcId="{660C7205-76B7-4F2D-956D-A71198D94E9E}" destId="{5BAB769E-4D16-4773-B6B7-FBD0C86C4A85}" srcOrd="0" destOrd="0" presId="urn:microsoft.com/office/officeart/2005/8/layout/cycle2"/>
    <dgm:cxn modelId="{666191C3-08EF-413E-B630-201DD9AEAB13}" srcId="{17813557-AAD9-45EC-B449-537665C3085E}" destId="{A6F7A9FB-7B3E-4369-BDA4-8826250E4022}" srcOrd="2" destOrd="0" parTransId="{9CD92540-8ECE-4736-8C4A-99078BDCF876}" sibTransId="{3FAE8766-82E5-457B-A17F-50C855696E5C}"/>
    <dgm:cxn modelId="{5319E2EC-6CCC-487B-9C9C-D9746C960D61}" type="presOf" srcId="{C355BB49-A05E-4F3F-B881-B6844229788F}" destId="{D85BDFBB-4330-4672-8C4F-12DA2289784B}" srcOrd="0" destOrd="0" presId="urn:microsoft.com/office/officeart/2005/8/layout/cycle2"/>
    <dgm:cxn modelId="{98FBD5FA-69CD-48ED-AAAE-79B11D850E86}" srcId="{17813557-AAD9-45EC-B449-537665C3085E}" destId="{2AB6337A-E1BA-441C-AC85-BBC0D64AE05B}" srcOrd="1" destOrd="0" parTransId="{F4971499-7E24-40C2-8B07-6631A49AEBA4}" sibTransId="{6639E5E2-5FB9-4AF0-8F0B-F2C86B8F204F}"/>
    <dgm:cxn modelId="{580B806C-1FFF-43C5-9A4C-D34B6496B2D4}" type="presParOf" srcId="{8A46C0C1-9649-4548-B5AA-C20D6A7B2DB5}" destId="{882F288B-DAD6-4016-9CBE-A1A8848F7ED5}" srcOrd="0" destOrd="0" presId="urn:microsoft.com/office/officeart/2005/8/layout/cycle2"/>
    <dgm:cxn modelId="{B2EA2FC6-CCCB-4B5A-8FE5-43AABC1C93E4}" type="presParOf" srcId="{8A46C0C1-9649-4548-B5AA-C20D6A7B2DB5}" destId="{5BAB769E-4D16-4773-B6B7-FBD0C86C4A85}" srcOrd="1" destOrd="0" presId="urn:microsoft.com/office/officeart/2005/8/layout/cycle2"/>
    <dgm:cxn modelId="{CBAF564F-E66B-4430-9B61-9E33D6A9E27D}" type="presParOf" srcId="{5BAB769E-4D16-4773-B6B7-FBD0C86C4A85}" destId="{05E7C782-F989-44EE-B2D5-08DFF803E8CA}" srcOrd="0" destOrd="0" presId="urn:microsoft.com/office/officeart/2005/8/layout/cycle2"/>
    <dgm:cxn modelId="{CDC9601D-B55D-4C89-82B5-581AA915A28A}" type="presParOf" srcId="{8A46C0C1-9649-4548-B5AA-C20D6A7B2DB5}" destId="{43E416BE-83A0-4A5E-A43A-4B353CB1130B}" srcOrd="2" destOrd="0" presId="urn:microsoft.com/office/officeart/2005/8/layout/cycle2"/>
    <dgm:cxn modelId="{604E8F3B-4279-47D1-88EA-17865E1E3EE4}" type="presParOf" srcId="{8A46C0C1-9649-4548-B5AA-C20D6A7B2DB5}" destId="{DCF3BF43-2305-42C9-B3E6-8256A4FDB4A2}" srcOrd="3" destOrd="0" presId="urn:microsoft.com/office/officeart/2005/8/layout/cycle2"/>
    <dgm:cxn modelId="{F11A55DF-E0FF-4A41-9220-EBB8435CC7A5}" type="presParOf" srcId="{DCF3BF43-2305-42C9-B3E6-8256A4FDB4A2}" destId="{F1FE3146-16FE-4413-B862-A29A97E62DCE}" srcOrd="0" destOrd="0" presId="urn:microsoft.com/office/officeart/2005/8/layout/cycle2"/>
    <dgm:cxn modelId="{8499E710-97AA-46D0-9AAD-557EA906C878}" type="presParOf" srcId="{8A46C0C1-9649-4548-B5AA-C20D6A7B2DB5}" destId="{16AF60C6-8CDE-4242-ABB8-491FA93A8237}" srcOrd="4" destOrd="0" presId="urn:microsoft.com/office/officeart/2005/8/layout/cycle2"/>
    <dgm:cxn modelId="{E643ABB3-F54B-4D5F-A978-C5DF37E3DF52}" type="presParOf" srcId="{8A46C0C1-9649-4548-B5AA-C20D6A7B2DB5}" destId="{BBE1876D-BB22-4673-9392-33149AA4AAC8}" srcOrd="5" destOrd="0" presId="urn:microsoft.com/office/officeart/2005/8/layout/cycle2"/>
    <dgm:cxn modelId="{56A02AEF-5975-4BC2-99DA-41931BE2F226}" type="presParOf" srcId="{BBE1876D-BB22-4673-9392-33149AA4AAC8}" destId="{041A3CE9-2759-42DE-835E-244487CF5F3C}" srcOrd="0" destOrd="0" presId="urn:microsoft.com/office/officeart/2005/8/layout/cycle2"/>
    <dgm:cxn modelId="{57E33011-010C-4C55-840A-6162FCC2EF87}" type="presParOf" srcId="{8A46C0C1-9649-4548-B5AA-C20D6A7B2DB5}" destId="{C8F74CB2-C9DC-4B5B-A9FE-4B686961F8C4}" srcOrd="6" destOrd="0" presId="urn:microsoft.com/office/officeart/2005/8/layout/cycle2"/>
    <dgm:cxn modelId="{04BBEA5D-7118-4565-9B96-BDA93C5B6DB0}" type="presParOf" srcId="{8A46C0C1-9649-4548-B5AA-C20D6A7B2DB5}" destId="{D85BDFBB-4330-4672-8C4F-12DA2289784B}" srcOrd="7" destOrd="0" presId="urn:microsoft.com/office/officeart/2005/8/layout/cycle2"/>
    <dgm:cxn modelId="{1ED3D67B-3C93-4C9E-891D-30A1ED63D127}" type="presParOf" srcId="{D85BDFBB-4330-4672-8C4F-12DA2289784B}" destId="{0EC14708-B96C-4237-9DA3-D816041E255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288B-DAD6-4016-9CBE-A1A8848F7ED5}">
      <dsp:nvSpPr>
        <dsp:cNvPr id="0" name=""/>
        <dsp:cNvSpPr/>
      </dsp:nvSpPr>
      <dsp:spPr>
        <a:xfrm>
          <a:off x="2956098" y="50"/>
          <a:ext cx="1707802" cy="1707802"/>
        </a:xfrm>
        <a:prstGeom prst="ellipse">
          <a:avLst/>
        </a:prstGeom>
        <a:solidFill>
          <a:srgbClr val="72BFC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Statistical</a:t>
          </a:r>
          <a:endParaRPr lang="es-ES" sz="1800" kern="1200" dirty="0" smtClean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equilibrium</a:t>
          </a:r>
          <a:endParaRPr lang="es-ES" sz="1800" kern="1200" dirty="0" smtClean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equations</a:t>
          </a:r>
          <a:endParaRPr lang="en-US" sz="1800" kern="12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sp:txBody>
      <dsp:txXfrm>
        <a:off x="3206200" y="250152"/>
        <a:ext cx="1207598" cy="1207598"/>
      </dsp:txXfrm>
    </dsp:sp>
    <dsp:sp modelId="{5BAB769E-4D16-4773-B6B7-FBD0C86C4A85}">
      <dsp:nvSpPr>
        <dsp:cNvPr id="0" name=""/>
        <dsp:cNvSpPr/>
      </dsp:nvSpPr>
      <dsp:spPr>
        <a:xfrm rot="2700000">
          <a:off x="4480540" y="1463202"/>
          <a:ext cx="453804" cy="576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Roboto Light" pitchFamily="2" charset="0"/>
            <a:ea typeface="Roboto Light" pitchFamily="2" charset="0"/>
          </a:endParaRPr>
        </a:p>
      </dsp:txBody>
      <dsp:txXfrm>
        <a:off x="4500477" y="1530346"/>
        <a:ext cx="317663" cy="345829"/>
      </dsp:txXfrm>
    </dsp:sp>
    <dsp:sp modelId="{43E416BE-83A0-4A5E-A43A-4B353CB1130B}">
      <dsp:nvSpPr>
        <dsp:cNvPr id="0" name=""/>
        <dsp:cNvSpPr/>
      </dsp:nvSpPr>
      <dsp:spPr>
        <a:xfrm>
          <a:off x="4769147" y="1813098"/>
          <a:ext cx="1707802" cy="1707802"/>
        </a:xfrm>
        <a:prstGeom prst="ellipse">
          <a:avLst/>
        </a:prstGeom>
        <a:solidFill>
          <a:srgbClr val="F2B1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Level</a:t>
          </a:r>
          <a:r>
            <a:rPr lang="es-ES" sz="1800" kern="12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</a:t>
          </a: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population</a:t>
          </a:r>
          <a:endParaRPr lang="en-US" sz="1800" kern="12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sp:txBody>
      <dsp:txXfrm>
        <a:off x="5019249" y="2063200"/>
        <a:ext cx="1207598" cy="1207598"/>
      </dsp:txXfrm>
    </dsp:sp>
    <dsp:sp modelId="{DCF3BF43-2305-42C9-B3E6-8256A4FDB4A2}">
      <dsp:nvSpPr>
        <dsp:cNvPr id="0" name=""/>
        <dsp:cNvSpPr/>
      </dsp:nvSpPr>
      <dsp:spPr>
        <a:xfrm rot="8100000">
          <a:off x="4498703" y="3276250"/>
          <a:ext cx="453804" cy="576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Roboto Light" pitchFamily="2" charset="0"/>
            <a:ea typeface="Roboto Light" pitchFamily="2" charset="0"/>
          </a:endParaRPr>
        </a:p>
      </dsp:txBody>
      <dsp:txXfrm rot="10800000">
        <a:off x="4614907" y="3343394"/>
        <a:ext cx="317663" cy="345829"/>
      </dsp:txXfrm>
    </dsp:sp>
    <dsp:sp modelId="{16AF60C6-8CDE-4242-ABB8-491FA93A8237}">
      <dsp:nvSpPr>
        <dsp:cNvPr id="0" name=""/>
        <dsp:cNvSpPr/>
      </dsp:nvSpPr>
      <dsp:spPr>
        <a:xfrm>
          <a:off x="2956098" y="3626147"/>
          <a:ext cx="1707802" cy="1707802"/>
        </a:xfrm>
        <a:prstGeom prst="ellipse">
          <a:avLst/>
        </a:prstGeom>
        <a:solidFill>
          <a:srgbClr val="72BFC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Radiative</a:t>
          </a:r>
          <a:r>
            <a:rPr lang="es-ES" sz="1800" kern="12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transfer </a:t>
          </a: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equation</a:t>
          </a:r>
          <a:endParaRPr lang="en-US" sz="1800" kern="12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sp:txBody>
      <dsp:txXfrm>
        <a:off x="3206200" y="3876249"/>
        <a:ext cx="1207598" cy="1207598"/>
      </dsp:txXfrm>
    </dsp:sp>
    <dsp:sp modelId="{BBE1876D-BB22-4673-9392-33149AA4AAC8}">
      <dsp:nvSpPr>
        <dsp:cNvPr id="0" name=""/>
        <dsp:cNvSpPr/>
      </dsp:nvSpPr>
      <dsp:spPr>
        <a:xfrm rot="13500000">
          <a:off x="2685655" y="3294414"/>
          <a:ext cx="453804" cy="576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171350"/>
            <a:satOff val="7464"/>
            <a:lumOff val="-358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Roboto Light" pitchFamily="2" charset="0"/>
            <a:ea typeface="Roboto Light" pitchFamily="2" charset="0"/>
          </a:endParaRPr>
        </a:p>
      </dsp:txBody>
      <dsp:txXfrm rot="10800000">
        <a:off x="2801859" y="3457824"/>
        <a:ext cx="317663" cy="345829"/>
      </dsp:txXfrm>
    </dsp:sp>
    <dsp:sp modelId="{C8F74CB2-C9DC-4B5B-A9FE-4B686961F8C4}">
      <dsp:nvSpPr>
        <dsp:cNvPr id="0" name=""/>
        <dsp:cNvSpPr/>
      </dsp:nvSpPr>
      <dsp:spPr>
        <a:xfrm>
          <a:off x="1143050" y="1813098"/>
          <a:ext cx="1707802" cy="1707802"/>
        </a:xfrm>
        <a:prstGeom prst="ellipse">
          <a:avLst/>
        </a:prstGeom>
        <a:solidFill>
          <a:srgbClr val="F2B1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Radiation</a:t>
          </a:r>
          <a:r>
            <a:rPr lang="es-ES" sz="1800" kern="1200" dirty="0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 </a:t>
          </a:r>
          <a:r>
            <a:rPr lang="es-ES" sz="1800" kern="1200" dirty="0" err="1" smtClean="0">
              <a:solidFill>
                <a:schemeClr val="tx1"/>
              </a:solidFill>
              <a:latin typeface="Roboto Light" pitchFamily="2" charset="0"/>
              <a:ea typeface="Roboto Light" pitchFamily="2" charset="0"/>
            </a:rPr>
            <a:t>field</a:t>
          </a:r>
          <a:endParaRPr lang="en-US" sz="1800" kern="1200" dirty="0">
            <a:solidFill>
              <a:schemeClr val="tx1"/>
            </a:solidFill>
            <a:latin typeface="Roboto Light" pitchFamily="2" charset="0"/>
            <a:ea typeface="Roboto Light" pitchFamily="2" charset="0"/>
          </a:endParaRPr>
        </a:p>
      </dsp:txBody>
      <dsp:txXfrm>
        <a:off x="1393152" y="2063200"/>
        <a:ext cx="1207598" cy="1207598"/>
      </dsp:txXfrm>
    </dsp:sp>
    <dsp:sp modelId="{D85BDFBB-4330-4672-8C4F-12DA2289784B}">
      <dsp:nvSpPr>
        <dsp:cNvPr id="0" name=""/>
        <dsp:cNvSpPr/>
      </dsp:nvSpPr>
      <dsp:spPr>
        <a:xfrm rot="18900000">
          <a:off x="2667491" y="1481365"/>
          <a:ext cx="453804" cy="576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Roboto Light" pitchFamily="2" charset="0"/>
            <a:ea typeface="Roboto Light" pitchFamily="2" charset="0"/>
          </a:endParaRPr>
        </a:p>
      </dsp:txBody>
      <dsp:txXfrm>
        <a:off x="2687428" y="1644775"/>
        <a:ext cx="317663" cy="345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16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17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18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19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2ECB1-B940-49F5-87DE-AFC315AAAB3A}" type="slidenum">
              <a:rPr lang="es-ES"/>
              <a:pPr/>
              <a:t>26</a:t>
            </a:fld>
            <a:endParaRPr lang="es-E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2ECB1-B940-49F5-87DE-AFC315AAAB3A}" type="slidenum">
              <a:rPr lang="es-ES"/>
              <a:pPr/>
              <a:t>27</a:t>
            </a:fld>
            <a:endParaRPr lang="es-E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4FC0-30ED-4DF5-94F8-0257B288F0F8}" type="slidenum">
              <a:rPr lang="es-ES"/>
              <a:pPr/>
              <a:t>28</a:t>
            </a:fld>
            <a:endParaRPr lang="es-E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3B4CC-F098-4319-95E0-50FA95B751F6}" type="slidenum">
              <a:rPr lang="es-ES"/>
              <a:pPr/>
              <a:t>29</a:t>
            </a:fld>
            <a:endParaRPr lang="es-E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3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10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11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12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13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14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196E-C5E4-43ED-83D2-DEFC994A404D}" type="slidenum">
              <a:rPr lang="es-ES"/>
              <a:pPr/>
              <a:t>15</a:t>
            </a:fld>
            <a:endParaRPr lang="es-E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Transporte Radiativo en Líneas Moleculares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C83311F-DBAC-46EF-9837-DE76D121A04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c.es/proyecto/inversion/online/milne_code/milne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iac.es/proyecto/inversion/online/hazel_code/hazel.php" TargetMode="External"/><Relationship Id="rId4" Type="http://schemas.openxmlformats.org/officeDocument/2006/relationships/hyperlink" Target="http://www.iac.es/proyecto/inversion/online/nicole_code/nicole.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ensio/mil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0.0.2.2:8888/notebooks/Python%20tools.ipynb" TargetMode="External"/><Relationship Id="rId5" Type="http://schemas.openxmlformats.org/officeDocument/2006/relationships/hyperlink" Target="https://github.com/aasensio/hazel" TargetMode="External"/><Relationship Id="rId4" Type="http://schemas.openxmlformats.org/officeDocument/2006/relationships/hyperlink" Target="https://github.com/aasensio/l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hyperlink" Target="http://10.0.2.2:8888/notebooks/PCA.ipynb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.xml"/><Relationship Id="rId7" Type="http://schemas.openxmlformats.org/officeDocument/2006/relationships/image" Target="../media/image2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Useful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web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tools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88696"/>
            <a:ext cx="54056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3"/>
              </a:rPr>
              <a:t>Milne-Eddington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hlinkClick r:id="rId3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3"/>
              </a:rPr>
              <a:t>simulator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Roboto Light" pitchFamily="2" charset="0"/>
                <a:ea typeface="Roboto Light" pitchFamily="2" charset="0"/>
                <a:hlinkClick r:id="rId4"/>
              </a:rPr>
              <a:t>Local </a:t>
            </a:r>
            <a:r>
              <a:rPr lang="es-ES" sz="2400" dirty="0" err="1">
                <a:latin typeface="Roboto Light" pitchFamily="2" charset="0"/>
                <a:ea typeface="Roboto Light" pitchFamily="2" charset="0"/>
                <a:hlinkClick r:id="rId4"/>
              </a:rPr>
              <a:t>thermodynamical</a:t>
            </a:r>
            <a:r>
              <a:rPr lang="es-ES" sz="2400" dirty="0">
                <a:latin typeface="Roboto Light" pitchFamily="2" charset="0"/>
                <a:ea typeface="Roboto Light" pitchFamily="2" charset="0"/>
                <a:hlinkClick r:id="rId4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4"/>
              </a:rPr>
              <a:t>equilibrium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>
                <a:latin typeface="Roboto Light" pitchFamily="2" charset="0"/>
                <a:ea typeface="Roboto Light" pitchFamily="2" charset="0"/>
                <a:hlinkClick r:id="rId5"/>
              </a:rPr>
              <a:t>Hanle</a:t>
            </a:r>
            <a:r>
              <a:rPr lang="es-ES" sz="2400" dirty="0">
                <a:latin typeface="Roboto Light" pitchFamily="2" charset="0"/>
                <a:ea typeface="Roboto Light" pitchFamily="2" charset="0"/>
                <a:hlinkClick r:id="rId5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5"/>
              </a:rPr>
              <a:t>effect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Useful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Python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/IDL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tools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88696"/>
            <a:ext cx="54056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3"/>
              </a:rPr>
              <a:t>Milne-Eddington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hlinkClick r:id="rId3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3"/>
              </a:rPr>
              <a:t>synthesis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latin typeface="Roboto Light" pitchFamily="2" charset="0"/>
                <a:ea typeface="Roboto Light" pitchFamily="2" charset="0"/>
                <a:hlinkClick r:id="rId4"/>
              </a:rPr>
              <a:t>Local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4"/>
              </a:rPr>
              <a:t>thermodynamical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hlinkClick r:id="rId4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4"/>
              </a:rPr>
              <a:t>equilibrium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5"/>
              </a:rPr>
              <a:t>Hanle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hlinkClick r:id="rId5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hlinkClick r:id="rId5"/>
              </a:rPr>
              <a:t>effect</a:t>
            </a:r>
            <a:endParaRPr lang="es-ES" sz="2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extBox 3">
            <a:hlinkClick r:id="rId6"/>
          </p:cNvPr>
          <p:cNvSpPr txBox="1"/>
          <p:nvPr/>
        </p:nvSpPr>
        <p:spPr>
          <a:xfrm>
            <a:off x="7234447" y="60960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Examples</a:t>
            </a:r>
            <a:endParaRPr lang="en-US" sz="2400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Noise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systematics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796" y="1066800"/>
            <a:ext cx="5868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always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made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different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sources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504" y="2077015"/>
            <a:ext cx="48429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Real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Multiplicative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photon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Additive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Systematics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Fringes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74" y="5105400"/>
            <a:ext cx="2934653" cy="2828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437" y="5943600"/>
            <a:ext cx="790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them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will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affect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make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Stokes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profiles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deal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them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or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ideally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during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n-US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Denoising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609" y="1219200"/>
            <a:ext cx="4071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Filter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low-pass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filters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Wavelet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denoising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Low-rank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574" y="2571690"/>
            <a:ext cx="7186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observations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as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collection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</a:t>
            </a:r>
            <a:r>
              <a:rPr lang="es-ES" baseline="-25000" dirty="0" err="1" smtClean="0">
                <a:latin typeface="Symbol" pitchFamily="18" charset="2"/>
                <a:ea typeface="Roboto Light" pitchFamily="2" charset="0"/>
              </a:rPr>
              <a:t>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-dimensional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vectors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forming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matrix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8734"/>
          <a:stretch/>
        </p:blipFill>
        <p:spPr>
          <a:xfrm>
            <a:off x="2691125" y="3505200"/>
            <a:ext cx="3761750" cy="29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Denoising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 Principal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component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analysis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573" y="990600"/>
            <a:ext cx="6795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rows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very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similar,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small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differences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37" y="1828800"/>
            <a:ext cx="897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expect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rows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linearly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independent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matrix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low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rank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45" y="3533745"/>
            <a:ext cx="2023110" cy="28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2701" y="4476690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Singular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values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320" y="295816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Left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singular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vectors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924145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Right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singular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vectors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H="1" flipV="1">
            <a:off x="4953000" y="3819495"/>
            <a:ext cx="186435" cy="657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>
            <a:off x="5334000" y="3124200"/>
            <a:ext cx="762000" cy="409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</p:cNvCxnSpPr>
          <p:nvPr/>
        </p:nvCxnSpPr>
        <p:spPr bwMode="auto">
          <a:xfrm>
            <a:off x="3448280" y="3158216"/>
            <a:ext cx="971320" cy="299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>
            <a:hlinkClick r:id="rId5"/>
          </p:cNvPr>
          <p:cNvSpPr txBox="1"/>
          <p:nvPr/>
        </p:nvSpPr>
        <p:spPr>
          <a:xfrm>
            <a:off x="7543800" y="614365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Example</a:t>
            </a:r>
            <a:endParaRPr lang="en-US" sz="2400" dirty="0" err="1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5435769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low-rank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high-rank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0763" y="5435769"/>
            <a:ext cx="3890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Low-rank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approximation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mainly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3448280" y="5715000"/>
            <a:ext cx="48566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Denoising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4"/>
          <a:stretch/>
        </p:blipFill>
        <p:spPr>
          <a:xfrm>
            <a:off x="801609" y="2819400"/>
            <a:ext cx="7523500" cy="290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1609" y="1219200"/>
            <a:ext cx="4071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Filter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low-pass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filters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Wavelet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denoising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Low-rank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Defringing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Fringes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manifest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quasi-periodic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0703" y="2032303"/>
            <a:ext cx="2786063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367235" y="2032303"/>
            <a:ext cx="2786063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Defringing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Fringes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manifest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quasi-periodic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303" y="1981200"/>
            <a:ext cx="76193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periodic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signals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substract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– do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hand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Fourier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transform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spectrum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remove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frequencies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return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real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space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–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again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hand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Use principal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component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analysis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hope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fringes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appear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isolated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singular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vectors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–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based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luck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Machine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learning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mainly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unexplored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relevance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vector machines – quite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automatic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morphological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component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analysis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–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unexplored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Defringing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RVM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549097"/>
            <a:ext cx="5572125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524000"/>
            <a:ext cx="5572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Defringing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MCA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70935"/>
            <a:ext cx="24384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624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8056" y="6477000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latin typeface="Roboto Light" pitchFamily="2" charset="0"/>
                <a:ea typeface="Roboto Light" pitchFamily="2" charset="0"/>
              </a:rPr>
              <a:t>Bobin</a:t>
            </a:r>
            <a:r>
              <a:rPr lang="es-ES" sz="1600" dirty="0" smtClean="0">
                <a:latin typeface="Roboto Light" pitchFamily="2" charset="0"/>
                <a:ea typeface="Roboto Light" pitchFamily="2" charset="0"/>
              </a:rPr>
              <a:t> et al. (2007)</a:t>
            </a:r>
            <a:endParaRPr lang="en-US" sz="1600" dirty="0" err="1" smtClean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362200" y="2819400"/>
            <a:ext cx="8382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43600" y="2819400"/>
            <a:ext cx="914400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03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Lecture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 1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5962" y="3124200"/>
            <a:ext cx="51720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Stokes profiles </a:t>
            </a:r>
            <a:r>
              <a:rPr lang="en-U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in different </a:t>
            </a:r>
            <a:r>
              <a:rPr lang="en-U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Physical intuition from </a:t>
            </a:r>
            <a:r>
              <a:rPr lang="en-U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profiles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Atomic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parameters</a:t>
            </a:r>
            <a:endParaRPr lang="es-E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Zeeman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vs.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Paschen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-Back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Azimuth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disambiguation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Stray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-light</a:t>
            </a:r>
            <a:endParaRPr lang="en-U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Web+python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useful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tools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–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denoising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NLTE &amp;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Hanle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effect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097" y="2971800"/>
            <a:ext cx="78053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Lines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in non-local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thermodynamical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equilibrium</a:t>
            </a:r>
            <a:endParaRPr lang="es-ES" sz="2800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s-ES" sz="28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ideas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afternoon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classes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)</a:t>
            </a:r>
            <a:endParaRPr lang="en-US" sz="2800" dirty="0" err="1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914400"/>
            <a:ext cx="6257925" cy="5136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8511" y="60960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latin typeface="Roboto Light" pitchFamily="2" charset="0"/>
                <a:ea typeface="Roboto Light" pitchFamily="2" charset="0"/>
              </a:rPr>
              <a:t>NST</a:t>
            </a:r>
            <a:endParaRPr lang="en-US" sz="1800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 H</a:t>
            </a:r>
            <a:r>
              <a:rPr lang="es-ES" sz="2400" dirty="0" smtClean="0">
                <a:solidFill>
                  <a:srgbClr val="72BFC5"/>
                </a:solidFill>
                <a:latin typeface="Symbol" pitchFamily="18" charset="2"/>
                <a:ea typeface="Roboto" pitchFamily="2" charset="0"/>
              </a:rPr>
              <a:t>a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718" y="63497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latin typeface="Roboto Light" pitchFamily="2" charset="0"/>
                <a:ea typeface="Roboto Light" pitchFamily="2" charset="0"/>
              </a:rPr>
              <a:t>IRIS</a:t>
            </a:r>
            <a:endParaRPr lang="en-US" sz="1800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18" y="758180"/>
            <a:ext cx="5155565" cy="556642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 Mg II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h&amp;k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0820" y="60960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latin typeface="Roboto Light" pitchFamily="2" charset="0"/>
                <a:ea typeface="Roboto Light" pitchFamily="2" charset="0"/>
              </a:rPr>
              <a:t>IRIS</a:t>
            </a:r>
            <a:endParaRPr lang="en-US" sz="1800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219200"/>
            <a:ext cx="8500533" cy="478155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 Mg II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h&amp;k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49840" y="52578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latin typeface="Roboto Light" pitchFamily="2" charset="0"/>
                <a:ea typeface="Roboto Light" pitchFamily="2" charset="0"/>
              </a:rPr>
              <a:t>IRIS – Mg II h</a:t>
            </a:r>
            <a:endParaRPr lang="en-US" sz="1800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Solar Prominence - Sept 24, 201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1150" y="1714500"/>
            <a:ext cx="5981700" cy="3429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 Mg II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h&amp;k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- 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362" y="914400"/>
            <a:ext cx="8411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Strong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lines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usually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local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thermodynamical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equilibrium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source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directly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dependent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local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temperature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excitation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state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atomic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levels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depend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non-local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radiation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at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each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atmosphere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32" y="2971800"/>
            <a:ext cx="50903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75918" y="629856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Roboto Light" pitchFamily="2" charset="0"/>
                <a:ea typeface="Roboto Light" pitchFamily="2" charset="0"/>
              </a:rPr>
              <a:t>Uitenbroek</a:t>
            </a:r>
            <a:r>
              <a:rPr lang="es-ES" sz="1400" dirty="0" smtClean="0">
                <a:latin typeface="Roboto Light" pitchFamily="2" charset="0"/>
                <a:ea typeface="Roboto Light" pitchFamily="2" charset="0"/>
              </a:rPr>
              <a:t> (2006)</a:t>
            </a:r>
            <a:endParaRPr lang="en-US" sz="1400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249" y="291098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</a:rPr>
              <a:t>Ca II 8542 A</a:t>
            </a:r>
            <a:endParaRPr lang="en-US" sz="1600" b="1" dirty="0" err="1" smtClean="0">
              <a:solidFill>
                <a:srgbClr val="FF0000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LTE -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Solution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2028" y="2356209"/>
            <a:ext cx="5559942" cy="2221780"/>
            <a:chOff x="1792028" y="2356209"/>
            <a:chExt cx="5559942" cy="2221780"/>
          </a:xfrm>
        </p:grpSpPr>
        <p:sp>
          <p:nvSpPr>
            <p:cNvPr id="4" name="Freeform 3"/>
            <p:cNvSpPr/>
            <p:nvPr/>
          </p:nvSpPr>
          <p:spPr>
            <a:xfrm>
              <a:off x="1792028" y="2356209"/>
              <a:ext cx="2221780" cy="2221780"/>
            </a:xfrm>
            <a:custGeom>
              <a:avLst/>
              <a:gdLst>
                <a:gd name="connsiteX0" fmla="*/ 0 w 2221780"/>
                <a:gd name="connsiteY0" fmla="*/ 1110890 h 2221780"/>
                <a:gd name="connsiteX1" fmla="*/ 1110890 w 2221780"/>
                <a:gd name="connsiteY1" fmla="*/ 0 h 2221780"/>
                <a:gd name="connsiteX2" fmla="*/ 2221780 w 2221780"/>
                <a:gd name="connsiteY2" fmla="*/ 1110890 h 2221780"/>
                <a:gd name="connsiteX3" fmla="*/ 1110890 w 2221780"/>
                <a:gd name="connsiteY3" fmla="*/ 2221780 h 2221780"/>
                <a:gd name="connsiteX4" fmla="*/ 0 w 2221780"/>
                <a:gd name="connsiteY4" fmla="*/ 1110890 h 22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780" h="2221780">
                  <a:moveTo>
                    <a:pt x="0" y="1110890"/>
                  </a:moveTo>
                  <a:cubicBezTo>
                    <a:pt x="0" y="497362"/>
                    <a:pt x="497362" y="0"/>
                    <a:pt x="1110890" y="0"/>
                  </a:cubicBezTo>
                  <a:cubicBezTo>
                    <a:pt x="1724418" y="0"/>
                    <a:pt x="2221780" y="497362"/>
                    <a:pt x="2221780" y="1110890"/>
                  </a:cubicBezTo>
                  <a:cubicBezTo>
                    <a:pt x="2221780" y="1724418"/>
                    <a:pt x="1724418" y="2221780"/>
                    <a:pt x="1110890" y="2221780"/>
                  </a:cubicBezTo>
                  <a:cubicBezTo>
                    <a:pt x="497362" y="2221780"/>
                    <a:pt x="0" y="1724418"/>
                    <a:pt x="0" y="1110890"/>
                  </a:cubicBezTo>
                  <a:close/>
                </a:path>
              </a:pathLst>
            </a:custGeom>
            <a:solidFill>
              <a:srgbClr val="F2B1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8232" tIns="348232" rIns="348232" bIns="34823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err="1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Level</a:t>
              </a:r>
              <a:r>
                <a:rPr lang="es-ES" sz="1800" kern="1200" dirty="0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s-ES" sz="1800" kern="1200" dirty="0" err="1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population</a:t>
              </a:r>
              <a:endParaRPr lang="es-ES" sz="1800" kern="1200" dirty="0" smtClean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(</a:t>
              </a:r>
              <a:r>
                <a:rPr lang="es-ES" sz="1800" kern="1200" dirty="0" err="1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known</a:t>
              </a:r>
              <a:r>
                <a:rPr lang="es-ES" sz="1800" kern="1200" dirty="0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)</a:t>
              </a:r>
              <a:endParaRPr lang="en-US" sz="1800" kern="1200" dirty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114800" y="3092174"/>
              <a:ext cx="920875" cy="749850"/>
            </a:xfrm>
            <a:custGeom>
              <a:avLst/>
              <a:gdLst>
                <a:gd name="connsiteX0" fmla="*/ 0 w 1384549"/>
                <a:gd name="connsiteY0" fmla="*/ 149970 h 749850"/>
                <a:gd name="connsiteX1" fmla="*/ 1009624 w 1384549"/>
                <a:gd name="connsiteY1" fmla="*/ 149970 h 749850"/>
                <a:gd name="connsiteX2" fmla="*/ 1009624 w 1384549"/>
                <a:gd name="connsiteY2" fmla="*/ 0 h 749850"/>
                <a:gd name="connsiteX3" fmla="*/ 1384549 w 1384549"/>
                <a:gd name="connsiteY3" fmla="*/ 374925 h 749850"/>
                <a:gd name="connsiteX4" fmla="*/ 1009624 w 1384549"/>
                <a:gd name="connsiteY4" fmla="*/ 749850 h 749850"/>
                <a:gd name="connsiteX5" fmla="*/ 1009624 w 1384549"/>
                <a:gd name="connsiteY5" fmla="*/ 599880 h 749850"/>
                <a:gd name="connsiteX6" fmla="*/ 0 w 1384549"/>
                <a:gd name="connsiteY6" fmla="*/ 599880 h 749850"/>
                <a:gd name="connsiteX7" fmla="*/ 0 w 1384549"/>
                <a:gd name="connsiteY7" fmla="*/ 149970 h 74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549" h="749850">
                  <a:moveTo>
                    <a:pt x="0" y="149970"/>
                  </a:moveTo>
                  <a:lnTo>
                    <a:pt x="1009624" y="149970"/>
                  </a:lnTo>
                  <a:lnTo>
                    <a:pt x="1009624" y="0"/>
                  </a:lnTo>
                  <a:lnTo>
                    <a:pt x="1384549" y="374925"/>
                  </a:lnTo>
                  <a:lnTo>
                    <a:pt x="1009624" y="749850"/>
                  </a:lnTo>
                  <a:lnTo>
                    <a:pt x="1009624" y="599880"/>
                  </a:lnTo>
                  <a:lnTo>
                    <a:pt x="0" y="599880"/>
                  </a:lnTo>
                  <a:lnTo>
                    <a:pt x="0" y="14997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49970" rIns="224955" bIns="149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130190" y="2356209"/>
              <a:ext cx="2221780" cy="2221780"/>
            </a:xfrm>
            <a:custGeom>
              <a:avLst/>
              <a:gdLst>
                <a:gd name="connsiteX0" fmla="*/ 0 w 2221780"/>
                <a:gd name="connsiteY0" fmla="*/ 1110890 h 2221780"/>
                <a:gd name="connsiteX1" fmla="*/ 1110890 w 2221780"/>
                <a:gd name="connsiteY1" fmla="*/ 0 h 2221780"/>
                <a:gd name="connsiteX2" fmla="*/ 2221780 w 2221780"/>
                <a:gd name="connsiteY2" fmla="*/ 1110890 h 2221780"/>
                <a:gd name="connsiteX3" fmla="*/ 1110890 w 2221780"/>
                <a:gd name="connsiteY3" fmla="*/ 2221780 h 2221780"/>
                <a:gd name="connsiteX4" fmla="*/ 0 w 2221780"/>
                <a:gd name="connsiteY4" fmla="*/ 1110890 h 222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780" h="2221780">
                  <a:moveTo>
                    <a:pt x="0" y="1110890"/>
                  </a:moveTo>
                  <a:cubicBezTo>
                    <a:pt x="0" y="497362"/>
                    <a:pt x="497362" y="0"/>
                    <a:pt x="1110890" y="0"/>
                  </a:cubicBezTo>
                  <a:cubicBezTo>
                    <a:pt x="1724418" y="0"/>
                    <a:pt x="2221780" y="497362"/>
                    <a:pt x="2221780" y="1110890"/>
                  </a:cubicBezTo>
                  <a:cubicBezTo>
                    <a:pt x="2221780" y="1724418"/>
                    <a:pt x="1724418" y="2221780"/>
                    <a:pt x="1110890" y="2221780"/>
                  </a:cubicBezTo>
                  <a:cubicBezTo>
                    <a:pt x="497362" y="2221780"/>
                    <a:pt x="0" y="1724418"/>
                    <a:pt x="0" y="1110890"/>
                  </a:cubicBezTo>
                  <a:close/>
                </a:path>
              </a:pathLst>
            </a:custGeom>
            <a:solidFill>
              <a:srgbClr val="72BFC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257024"/>
                <a:satOff val="11196"/>
                <a:lumOff val="-537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8232" tIns="348232" rIns="348232" bIns="34823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err="1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Radiative</a:t>
              </a:r>
              <a:r>
                <a:rPr lang="es-ES" sz="1800" kern="1200" dirty="0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 transfer </a:t>
              </a:r>
              <a:r>
                <a:rPr lang="es-ES" sz="1800" kern="1200" dirty="0" err="1" smtClean="0">
                  <a:solidFill>
                    <a:schemeClr val="tx1"/>
                  </a:solidFill>
                  <a:latin typeface="Roboto Light" pitchFamily="2" charset="0"/>
                  <a:ea typeface="Roboto Light" pitchFamily="2" charset="0"/>
                </a:rPr>
                <a:t>equation</a:t>
              </a:r>
              <a:endParaRPr lang="en-US" sz="1800" kern="1200" dirty="0">
                <a:solidFill>
                  <a:schemeClr val="tx1"/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6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NLTE -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Solution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66297261"/>
              </p:ext>
            </p:extLst>
          </p:nvPr>
        </p:nvGraphicFramePr>
        <p:xfrm>
          <a:off x="762000" y="914400"/>
          <a:ext cx="7620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3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02" name="Line 50"/>
          <p:cNvSpPr>
            <a:spLocks noChangeShapeType="1"/>
          </p:cNvSpPr>
          <p:nvPr/>
        </p:nvSpPr>
        <p:spPr bwMode="auto">
          <a:xfrm flipV="1">
            <a:off x="2270125" y="4548188"/>
            <a:ext cx="2682875" cy="14287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3" name="Line 51"/>
          <p:cNvSpPr>
            <a:spLocks noChangeShapeType="1"/>
          </p:cNvSpPr>
          <p:nvPr/>
        </p:nvSpPr>
        <p:spPr bwMode="auto">
          <a:xfrm flipV="1">
            <a:off x="2744788" y="2981325"/>
            <a:ext cx="2682875" cy="14288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4" name="Line 52"/>
          <p:cNvSpPr>
            <a:spLocks noChangeShapeType="1"/>
          </p:cNvSpPr>
          <p:nvPr/>
        </p:nvSpPr>
        <p:spPr bwMode="auto">
          <a:xfrm flipV="1">
            <a:off x="5060950" y="1152525"/>
            <a:ext cx="2682875" cy="14288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5" name="Line 53"/>
          <p:cNvSpPr>
            <a:spLocks noChangeShapeType="1"/>
          </p:cNvSpPr>
          <p:nvPr/>
        </p:nvSpPr>
        <p:spPr bwMode="auto">
          <a:xfrm flipH="1">
            <a:off x="2955925" y="2994025"/>
            <a:ext cx="457200" cy="1538288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6" name="Line 54"/>
          <p:cNvSpPr>
            <a:spLocks noChangeShapeType="1"/>
          </p:cNvSpPr>
          <p:nvPr/>
        </p:nvSpPr>
        <p:spPr bwMode="auto">
          <a:xfrm flipH="1">
            <a:off x="4330700" y="1212850"/>
            <a:ext cx="928688" cy="1690688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7" name="Line 55"/>
          <p:cNvSpPr>
            <a:spLocks noChangeShapeType="1"/>
          </p:cNvSpPr>
          <p:nvPr/>
        </p:nvSpPr>
        <p:spPr bwMode="auto">
          <a:xfrm flipV="1">
            <a:off x="4178300" y="2995613"/>
            <a:ext cx="441325" cy="1509712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8" name="Line 56"/>
          <p:cNvSpPr>
            <a:spLocks noChangeShapeType="1"/>
          </p:cNvSpPr>
          <p:nvPr/>
        </p:nvSpPr>
        <p:spPr bwMode="auto">
          <a:xfrm flipV="1">
            <a:off x="4940300" y="1182688"/>
            <a:ext cx="1371600" cy="1752600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09" name="Line 57"/>
          <p:cNvSpPr>
            <a:spLocks noChangeShapeType="1"/>
          </p:cNvSpPr>
          <p:nvPr/>
        </p:nvSpPr>
        <p:spPr bwMode="auto">
          <a:xfrm flipV="1">
            <a:off x="4518025" y="1185863"/>
            <a:ext cx="2649538" cy="3354387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10" name="Line 58"/>
          <p:cNvSpPr>
            <a:spLocks noChangeShapeType="1"/>
          </p:cNvSpPr>
          <p:nvPr/>
        </p:nvSpPr>
        <p:spPr bwMode="auto">
          <a:xfrm flipH="1">
            <a:off x="4851400" y="1169988"/>
            <a:ext cx="2681288" cy="3336925"/>
          </a:xfrm>
          <a:prstGeom prst="line">
            <a:avLst/>
          </a:prstGeom>
          <a:noFill/>
          <a:ln w="38100">
            <a:solidFill>
              <a:srgbClr val="72BFC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72BFC5"/>
              </a:solidFill>
            </a:endParaRPr>
          </a:p>
        </p:txBody>
      </p:sp>
      <p:sp>
        <p:nvSpPr>
          <p:cNvPr id="254011" name="Text Box 59"/>
          <p:cNvSpPr txBox="1">
            <a:spLocks noChangeArrowheads="1"/>
          </p:cNvSpPr>
          <p:nvPr/>
        </p:nvSpPr>
        <p:spPr bwMode="auto">
          <a:xfrm>
            <a:off x="1706563" y="4340225"/>
            <a:ext cx="36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99FF99"/>
                </a:solidFill>
              </a:rPr>
              <a:t>n</a:t>
            </a:r>
            <a:r>
              <a:rPr lang="es-ES" sz="2000" baseline="-25000">
                <a:solidFill>
                  <a:srgbClr val="99FF99"/>
                </a:solidFill>
              </a:rPr>
              <a:t>i</a:t>
            </a:r>
            <a:endParaRPr lang="es-ES" sz="2000">
              <a:solidFill>
                <a:srgbClr val="99FF99"/>
              </a:solidFill>
            </a:endParaRPr>
          </a:p>
        </p:txBody>
      </p:sp>
      <p:sp>
        <p:nvSpPr>
          <p:cNvPr id="254012" name="Text Box 60"/>
          <p:cNvSpPr txBox="1">
            <a:spLocks noChangeArrowheads="1"/>
          </p:cNvSpPr>
          <p:nvPr/>
        </p:nvSpPr>
        <p:spPr bwMode="auto">
          <a:xfrm>
            <a:off x="2227263" y="2787650"/>
            <a:ext cx="3714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99FF99"/>
                </a:solidFill>
              </a:rPr>
              <a:t>n</a:t>
            </a:r>
            <a:r>
              <a:rPr lang="es-ES" sz="2000" baseline="-25000">
                <a:solidFill>
                  <a:srgbClr val="99FF99"/>
                </a:solidFill>
              </a:rPr>
              <a:t>j</a:t>
            </a:r>
            <a:endParaRPr lang="es-ES" sz="2000">
              <a:solidFill>
                <a:srgbClr val="99FF99"/>
              </a:solidFill>
            </a:endParaRPr>
          </a:p>
        </p:txBody>
      </p:sp>
      <p:sp>
        <p:nvSpPr>
          <p:cNvPr id="254013" name="Text Box 61"/>
          <p:cNvSpPr txBox="1">
            <a:spLocks noChangeArrowheads="1"/>
          </p:cNvSpPr>
          <p:nvPr/>
        </p:nvSpPr>
        <p:spPr bwMode="auto">
          <a:xfrm>
            <a:off x="4421188" y="914400"/>
            <a:ext cx="41229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>
                <a:solidFill>
                  <a:srgbClr val="99FF99"/>
                </a:solidFill>
              </a:rPr>
              <a:t>n</a:t>
            </a:r>
            <a:r>
              <a:rPr lang="es-ES" sz="2000" baseline="-25000">
                <a:solidFill>
                  <a:srgbClr val="99FF99"/>
                </a:solidFill>
              </a:rPr>
              <a:t>k</a:t>
            </a:r>
            <a:endParaRPr lang="es-ES" sz="2000">
              <a:solidFill>
                <a:srgbClr val="99FF99"/>
              </a:solidFill>
            </a:endParaRPr>
          </a:p>
        </p:txBody>
      </p:sp>
      <p:sp>
        <p:nvSpPr>
          <p:cNvPr id="254014" name="Text Box 62"/>
          <p:cNvSpPr txBox="1">
            <a:spLocks noChangeArrowheads="1"/>
          </p:cNvSpPr>
          <p:nvPr/>
        </p:nvSpPr>
        <p:spPr bwMode="auto">
          <a:xfrm>
            <a:off x="831789" y="5105400"/>
            <a:ext cx="76947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dirty="0" err="1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interested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populations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of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atomic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/molecular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levels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consistent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radiation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present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plasma</a:t>
            </a:r>
          </a:p>
          <a:p>
            <a:pPr algn="ctr"/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smtClean="0">
                <a:solidFill>
                  <a:srgbClr val="72BFC5"/>
                </a:solidFill>
                <a:latin typeface="Roboto Light" pitchFamily="2" charset="0"/>
                <a:ea typeface="Roboto Light" pitchFamily="2" charset="0"/>
              </a:rPr>
              <a:t>Non-local and non-linear </a:t>
            </a:r>
            <a:r>
              <a:rPr lang="es-ES" dirty="0" err="1" smtClean="0">
                <a:solidFill>
                  <a:srgbClr val="72BFC5"/>
                </a:solidFill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>
              <a:solidFill>
                <a:srgbClr val="72BFC5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Strong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–NLTE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599"/>
            <a:ext cx="4574858" cy="1034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15220"/>
            <a:ext cx="1960245" cy="785813"/>
          </a:xfrm>
          <a:prstGeom prst="rect">
            <a:avLst/>
          </a:prstGeom>
        </p:spPr>
      </p:pic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NLTE -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Equations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21" y="4716780"/>
            <a:ext cx="5377815" cy="845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534863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Statistical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equilibrium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equations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2954183"/>
            <a:ext cx="217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Radiative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transfer</a:t>
            </a: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equation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4939635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Mean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intensity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Operative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definition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Stokes </a:t>
            </a:r>
            <a:r>
              <a:rPr lang="es-ES" sz="2400" dirty="0" err="1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8745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960563"/>
            <a:ext cx="71913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097" y="2971800"/>
            <a:ext cx="78053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Scattering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polarization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and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Hanle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effect</a:t>
            </a:r>
            <a:endParaRPr lang="es-ES" sz="2800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s-ES" sz="28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some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ideas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afternoon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800" dirty="0" err="1" smtClean="0">
                <a:latin typeface="Roboto" pitchFamily="2" charset="0"/>
                <a:ea typeface="Roboto" pitchFamily="2" charset="0"/>
              </a:rPr>
              <a:t>classes</a:t>
            </a:r>
            <a:r>
              <a:rPr lang="es-ES" sz="2800" dirty="0" smtClean="0">
                <a:latin typeface="Roboto" pitchFamily="2" charset="0"/>
                <a:ea typeface="Roboto" pitchFamily="2" charset="0"/>
              </a:rPr>
              <a:t>)</a:t>
            </a:r>
            <a:endParaRPr lang="en-US" sz="2800" dirty="0" err="1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mi_magnetogram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6173" r="3422" b="8888"/>
          <a:stretch/>
        </p:blipFill>
        <p:spPr>
          <a:xfrm>
            <a:off x="4715239" y="1175465"/>
            <a:ext cx="4204309" cy="4101784"/>
          </a:xfrm>
          <a:prstGeom prst="rect">
            <a:avLst/>
          </a:prstGeom>
        </p:spPr>
      </p:pic>
      <p:pic>
        <p:nvPicPr>
          <p:cNvPr id="2" name="Picture 1" descr="hmi_continu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6173" r="3848" b="8675"/>
          <a:stretch/>
        </p:blipFill>
        <p:spPr>
          <a:xfrm>
            <a:off x="262768" y="1175466"/>
            <a:ext cx="4152783" cy="4101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644" y="5689360"/>
            <a:ext cx="2191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Roboto Light" pitchFamily="2" charset="0"/>
                <a:ea typeface="Roboto Light" pitchFamily="2" charset="0"/>
              </a:rPr>
              <a:t>Visible continuum</a:t>
            </a: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(solar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surface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888" y="5375093"/>
            <a:ext cx="473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Roboto Light" pitchFamily="2" charset="0"/>
                <a:ea typeface="Roboto Light" pitchFamily="2" charset="0"/>
              </a:rPr>
              <a:t>Zeeman effect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. Circularly polarized </a:t>
            </a:r>
          </a:p>
          <a:p>
            <a:pPr algn="ctr"/>
            <a:r>
              <a:rPr lang="en-US" dirty="0" smtClean="0">
                <a:latin typeface="Roboto Light" pitchFamily="2" charset="0"/>
                <a:ea typeface="Roboto Light" pitchFamily="2" charset="0"/>
              </a:rPr>
              <a:t>light: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magnetogram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Line-of-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sight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projection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b="1" dirty="0" smtClean="0">
                <a:latin typeface="Roboto Light" pitchFamily="2" charset="0"/>
                <a:ea typeface="Roboto Light" pitchFamily="2" charset="0"/>
              </a:rPr>
              <a:t>B</a:t>
            </a: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Black/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opposite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polarities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8475" y="0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Polarization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in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spectral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48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ers_po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8" t="22059" r="11764" b="19275"/>
          <a:stretch/>
        </p:blipFill>
        <p:spPr>
          <a:xfrm>
            <a:off x="248170" y="1447800"/>
            <a:ext cx="4848145" cy="4465262"/>
          </a:xfrm>
          <a:prstGeom prst="rect">
            <a:avLst/>
          </a:prstGeom>
        </p:spPr>
      </p:pic>
      <p:pic>
        <p:nvPicPr>
          <p:cNvPr id="5" name="Picture 4" descr="mir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568" r="17535" b="4499"/>
          <a:stretch/>
        </p:blipFill>
        <p:spPr>
          <a:xfrm>
            <a:off x="2133599" y="3048000"/>
            <a:ext cx="836048" cy="846755"/>
          </a:xfrm>
          <a:prstGeom prst="ellipse">
            <a:avLst/>
          </a:prstGeom>
          <a:effectLst>
            <a:softEdge rad="203200"/>
          </a:effectLst>
        </p:spPr>
      </p:pic>
      <p:sp>
        <p:nvSpPr>
          <p:cNvPr id="6" name="TextBox 5"/>
          <p:cNvSpPr txBox="1"/>
          <p:nvPr/>
        </p:nvSpPr>
        <p:spPr>
          <a:xfrm>
            <a:off x="5386767" y="1729385"/>
            <a:ext cx="35461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boto Light" pitchFamily="2" charset="0"/>
                <a:ea typeface="Roboto Light" pitchFamily="2" charset="0"/>
              </a:rPr>
              <a:t>Scattering polarization</a:t>
            </a:r>
          </a:p>
          <a:p>
            <a:endParaRPr lang="en-US" b="1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SiO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maser</a:t>
            </a:r>
          </a:p>
          <a:p>
            <a:endParaRPr lang="en-US" dirty="0">
              <a:latin typeface="Roboto Light" pitchFamily="2" charset="0"/>
              <a:ea typeface="Roboto Light" pitchFamily="2" charset="0"/>
            </a:endParaRP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Typically tangential, but some</a:t>
            </a: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are radial because of local</a:t>
            </a: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variations of the anisotropy or</a:t>
            </a: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magnetic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7386" y="0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Scattering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polarization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in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spectral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2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86280" y="1799219"/>
            <a:ext cx="5795520" cy="3372428"/>
          </a:xfrm>
          <a:prstGeom prst="ellipse">
            <a:avLst/>
          </a:prstGeom>
          <a:solidFill>
            <a:srgbClr val="F5A9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econd_solar_spectru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7" y="2743200"/>
            <a:ext cx="5922253" cy="381053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299228" y="1751917"/>
            <a:ext cx="1197059" cy="0"/>
          </a:xfrm>
          <a:prstGeom prst="line">
            <a:avLst/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05645" y="1751917"/>
            <a:ext cx="1197059" cy="0"/>
          </a:xfrm>
          <a:prstGeom prst="line">
            <a:avLst/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7386" y="0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Scattering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polarization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in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spectral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lines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838200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second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solar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spectrum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tmo-anisotropy.jpg                                            0007B887cd                             BB98F828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8"/>
          <a:stretch/>
        </p:blipFill>
        <p:spPr>
          <a:xfrm>
            <a:off x="2336386" y="1085503"/>
            <a:ext cx="4471228" cy="5484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1886" y="0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main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ingredient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6424" y="3048000"/>
            <a:ext cx="75216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Zeeman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effect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deterministic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magnetic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field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Scattering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non-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symmetric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scattering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Hanle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effect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scattering+magnetic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field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Faraday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rotation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deterministic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magnetic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field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9466" y="304800"/>
            <a:ext cx="680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Roboto Light" pitchFamily="2" charset="0"/>
                <a:ea typeface="Roboto Light" pitchFamily="2" charset="0"/>
              </a:rPr>
              <a:t>Symmetry</a:t>
            </a:r>
            <a:r>
              <a:rPr lang="es-ES" sz="28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800" dirty="0" err="1" smtClean="0">
                <a:latin typeface="Roboto Light" pitchFamily="2" charset="0"/>
                <a:ea typeface="Roboto Light" pitchFamily="2" charset="0"/>
              </a:rPr>
              <a:t>breaking</a:t>
            </a:r>
            <a:r>
              <a:rPr lang="es-ES" sz="2800" dirty="0" smtClean="0">
                <a:latin typeface="Roboto Light" pitchFamily="2" charset="0"/>
                <a:ea typeface="Roboto Light" pitchFamily="2" charset="0"/>
              </a:rPr>
              <a:t> produces </a:t>
            </a:r>
            <a:r>
              <a:rPr lang="es-ES" sz="2800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endParaRPr lang="es-ES" sz="28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6444" y="1447800"/>
            <a:ext cx="6171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physical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effects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produce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are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related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sz="2400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symmetry</a:t>
            </a:r>
            <a:r>
              <a:rPr lang="es-ES" sz="2400" dirty="0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breaking</a:t>
            </a:r>
            <a:r>
              <a:rPr lang="es-ES" sz="2400" dirty="0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effect</a:t>
            </a:r>
            <a:endParaRPr lang="es-ES" sz="2400" dirty="0">
              <a:solidFill>
                <a:srgbClr val="FFFF00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2667000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Physical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intuition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–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profiles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different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structures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Atomic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parameters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Zeeman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vs.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Paschen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-Back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Azimuth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disambiguation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67235" y="76200"/>
            <a:ext cx="6409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Stray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-light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o_i = r_i n_i + \epsilon_i + s_i\]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bf{M} = \mathbf{U} \mathbf{\Sigma}\mathbf{V}^*\]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 \frac{dn_i}{dt} = &#10;\sum_{j \neq i}n_j P_{ji} - n_i \sum_{j \neq i} P_{ij}\]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 \frac{dI}{ds} = \epsilon - \eta I\]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 \bar{J} = \frac{1}{4\pi}\int d\Omega \int&#10;d\nu \phi(\nu,\Omega) I(\nu,\Omega)\]&#10;&#10;&#10;\end{document}"/>
  <p:tag name="IGUANATEXSIZE" val="3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98881</TotalTime>
  <Words>562</Words>
  <Application>Microsoft Office PowerPoint</Application>
  <PresentationFormat>On-screen Show (4:3)</PresentationFormat>
  <Paragraphs>174</Paragraphs>
  <Slides>34</Slides>
  <Notes>17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322</cp:revision>
  <dcterms:created xsi:type="dcterms:W3CDTF">2010-04-26T10:49:11Z</dcterms:created>
  <dcterms:modified xsi:type="dcterms:W3CDTF">2015-04-13T15:56:11Z</dcterms:modified>
</cp:coreProperties>
</file>