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FF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BFC5"/>
    <a:srgbClr val="99FF99"/>
    <a:srgbClr val="F2B1AC"/>
    <a:srgbClr val="FF0000"/>
    <a:srgbClr val="FFFF00"/>
    <a:srgbClr val="00FF00"/>
    <a:srgbClr val="FF9900"/>
    <a:srgbClr val="20F443"/>
    <a:srgbClr val="33713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632" autoAdjust="0"/>
  </p:normalViewPr>
  <p:slideViewPr>
    <p:cSldViewPr>
      <p:cViewPr varScale="1">
        <p:scale>
          <a:sx n="74" d="100"/>
          <a:sy n="74" d="100"/>
        </p:scale>
        <p:origin x="-126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1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8E1E922-78FF-4416-B6C5-CBE53EB93DCC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27641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276999"/>
          </a:xfrm>
        </p:spPr>
        <p:txBody>
          <a:bodyPr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276999"/>
          </a:xfrm>
        </p:spPr>
        <p:txBody>
          <a:bodyPr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66A61C-7473-4C04-86CF-951622FA935D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69367E-C50B-48D9-8AC4-BA73478E0C65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C0B195-690F-4CDB-B31F-E3E2A976EB8C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6E8130-D167-4B1A-83B9-EE618EF9E868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6CB204-FCC9-40DA-8BB4-150F67BFDB13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C51299-2F39-4B96-9DAC-3DE71B116D89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ECB2F0-EF4D-4506-91B8-ECEB8002073C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9E7A0A-2E6E-429A-B34C-C352ABD1E8B4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FB4C7D-ECD1-4A3B-B0E6-D6252851601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9CFAC1-F2A2-46B8-BE8D-77452279656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1CB88-F04F-48F3-AD78-BEADB38ABED4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4BA8C644-59DB-4D5A-992C-6776F0BBD877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asensio/SolarnetGranada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asensio/SolarnetGranada" TargetMode="External"/><Relationship Id="rId2" Type="http://schemas.openxmlformats.org/officeDocument/2006/relationships/hyperlink" Target="https://github.com/aasensio/milne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/>
          <p:nvPr/>
        </p:nvSpPr>
        <p:spPr>
          <a:xfrm>
            <a:off x="617066" y="705344"/>
            <a:ext cx="7909878" cy="138022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81639" tIns="40820" rIns="81639" bIns="40820" anchor="t" anchorCtr="0" compatLnSpc="0">
            <a:spAutoFit/>
          </a:bodyPr>
          <a:lstStyle/>
          <a:p>
            <a:pPr algn="ctr">
              <a:defRPr b="0">
                <a:latin typeface="Verdana" pitchFamily="34"/>
              </a:defRPr>
            </a:pP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to" pitchFamily="34" charset="0"/>
                <a:ea typeface="WenQuanYi Zen Hei" pitchFamily="2"/>
                <a:cs typeface="Lohit Hindi" pitchFamily="2"/>
              </a:rPr>
              <a:t>Solar magnetic fields: </a:t>
            </a:r>
            <a:endParaRPr lang="en-US" sz="4400" b="1" dirty="0" smtClean="0">
              <a:solidFill>
                <a:schemeClr val="accent1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ato" pitchFamily="34" charset="0"/>
              <a:ea typeface="WenQuanYi Zen Hei" pitchFamily="2"/>
              <a:cs typeface="Lohit Hindi" pitchFamily="2"/>
            </a:endParaRPr>
          </a:p>
          <a:p>
            <a:pPr algn="ctr">
              <a:defRPr b="0">
                <a:latin typeface="Verdana" pitchFamily="34"/>
              </a:defRPr>
            </a:pPr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to" pitchFamily="34" charset="0"/>
                <a:ea typeface="WenQuanYi Zen Hei" pitchFamily="2"/>
                <a:cs typeface="Lohit Hindi" pitchFamily="2"/>
              </a:rPr>
              <a:t>diagnostics </a:t>
            </a: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to" pitchFamily="34" charset="0"/>
                <a:ea typeface="WenQuanYi Zen Hei" pitchFamily="2"/>
                <a:cs typeface="Lohit Hindi" pitchFamily="2"/>
              </a:rPr>
              <a:t>and </a:t>
            </a:r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to" pitchFamily="34" charset="0"/>
                <a:ea typeface="WenQuanYi Zen Hei" pitchFamily="2"/>
                <a:cs typeface="Lohit Hindi" pitchFamily="2"/>
              </a:rPr>
              <a:t>applications</a:t>
            </a:r>
            <a:endParaRPr lang="es-ES" sz="900" dirty="0">
              <a:solidFill>
                <a:schemeClr val="accent1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ato" pitchFamily="34" charset="0"/>
              <a:ea typeface="WenQuanYi Zen Hei" pitchFamily="2"/>
              <a:cs typeface="Lohit Hindi" pitchFamily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09628" y="2924944"/>
            <a:ext cx="49247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414399" algn="ctr">
              <a:defRPr b="0">
                <a:latin typeface="Verdana" pitchFamily="34"/>
              </a:defRPr>
            </a:pPr>
            <a:r>
              <a:rPr lang="es-ES" sz="3600" b="1" baseline="30000" dirty="0">
                <a:solidFill>
                  <a:srgbClr val="99FF9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boto" pitchFamily="2" charset="0"/>
                <a:ea typeface="Roboto" pitchFamily="2" charset="0"/>
                <a:cs typeface="Lohit Hindi" pitchFamily="2"/>
              </a:rPr>
              <a:t>A. Asensio Ramos</a:t>
            </a:r>
          </a:p>
          <a:p>
            <a:pPr indent="-414399" algn="ctr">
              <a:defRPr b="0">
                <a:latin typeface="Verdana" pitchFamily="34"/>
              </a:defRPr>
            </a:pPr>
            <a:r>
              <a:rPr lang="es-ES" sz="2400" dirty="0">
                <a:solidFill>
                  <a:schemeClr val="bg1"/>
                </a:solidFill>
                <a:latin typeface="Roboto Light" pitchFamily="2" charset="0"/>
                <a:ea typeface="Roboto Light" pitchFamily="2" charset="0"/>
                <a:cs typeface="Lohit Hindi" pitchFamily="2"/>
              </a:rPr>
              <a:t>Instituto de Astrofísica de </a:t>
            </a:r>
            <a:r>
              <a:rPr lang="es-ES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  <a:cs typeface="Lohit Hindi" pitchFamily="2"/>
              </a:rPr>
              <a:t>Canarias</a:t>
            </a:r>
            <a:endParaRPr lang="es-ES" sz="2400" dirty="0" smtClean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156176" y="6090192"/>
            <a:ext cx="2729433" cy="369395"/>
            <a:chOff x="5868144" y="6090192"/>
            <a:chExt cx="2729433" cy="36939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8144" y="6093296"/>
              <a:ext cx="366291" cy="366291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232827" y="6090192"/>
              <a:ext cx="2364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800" dirty="0" smtClean="0">
                  <a:solidFill>
                    <a:schemeClr val="accent1">
                      <a:lumMod val="50000"/>
                    </a:schemeClr>
                  </a:solidFill>
                  <a:ea typeface="WenQuanYi Zen Hei" pitchFamily="2"/>
                  <a:cs typeface="Lohit Hindi" pitchFamily="2"/>
                </a:rPr>
                <a:t>github.com/</a:t>
              </a:r>
              <a:r>
                <a:rPr lang="es-ES" sz="1800" dirty="0" err="1" smtClean="0">
                  <a:solidFill>
                    <a:schemeClr val="accent1">
                      <a:lumMod val="50000"/>
                    </a:schemeClr>
                  </a:solidFill>
                  <a:ea typeface="WenQuanYi Zen Hei" pitchFamily="2"/>
                  <a:cs typeface="Lohit Hindi" pitchFamily="2"/>
                </a:rPr>
                <a:t>aasensio</a:t>
              </a:r>
              <a:endParaRPr lang="es-ES" sz="1800" dirty="0" smtClean="0">
                <a:solidFill>
                  <a:schemeClr val="accent1">
                    <a:lumMod val="50000"/>
                  </a:schemeClr>
                </a:solidFill>
                <a:ea typeface="WenQuanYi Zen Hei" pitchFamily="2"/>
                <a:cs typeface="Lohit Hindi" pitchFamily="2"/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41" y="5445224"/>
            <a:ext cx="581559" cy="58155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537398" y="5517232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 smtClean="0">
                <a:solidFill>
                  <a:schemeClr val="accent1">
                    <a:lumMod val="50000"/>
                  </a:schemeClr>
                </a:solidFill>
                <a:ea typeface="WenQuanYi Zen Hei" pitchFamily="2"/>
                <a:cs typeface="Lohit Hindi" pitchFamily="2"/>
              </a:rPr>
              <a:t>@</a:t>
            </a:r>
            <a:r>
              <a:rPr lang="es-ES" sz="1800" dirty="0" err="1" smtClean="0">
                <a:solidFill>
                  <a:schemeClr val="accent1">
                    <a:lumMod val="50000"/>
                  </a:schemeClr>
                </a:solidFill>
                <a:ea typeface="WenQuanYi Zen Hei" pitchFamily="2"/>
                <a:cs typeface="Lohit Hindi" pitchFamily="2"/>
              </a:rPr>
              <a:t>aasensior</a:t>
            </a:r>
            <a:endParaRPr lang="es-ES" sz="1800" dirty="0" smtClean="0">
              <a:solidFill>
                <a:schemeClr val="accent1">
                  <a:lumMod val="50000"/>
                </a:schemeClr>
              </a:solidFill>
              <a:ea typeface="WenQuanYi Zen Hei" pitchFamily="2"/>
              <a:cs typeface="Lohit Hindi" pitchFamily="2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4911824"/>
            <a:ext cx="422176" cy="42217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564218" y="4911824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 smtClean="0">
                <a:solidFill>
                  <a:schemeClr val="accent1">
                    <a:lumMod val="50000"/>
                  </a:schemeClr>
                </a:solidFill>
                <a:ea typeface="WenQuanYi Zen Hei" pitchFamily="2"/>
                <a:cs typeface="Lohit Hindi" pitchFamily="2"/>
              </a:rPr>
              <a:t>aasensio.github.io/blog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6" y="6432574"/>
            <a:ext cx="1117460" cy="3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73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/>
          <p:nvPr/>
        </p:nvSpPr>
        <p:spPr>
          <a:xfrm>
            <a:off x="617066" y="714076"/>
            <a:ext cx="7909878" cy="202912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81639" tIns="40820" rIns="81639" bIns="40820" anchor="t" anchorCtr="0" compatLnSpc="0">
            <a:spAutoFit/>
          </a:bodyPr>
          <a:lstStyle/>
          <a:p>
            <a:pPr algn="ctr">
              <a:defRPr b="0">
                <a:latin typeface="Verdana" pitchFamily="34"/>
              </a:defRPr>
            </a:pP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to" pitchFamily="34" charset="0"/>
                <a:ea typeface="WenQuanYi Zen Hei" pitchFamily="2"/>
                <a:cs typeface="Lohit Hindi" pitchFamily="2"/>
              </a:rPr>
              <a:t>Solar magnetic fields: </a:t>
            </a:r>
            <a:endParaRPr lang="en-US" sz="4400" b="1" dirty="0" smtClean="0">
              <a:solidFill>
                <a:schemeClr val="accent1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ato" pitchFamily="34" charset="0"/>
              <a:ea typeface="WenQuanYi Zen Hei" pitchFamily="2"/>
              <a:cs typeface="Lohit Hindi" pitchFamily="2"/>
            </a:endParaRPr>
          </a:p>
          <a:p>
            <a:pPr algn="ctr">
              <a:defRPr b="0">
                <a:latin typeface="Verdana" pitchFamily="34"/>
              </a:defRPr>
            </a:pPr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to" pitchFamily="34" charset="0"/>
                <a:ea typeface="WenQuanYi Zen Hei" pitchFamily="2"/>
                <a:cs typeface="Lohit Hindi" pitchFamily="2"/>
              </a:rPr>
              <a:t>diagnostics </a:t>
            </a: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to" pitchFamily="34" charset="0"/>
                <a:ea typeface="WenQuanYi Zen Hei" pitchFamily="2"/>
                <a:cs typeface="Lohit Hindi" pitchFamily="2"/>
              </a:rPr>
              <a:t>and </a:t>
            </a:r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to" pitchFamily="34" charset="0"/>
                <a:ea typeface="WenQuanYi Zen Hei" pitchFamily="2"/>
                <a:cs typeface="Lohit Hindi" pitchFamily="2"/>
              </a:rPr>
              <a:t>applications</a:t>
            </a:r>
          </a:p>
          <a:p>
            <a:pPr algn="ctr">
              <a:defRPr b="0">
                <a:latin typeface="Verdana" pitchFamily="34"/>
              </a:defRPr>
            </a:pPr>
            <a:r>
              <a:rPr lang="es-ES" sz="4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to" pitchFamily="34" charset="0"/>
                <a:ea typeface="WenQuanYi Zen Hei" pitchFamily="2"/>
                <a:cs typeface="Lohit Hindi" pitchFamily="2"/>
              </a:rPr>
              <a:t>Lecture</a:t>
            </a:r>
            <a:r>
              <a:rPr lang="es-ES" sz="4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to" pitchFamily="34" charset="0"/>
                <a:ea typeface="WenQuanYi Zen Hei" pitchFamily="2"/>
                <a:cs typeface="Lohit Hindi" pitchFamily="2"/>
              </a:rPr>
              <a:t> </a:t>
            </a:r>
            <a:r>
              <a:rPr lang="es-ES" sz="4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to" pitchFamily="34" charset="0"/>
                <a:ea typeface="WenQuanYi Zen Hei" pitchFamily="2"/>
                <a:cs typeface="Lohit Hindi" pitchFamily="2"/>
              </a:rPr>
              <a:t>6</a:t>
            </a:r>
            <a:endParaRPr lang="es-ES" sz="900" dirty="0">
              <a:solidFill>
                <a:schemeClr val="accent1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ato" pitchFamily="34" charset="0"/>
              <a:ea typeface="WenQuanYi Zen Hei" pitchFamily="2"/>
              <a:cs typeface="Lohit Hindi" pitchFamily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1237" y="3200400"/>
            <a:ext cx="1545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dirty="0" err="1" smtClean="0">
                <a:solidFill>
                  <a:srgbClr val="99FF99"/>
                </a:solidFill>
                <a:latin typeface="Roboto Light" pitchFamily="2" charset="0"/>
                <a:ea typeface="Roboto Light" pitchFamily="2" charset="0"/>
              </a:rPr>
              <a:t>Exercises</a:t>
            </a:r>
            <a:endParaRPr lang="en-US" dirty="0" smtClean="0">
              <a:solidFill>
                <a:srgbClr val="99FF99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5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616176" y="0"/>
            <a:ext cx="3911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Inference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with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Hinode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data</a:t>
            </a:r>
            <a:endParaRPr lang="es-ES" sz="2400" dirty="0">
              <a:solidFill>
                <a:srgbClr val="72BFC5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1164" y="1066800"/>
            <a:ext cx="7981672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Download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data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from</a:t>
            </a:r>
            <a:r>
              <a:rPr lang="es-ES" dirty="0">
                <a:latin typeface="Roboto Light" pitchFamily="2" charset="0"/>
                <a:ea typeface="Roboto Light" pitchFamily="2" charset="0"/>
              </a:rPr>
              <a:t> </a:t>
            </a:r>
            <a:br>
              <a:rPr lang="es-ES" dirty="0">
                <a:latin typeface="Roboto Light" pitchFamily="2" charset="0"/>
                <a:ea typeface="Roboto Light" pitchFamily="2" charset="0"/>
              </a:rPr>
            </a:br>
            <a:r>
              <a:rPr lang="es-ES" dirty="0" smtClean="0">
                <a:latin typeface="Roboto Light" pitchFamily="2" charset="0"/>
                <a:ea typeface="Roboto Light" pitchFamily="2" charset="0"/>
                <a:hlinkClick r:id="rId2"/>
              </a:rPr>
              <a:t>https</a:t>
            </a:r>
            <a:r>
              <a:rPr lang="es-ES" dirty="0">
                <a:latin typeface="Roboto Light" pitchFamily="2" charset="0"/>
                <a:ea typeface="Roboto Light" pitchFamily="2" charset="0"/>
                <a:hlinkClick r:id="rId2"/>
              </a:rPr>
              <a:t>://</a:t>
            </a:r>
            <a:r>
              <a:rPr lang="es-ES" dirty="0" smtClean="0">
                <a:latin typeface="Roboto Light" pitchFamily="2" charset="0"/>
                <a:ea typeface="Roboto Light" pitchFamily="2" charset="0"/>
                <a:hlinkClick r:id="rId2"/>
              </a:rPr>
              <a:t>github.com/aasensio/SolarnetGranada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(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section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Data)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stokesI_sunspot.fits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  <a:p>
            <a:pPr marL="1371600" lvl="2" indent="-457200">
              <a:buFont typeface="Arial" pitchFamily="34" charset="0"/>
              <a:buChar char="•"/>
            </a:pP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stokesQ_sunspot.fits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  <a:p>
            <a:pPr marL="1371600" lvl="2" indent="-457200">
              <a:buFont typeface="Arial" pitchFamily="34" charset="0"/>
              <a:buChar char="•"/>
            </a:pP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stokesU_sunspot.fits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  <a:p>
            <a:pPr marL="1371600" lvl="2" indent="-457200">
              <a:buFont typeface="Arial" pitchFamily="34" charset="0"/>
              <a:buChar char="•"/>
            </a:pP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stokesV_sunspot.fits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  <a:p>
            <a:pPr marL="1371600" lvl="2" indent="-457200">
              <a:buFont typeface="Arial" pitchFamily="34" charset="0"/>
              <a:buChar char="•"/>
            </a:pPr>
            <a:r>
              <a:rPr lang="es-ES" dirty="0" smtClean="0">
                <a:latin typeface="Roboto Light" pitchFamily="2" charset="0"/>
                <a:ea typeface="Roboto Light" pitchFamily="2" charset="0"/>
              </a:rPr>
              <a:t>wavelengthHinode.txt</a:t>
            </a:r>
          </a:p>
          <a:p>
            <a:pPr marL="1371600" lvl="2" indent="-457200">
              <a:buFont typeface="Arial" pitchFamily="34" charset="0"/>
              <a:buChar char="•"/>
            </a:pPr>
            <a:endParaRPr lang="es-ES" dirty="0" smtClean="0">
              <a:latin typeface="Roboto Light" pitchFamily="2" charset="0"/>
              <a:ea typeface="Roboto Light" pitchFamily="2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s-ES" dirty="0" smtClean="0">
                <a:latin typeface="Roboto Light" pitchFamily="2" charset="0"/>
                <a:ea typeface="Roboto Light" pitchFamily="2" charset="0"/>
              </a:rPr>
              <a:t>Use IDL,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Python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, …,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to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compute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Doppler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velocities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  <a:p>
            <a:pPr marL="1371600" lvl="2" indent="-457200">
              <a:buFont typeface="Arial" pitchFamily="34" charset="0"/>
              <a:buChar char="•"/>
            </a:pPr>
            <a:r>
              <a:rPr lang="es-ES" dirty="0" smtClean="0">
                <a:latin typeface="Roboto Light" pitchFamily="2" charset="0"/>
                <a:ea typeface="Roboto Light" pitchFamily="2" charset="0"/>
              </a:rPr>
              <a:t>Longitudinal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component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of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field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/>
            </a:r>
            <a:br>
              <a:rPr lang="es-ES" dirty="0" smtClean="0">
                <a:latin typeface="Roboto Light" pitchFamily="2" charset="0"/>
                <a:ea typeface="Roboto Light" pitchFamily="2" charset="0"/>
              </a:rPr>
            </a:br>
            <a:r>
              <a:rPr lang="es-ES" dirty="0" smtClean="0">
                <a:latin typeface="Symbol" pitchFamily="18" charset="2"/>
                <a:ea typeface="Roboto Light" pitchFamily="2" charset="0"/>
              </a:rPr>
              <a:t>l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=6301.5 </a:t>
            </a:r>
            <a:r>
              <a:rPr lang="es-ES" dirty="0" smtClean="0">
                <a:latin typeface="Roboto Light"/>
                <a:ea typeface="Roboto Light"/>
              </a:rPr>
              <a:t>Å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–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g</a:t>
            </a:r>
            <a:r>
              <a:rPr lang="es-ES" baseline="-25000" dirty="0" err="1" smtClean="0">
                <a:latin typeface="Roboto Light" pitchFamily="2" charset="0"/>
                <a:ea typeface="Roboto Light" pitchFamily="2" charset="0"/>
              </a:rPr>
              <a:t>eff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=1.5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Transverse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component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of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field</a:t>
            </a:r>
            <a:r>
              <a:rPr lang="es-ES" dirty="0">
                <a:latin typeface="Roboto Light" pitchFamily="2" charset="0"/>
                <a:ea typeface="Roboto Light" pitchFamily="2" charset="0"/>
              </a:rPr>
              <a:t/>
            </a:r>
            <a:br>
              <a:rPr lang="es-ES" dirty="0">
                <a:latin typeface="Roboto Light" pitchFamily="2" charset="0"/>
                <a:ea typeface="Roboto Light" pitchFamily="2" charset="0"/>
              </a:rPr>
            </a:br>
            <a:r>
              <a:rPr lang="es-ES" dirty="0" smtClean="0">
                <a:latin typeface="Roboto Light" pitchFamily="2" charset="0"/>
                <a:ea typeface="Roboto Light" pitchFamily="2" charset="0"/>
              </a:rPr>
              <a:t>G=g</a:t>
            </a:r>
            <a:r>
              <a:rPr lang="es-ES" baseline="-25000" dirty="0" smtClean="0">
                <a:latin typeface="Roboto Light" pitchFamily="2" charset="0"/>
                <a:ea typeface="Roboto Light" pitchFamily="2" charset="0"/>
              </a:rPr>
              <a:t>eff</a:t>
            </a:r>
            <a:r>
              <a:rPr lang="es-ES" baseline="30000" dirty="0" smtClean="0">
                <a:latin typeface="Roboto Light" pitchFamily="2" charset="0"/>
                <a:ea typeface="Roboto Light" pitchFamily="2" charset="0"/>
              </a:rPr>
              <a:t>2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Correct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from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bias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(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see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Eq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. 20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from</a:t>
            </a:r>
            <a:r>
              <a:rPr lang="es-ES" dirty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/>
            </a:r>
            <a:br>
              <a:rPr lang="es-ES" dirty="0" smtClean="0">
                <a:latin typeface="Roboto Light" pitchFamily="2" charset="0"/>
                <a:ea typeface="Roboto Light" pitchFamily="2" charset="0"/>
              </a:rPr>
            </a:br>
            <a:r>
              <a:rPr lang="es-ES" dirty="0" smtClean="0">
                <a:latin typeface="Roboto Light" pitchFamily="2" charset="0"/>
                <a:ea typeface="Roboto Light" pitchFamily="2" charset="0"/>
              </a:rPr>
              <a:t>http</a:t>
            </a:r>
            <a:r>
              <a:rPr lang="es-ES" dirty="0">
                <a:latin typeface="Roboto Light" pitchFamily="2" charset="0"/>
                <a:ea typeface="Roboto Light" pitchFamily="2" charset="0"/>
              </a:rPr>
              <a:t>://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arxiv.org/pdf/1108.4366v1.pdf)</a:t>
            </a:r>
            <a:endParaRPr lang="en-US" dirty="0" err="1" smtClean="0"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52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88225" y="0"/>
            <a:ext cx="5567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Build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your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own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inversion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code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 (</a:t>
            </a:r>
            <a:r>
              <a:rPr lang="es-ES" sz="2400" dirty="0" err="1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python</a:t>
            </a:r>
            <a:r>
              <a:rPr lang="es-ES" sz="2400" dirty="0" smtClean="0">
                <a:solidFill>
                  <a:srgbClr val="72BFC5"/>
                </a:solidFill>
                <a:latin typeface="Roboto" pitchFamily="2" charset="0"/>
                <a:ea typeface="Roboto" pitchFamily="2" charset="0"/>
              </a:rPr>
              <a:t>)</a:t>
            </a:r>
            <a:endParaRPr lang="es-ES" sz="2400" dirty="0">
              <a:solidFill>
                <a:srgbClr val="72BFC5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67675" y="990600"/>
            <a:ext cx="7520007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dirty="0" smtClean="0">
                <a:latin typeface="Roboto Light" pitchFamily="2" charset="0"/>
                <a:ea typeface="Roboto Light" pitchFamily="2" charset="0"/>
              </a:rPr>
              <a:t>Use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pymilne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synthesis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code</a:t>
            </a:r>
            <a:r>
              <a:rPr lang="es-ES" dirty="0">
                <a:latin typeface="Roboto Light" pitchFamily="2" charset="0"/>
                <a:ea typeface="Roboto Light" pitchFamily="2" charset="0"/>
              </a:rPr>
              <a:t/>
            </a:r>
            <a:br>
              <a:rPr lang="es-ES" dirty="0">
                <a:latin typeface="Roboto Light" pitchFamily="2" charset="0"/>
                <a:ea typeface="Roboto Light" pitchFamily="2" charset="0"/>
              </a:rPr>
            </a:br>
            <a:r>
              <a:rPr lang="es-ES" dirty="0">
                <a:latin typeface="Roboto Light" pitchFamily="2" charset="0"/>
                <a:ea typeface="Roboto Light" pitchFamily="2" charset="0"/>
                <a:hlinkClick r:id="rId2"/>
              </a:rPr>
              <a:t>https://</a:t>
            </a:r>
            <a:r>
              <a:rPr lang="es-ES" dirty="0" smtClean="0">
                <a:latin typeface="Roboto Light" pitchFamily="2" charset="0"/>
                <a:ea typeface="Roboto Light" pitchFamily="2" charset="0"/>
                <a:hlinkClick r:id="rId2"/>
              </a:rPr>
              <a:t>github.com/aasensio/milne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(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follow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instructions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Download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>
                <a:latin typeface="Roboto Light" pitchFamily="2" charset="0"/>
                <a:ea typeface="Roboto Light" pitchFamily="2" charset="0"/>
              </a:rPr>
              <a:t>data </a:t>
            </a:r>
            <a:r>
              <a:rPr lang="es-ES" dirty="0" err="1">
                <a:latin typeface="Roboto Light" pitchFamily="2" charset="0"/>
                <a:ea typeface="Roboto Light" pitchFamily="2" charset="0"/>
              </a:rPr>
              <a:t>from</a:t>
            </a:r>
            <a:r>
              <a:rPr lang="es-ES" dirty="0">
                <a:latin typeface="Roboto Light" pitchFamily="2" charset="0"/>
                <a:ea typeface="Roboto Light" pitchFamily="2" charset="0"/>
              </a:rPr>
              <a:t> </a:t>
            </a:r>
            <a:br>
              <a:rPr lang="es-ES" dirty="0">
                <a:latin typeface="Roboto Light" pitchFamily="2" charset="0"/>
                <a:ea typeface="Roboto Light" pitchFamily="2" charset="0"/>
              </a:rPr>
            </a:br>
            <a:r>
              <a:rPr lang="es-ES" dirty="0">
                <a:latin typeface="Roboto Light" pitchFamily="2" charset="0"/>
                <a:ea typeface="Roboto Light" pitchFamily="2" charset="0"/>
                <a:hlinkClick r:id="rId3"/>
              </a:rPr>
              <a:t>https://github.com/aasensio/SolarnetGranada</a:t>
            </a:r>
            <a:r>
              <a:rPr lang="es-ES" dirty="0">
                <a:latin typeface="Roboto Light" pitchFamily="2" charset="0"/>
                <a:ea typeface="Roboto Light" pitchFamily="2" charset="0"/>
              </a:rPr>
              <a:t> (</a:t>
            </a:r>
            <a:r>
              <a:rPr lang="es-ES" dirty="0" err="1">
                <a:latin typeface="Roboto Light" pitchFamily="2" charset="0"/>
                <a:ea typeface="Roboto Light" pitchFamily="2" charset="0"/>
              </a:rPr>
              <a:t>section</a:t>
            </a:r>
            <a:r>
              <a:rPr lang="es-ES" dirty="0">
                <a:latin typeface="Roboto Light" pitchFamily="2" charset="0"/>
                <a:ea typeface="Roboto Light" pitchFamily="2" charset="0"/>
              </a:rPr>
              <a:t> Data)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s-ES" dirty="0" err="1">
                <a:latin typeface="Roboto Light" pitchFamily="2" charset="0"/>
                <a:ea typeface="Roboto Light" pitchFamily="2" charset="0"/>
              </a:rPr>
              <a:t>stokesI_sunspot.fits</a:t>
            </a:r>
            <a:endParaRPr lang="es-ES" dirty="0">
              <a:latin typeface="Roboto Light" pitchFamily="2" charset="0"/>
              <a:ea typeface="Roboto Light" pitchFamily="2" charset="0"/>
            </a:endParaRPr>
          </a:p>
          <a:p>
            <a:pPr marL="1371600" lvl="2" indent="-457200">
              <a:buFont typeface="Arial" pitchFamily="34" charset="0"/>
              <a:buChar char="•"/>
            </a:pPr>
            <a:r>
              <a:rPr lang="es-ES" dirty="0" err="1">
                <a:latin typeface="Roboto Light" pitchFamily="2" charset="0"/>
                <a:ea typeface="Roboto Light" pitchFamily="2" charset="0"/>
              </a:rPr>
              <a:t>stokesQ_sunspot.fits</a:t>
            </a:r>
            <a:endParaRPr lang="es-ES" dirty="0">
              <a:latin typeface="Roboto Light" pitchFamily="2" charset="0"/>
              <a:ea typeface="Roboto Light" pitchFamily="2" charset="0"/>
            </a:endParaRPr>
          </a:p>
          <a:p>
            <a:pPr marL="1371600" lvl="2" indent="-457200">
              <a:buFont typeface="Arial" pitchFamily="34" charset="0"/>
              <a:buChar char="•"/>
            </a:pPr>
            <a:r>
              <a:rPr lang="es-ES" dirty="0" err="1">
                <a:latin typeface="Roboto Light" pitchFamily="2" charset="0"/>
                <a:ea typeface="Roboto Light" pitchFamily="2" charset="0"/>
              </a:rPr>
              <a:t>stokesU_sunspot.fits</a:t>
            </a:r>
            <a:endParaRPr lang="es-ES" dirty="0">
              <a:latin typeface="Roboto Light" pitchFamily="2" charset="0"/>
              <a:ea typeface="Roboto Light" pitchFamily="2" charset="0"/>
            </a:endParaRPr>
          </a:p>
          <a:p>
            <a:pPr marL="1371600" lvl="2" indent="-457200">
              <a:buFont typeface="Arial" pitchFamily="34" charset="0"/>
              <a:buChar char="•"/>
            </a:pPr>
            <a:r>
              <a:rPr lang="es-ES" dirty="0" err="1">
                <a:latin typeface="Roboto Light" pitchFamily="2" charset="0"/>
                <a:ea typeface="Roboto Light" pitchFamily="2" charset="0"/>
              </a:rPr>
              <a:t>stokesV_sunspot.fits</a:t>
            </a:r>
            <a:endParaRPr lang="es-ES" dirty="0">
              <a:latin typeface="Roboto Light" pitchFamily="2" charset="0"/>
              <a:ea typeface="Roboto Light" pitchFamily="2" charset="0"/>
            </a:endParaRPr>
          </a:p>
          <a:p>
            <a:pPr marL="1371600" lvl="2" indent="-457200">
              <a:buFont typeface="Arial" pitchFamily="34" charset="0"/>
              <a:buChar char="•"/>
            </a:pPr>
            <a:r>
              <a:rPr lang="es-ES" dirty="0">
                <a:latin typeface="Roboto Light" pitchFamily="2" charset="0"/>
                <a:ea typeface="Roboto Light" pitchFamily="2" charset="0"/>
              </a:rPr>
              <a:t>wavelengthHinode.txt</a:t>
            </a:r>
          </a:p>
          <a:p>
            <a:pPr marL="457200" indent="-457200">
              <a:buFont typeface="+mj-lt"/>
              <a:buAutoNum type="arabicPeriod"/>
            </a:pPr>
            <a:endParaRPr lang="es-ES" dirty="0" smtClean="0">
              <a:latin typeface="Roboto Light" pitchFamily="2" charset="0"/>
              <a:ea typeface="Roboto Light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dirty="0" smtClean="0">
                <a:latin typeface="Roboto Light" pitchFamily="2" charset="0"/>
                <a:ea typeface="Roboto Light" pitchFamily="2" charset="0"/>
              </a:rPr>
              <a:t>Use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simplified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gradient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descent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method</a:t>
            </a:r>
            <a:endParaRPr lang="es-ES" dirty="0">
              <a:latin typeface="Roboto Light" pitchFamily="2" charset="0"/>
              <a:ea typeface="Roboto Light" pitchFamily="2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You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will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need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gradient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of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smtClean="0">
                <a:latin typeface="Symbol" pitchFamily="18" charset="2"/>
                <a:ea typeface="Roboto Light" pitchFamily="2" charset="0"/>
              </a:rPr>
              <a:t>c</a:t>
            </a:r>
            <a:r>
              <a:rPr lang="es-ES" baseline="30000" dirty="0" smtClean="0">
                <a:latin typeface="Roboto Light" pitchFamily="2" charset="0"/>
                <a:ea typeface="Roboto Light" pitchFamily="2" charset="0"/>
              </a:rPr>
              <a:t>2</a:t>
            </a:r>
            <a:endParaRPr lang="en-US" dirty="0" err="1">
              <a:latin typeface="Roboto Light" pitchFamily="2" charset="0"/>
              <a:ea typeface="Roboto Light" pitchFamily="2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You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can compute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using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derivatives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of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Stokes</a:t>
            </a:r>
            <a:r>
              <a:rPr lang="es-ES" dirty="0">
                <a:latin typeface="Roboto Light" pitchFamily="2" charset="0"/>
                <a:ea typeface="Roboto Light" pitchFamily="2" charset="0"/>
              </a:rPr>
              <a:t/>
            </a:r>
            <a:br>
              <a:rPr lang="es-ES" dirty="0">
                <a:latin typeface="Roboto Light" pitchFamily="2" charset="0"/>
                <a:ea typeface="Roboto Light" pitchFamily="2" charset="0"/>
              </a:rPr>
            </a:b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profiles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s-ES" dirty="0" smtClean="0">
                <a:latin typeface="Roboto Light" pitchFamily="2" charset="0"/>
                <a:ea typeface="Roboto Light" pitchFamily="2" charset="0"/>
              </a:rPr>
              <a:t>Use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any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pixel of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Hinode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observation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If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you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have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time,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update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method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to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use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the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br>
              <a:rPr lang="es-ES" dirty="0" smtClean="0">
                <a:latin typeface="Roboto Light" pitchFamily="2" charset="0"/>
                <a:ea typeface="Roboto Light" pitchFamily="2" charset="0"/>
              </a:rPr>
            </a:b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Levenberg-Marquardt</a:t>
            </a:r>
            <a:r>
              <a:rPr lang="es-ES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s-ES" dirty="0" err="1" smtClean="0">
                <a:latin typeface="Roboto Light" pitchFamily="2" charset="0"/>
                <a:ea typeface="Roboto Light" pitchFamily="2" charset="0"/>
              </a:rPr>
              <a:t>algorithm</a:t>
            </a:r>
            <a:endParaRPr lang="es-ES" dirty="0" smtClean="0"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Roboto Light" pitchFamily="2" charset="0"/>
            <a:ea typeface="Roboto Light" pitchFamily="2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77652</TotalTime>
  <Words>49</Words>
  <Application>Microsoft Office PowerPoint</Application>
  <PresentationFormat>On-screen Show (4:3)</PresentationFormat>
  <Paragraphs>38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Art</dc:creator>
  <cp:lastModifiedBy>Art</cp:lastModifiedBy>
  <cp:revision>319</cp:revision>
  <dcterms:created xsi:type="dcterms:W3CDTF">2010-04-26T10:49:11Z</dcterms:created>
  <dcterms:modified xsi:type="dcterms:W3CDTF">2015-05-22T20:59:14Z</dcterms:modified>
</cp:coreProperties>
</file>