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92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26240" y="408240"/>
            <a:ext cx="8260200" cy="5717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852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92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26240" y="408240"/>
            <a:ext cx="8260200" cy="5717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8520" cy="2085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" name="CustomShape 2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name="adj" fmla="val 1735"/>
            </a:avLst>
          </a:prstGeom>
          <a:solidFill>
            <a:srgbClr val="FFFFFF"/>
          </a:solidFill>
        </p:spPr>
      </p:sp>
      <p:sp>
        <p:nvSpPr>
          <p:cNvPr id="2" name="CustomShape 3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CustomShape 6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name="adj" fmla="val 1735"/>
            </a:avLst>
          </a:prstGeom>
          <a:solidFill>
            <a:srgbClr val="FFFFFF"/>
          </a:solidFill>
        </p:spPr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564B3C"/>
                </a:solidFill>
                <a:latin typeface="Century Gothic"/>
              </a:rPr>
              <a:t>6/13/13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" name="CustomShape 9"/>
          <p:cNvSpPr/>
          <p:nvPr/>
        </p:nvSpPr>
        <p:spPr>
          <a:xfrm>
            <a:off x="345600" y="2942640"/>
            <a:ext cx="7147440" cy="2463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7572600" y="2944800"/>
            <a:ext cx="1190160" cy="24595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7712640" y="3136680"/>
            <a:ext cx="909720" cy="2075400"/>
          </a:xfrm>
          <a:prstGeom prst="rect">
            <a:avLst/>
          </a:prstGeom>
          <a:solidFill>
            <a:srgbClr val="B5AE53"/>
          </a:solidFill>
          <a:ln w="6480">
            <a:solidFill>
              <a:srgbClr val="6B7D72"/>
            </a:solidFill>
            <a:round/>
          </a:ln>
        </p:spPr>
      </p:sp>
      <p:sp>
        <p:nvSpPr>
          <p:cNvPr id="11" name="CustomShape 12"/>
          <p:cNvSpPr/>
          <p:nvPr/>
        </p:nvSpPr>
        <p:spPr>
          <a:xfrm>
            <a:off x="445320" y="3055680"/>
            <a:ext cx="6947640" cy="22449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7786800" y="4625280"/>
            <a:ext cx="761760" cy="4568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C5C2860-38A4-4DF7-A7C2-58F8F29E6613}" type="slidenum">
              <a:rPr lang="en-US" sz="2800">
                <a:solidFill>
                  <a:srgbClr val="47534C"/>
                </a:solidFill>
                <a:latin typeface="Century Gothic"/>
              </a:rPr>
              <a:t>‹#›</a:t>
            </a:fld>
            <a:endParaRPr/>
          </a:p>
        </p:txBody>
      </p:sp>
      <p:sp>
        <p:nvSpPr>
          <p:cNvPr id="13" name="CustomShape 14"/>
          <p:cNvSpPr/>
          <p:nvPr/>
        </p:nvSpPr>
        <p:spPr>
          <a:xfrm>
            <a:off x="541800" y="4559400"/>
            <a:ext cx="6754680" cy="663840"/>
          </a:xfrm>
          <a:prstGeom prst="rect">
            <a:avLst/>
          </a:prstGeom>
          <a:solidFill>
            <a:srgbClr val="93A299"/>
          </a:solidFill>
        </p:spPr>
      </p:sp>
      <p:sp>
        <p:nvSpPr>
          <p:cNvPr id="14" name="CustomShape 15"/>
          <p:cNvSpPr/>
          <p:nvPr/>
        </p:nvSpPr>
        <p:spPr>
          <a:xfrm>
            <a:off x="538920" y="3139560"/>
            <a:ext cx="6760440" cy="2077200"/>
          </a:xfrm>
          <a:prstGeom prst="rect">
            <a:avLst/>
          </a:prstGeom>
          <a:ln w="6480">
            <a:solidFill>
              <a:srgbClr val="6B7D72"/>
            </a:solidFill>
            <a:round/>
          </a:ln>
        </p:spPr>
      </p:sp>
      <p:sp>
        <p:nvSpPr>
          <p:cNvPr id="15" name="PlaceHolder 16"/>
          <p:cNvSpPr>
            <a:spLocks noGrp="1"/>
          </p:cNvSpPr>
          <p:nvPr>
            <p:ph type="title"/>
          </p:nvPr>
        </p:nvSpPr>
        <p:spPr>
          <a:xfrm>
            <a:off x="604800" y="3227040"/>
            <a:ext cx="6629040" cy="12189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7534C"/>
                </a:solidFill>
                <a:latin typeface="Book Antiqua"/>
              </a:rPr>
              <a:t>Click to edit the title text formatClick to edit Master title style</a:t>
            </a:r>
            <a:endParaRPr/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0" name="CustomShape 2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name="adj" fmla="val 1735"/>
            </a:avLst>
          </a:prstGeom>
          <a:solidFill>
            <a:srgbClr val="FFFFFF"/>
          </a:solidFill>
        </p:spPr>
      </p:sp>
      <p:sp>
        <p:nvSpPr>
          <p:cNvPr id="51" name="CustomShape 3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2" name="CustomShape 4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>
                <a:solidFill>
                  <a:srgbClr val="564B3C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1600">
                <a:solidFill>
                  <a:srgbClr val="564B3C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600">
                <a:solidFill>
                  <a:srgbClr val="564B3C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55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564B3C"/>
                </a:solidFill>
                <a:latin typeface="Century Gothic"/>
              </a:rPr>
              <a:t>6/13/13</a:t>
            </a:r>
            <a:endParaRPr/>
          </a:p>
        </p:txBody>
      </p:sp>
      <p:sp>
        <p:nvSpPr>
          <p:cNvPr id="56" name="PlaceHolder 8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7" name="PlaceHolder 9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1D3B08-554E-4361-A156-0042520E568E}" type="slidenum">
              <a:rPr lang="en-US" sz="1200">
                <a:solidFill>
                  <a:srgbClr val="564B3C"/>
                </a:solidFill>
                <a:latin typeface="Century Gothic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42960" y="4648320"/>
            <a:ext cx="6552720" cy="4568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FFFFFF"/>
                </a:solidFill>
                <a:latin typeface="Century Gothic"/>
              </a:rPr>
              <a:t>ALI ASGHARI , AMELL ALGHAMDI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604800" y="3227040"/>
            <a:ext cx="6629040" cy="12189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7534C"/>
                </a:solidFill>
                <a:latin typeface="Book Antiqua"/>
              </a:rPr>
              <a:t>Cse 223b – Spring13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PROPERTIES 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SzPct val="100000"/>
              <a:buFont typeface="Wingdings" charset="2"/>
              <a:buChar char="§"/>
            </a:pPr>
            <a:r>
              <a:rPr lang="en-US" sz="2400" dirty="0" smtClean="0">
                <a:solidFill>
                  <a:srgbClr val="564B3C"/>
                </a:solidFill>
                <a:latin typeface="Century Gothic"/>
              </a:rPr>
              <a:t>Provide </a:t>
            </a:r>
            <a:r>
              <a:rPr lang="en-US" sz="2400" dirty="0">
                <a:solidFill>
                  <a:srgbClr val="564B3C"/>
                </a:solidFill>
                <a:latin typeface="Century Gothic"/>
              </a:rPr>
              <a:t>Eventual consistency with high availability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Guarantees a higher probability of</a:t>
            </a:r>
            <a:r>
              <a:rPr lang="en-US" sz="2400" b="1" dirty="0">
                <a:solidFill>
                  <a:srgbClr val="564B3C"/>
                </a:solidFill>
                <a:latin typeface="Century Gothic"/>
              </a:rPr>
              <a:t> </a:t>
            </a:r>
            <a:r>
              <a:rPr lang="en-US" sz="2400" dirty="0">
                <a:solidFill>
                  <a:srgbClr val="564B3C"/>
                </a:solidFill>
                <a:latin typeface="Century Gothic"/>
              </a:rPr>
              <a:t>consistency among a small group of clique nodes 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Passes duplicate message handling to application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Passes conflict resolution to application for handling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Application Usage 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The System is built as a message </a:t>
            </a:r>
            <a:r>
              <a:rPr lang="en-US" sz="2400" dirty="0" smtClean="0">
                <a:solidFill>
                  <a:srgbClr val="564B3C"/>
                </a:solidFill>
                <a:latin typeface="Century Gothic"/>
              </a:rPr>
              <a:t>handling </a:t>
            </a:r>
            <a:r>
              <a:rPr lang="en-US" sz="2400" dirty="0">
                <a:solidFill>
                  <a:srgbClr val="564B3C"/>
                </a:solidFill>
                <a:latin typeface="Century Gothic"/>
              </a:rPr>
              <a:t>library that the application runs on top of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Library provides send, handle message, and clique distress API</a:t>
            </a:r>
            <a:endParaRPr dirty="0"/>
          </a:p>
          <a:p>
            <a:pPr marL="1257300" lvl="2" indent="-342900">
              <a:buSzPct val="100000"/>
              <a:buFont typeface="Courier New"/>
              <a:buChar char="o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void </a:t>
            </a:r>
            <a:r>
              <a:rPr lang="en-US" sz="2400" dirty="0" err="1">
                <a:solidFill>
                  <a:srgbClr val="564B3C"/>
                </a:solidFill>
                <a:latin typeface="Century Gothic"/>
              </a:rPr>
              <a:t>sendMessage</a:t>
            </a:r>
            <a:r>
              <a:rPr lang="en-US" sz="2400" dirty="0">
                <a:solidFill>
                  <a:srgbClr val="564B3C"/>
                </a:solidFill>
                <a:latin typeface="Century Gothic"/>
              </a:rPr>
              <a:t>(...): for sending messages</a:t>
            </a:r>
            <a:endParaRPr dirty="0"/>
          </a:p>
          <a:p>
            <a:pPr marL="1257300" lvl="2" indent="-342900">
              <a:buSzPct val="100000"/>
              <a:buFont typeface="Courier New"/>
              <a:buChar char="o"/>
            </a:pPr>
            <a:r>
              <a:rPr lang="en-US" sz="2400" dirty="0" err="1">
                <a:solidFill>
                  <a:srgbClr val="564B3C"/>
                </a:solidFill>
                <a:latin typeface="Century Gothic"/>
              </a:rPr>
              <a:t>HandleMessage</a:t>
            </a:r>
            <a:r>
              <a:rPr lang="en-US" sz="2400" dirty="0">
                <a:solidFill>
                  <a:srgbClr val="564B3C"/>
                </a:solidFill>
                <a:latin typeface="Century Gothic"/>
              </a:rPr>
              <a:t>: callback into </a:t>
            </a:r>
            <a:r>
              <a:rPr lang="en-US" sz="2400" dirty="0" smtClean="0">
                <a:solidFill>
                  <a:srgbClr val="564B3C"/>
                </a:solidFill>
                <a:latin typeface="Century Gothic"/>
              </a:rPr>
              <a:t>application’s </a:t>
            </a:r>
            <a:r>
              <a:rPr lang="en-US" sz="2400" dirty="0">
                <a:solidFill>
                  <a:srgbClr val="564B3C"/>
                </a:solidFill>
                <a:latin typeface="Century Gothic"/>
              </a:rPr>
              <a:t>when system receives a message</a:t>
            </a:r>
            <a:endParaRPr dirty="0"/>
          </a:p>
          <a:p>
            <a:pPr marL="1257300" lvl="2" indent="-342900">
              <a:buSzPct val="100000"/>
              <a:buFont typeface="Courier New"/>
              <a:buChar char="o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Clique Unreachable: callback into application letting it know not every node is clique got message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Application Layers 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1554480" y="4846320"/>
            <a:ext cx="6126480" cy="1463040"/>
          </a:xfrm>
          <a:prstGeom prst="rect">
            <a:avLst/>
          </a:prstGeom>
          <a:solidFill>
            <a:srgbClr val="9966CC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Operating System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1554480" y="3017520"/>
            <a:ext cx="6126480" cy="1828800"/>
          </a:xfrm>
          <a:prstGeom prst="rect">
            <a:avLst/>
          </a:prstGeom>
          <a:solidFill>
            <a:srgbClr val="0084D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/>
            <a:endParaRPr/>
          </a:p>
          <a:p>
            <a:pPr algn="ctr"/>
            <a:r>
              <a:rPr lang="en-US" sz="2800" b="1">
                <a:solidFill>
                  <a:srgbClr val="FFFFFF"/>
                </a:solidFill>
              </a:rPr>
              <a:t>Message Handling Library 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1554480" y="2008800"/>
            <a:ext cx="6126480" cy="1005840"/>
          </a:xfrm>
          <a:prstGeom prst="rect">
            <a:avLst/>
          </a:prstGeom>
          <a:solidFill>
            <a:srgbClr val="7AC142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Application</a:t>
            </a:r>
            <a:endParaRPr/>
          </a:p>
        </p:txBody>
      </p:sp>
      <p:sp>
        <p:nvSpPr>
          <p:cNvPr id="116" name="CustomShape 5"/>
          <p:cNvSpPr/>
          <p:nvPr/>
        </p:nvSpPr>
        <p:spPr>
          <a:xfrm>
            <a:off x="5303520" y="3200400"/>
            <a:ext cx="2286000" cy="457200"/>
          </a:xfrm>
          <a:prstGeom prst="rect">
            <a:avLst/>
          </a:prstGeom>
          <a:solidFill>
            <a:srgbClr val="94BD5E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App Callbacks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Sample Application 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SzPct val="100000"/>
              <a:buFont typeface="Wingdings" charset="2"/>
              <a:buChar char="§"/>
            </a:pP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Build a Key-Value store to be used by our sample client application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Sample Application- Petrol Friend</a:t>
            </a:r>
            <a:endParaRPr dirty="0"/>
          </a:p>
          <a:p>
            <a:pPr marL="800100" lvl="1" indent="-342900"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(iPhone Gas Buddy rip-off)</a:t>
            </a:r>
            <a:endParaRPr dirty="0"/>
          </a:p>
          <a:p>
            <a:pPr marL="342900" indent="-342900"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Clique choice geographical</a:t>
            </a:r>
            <a:endParaRPr dirty="0"/>
          </a:p>
          <a:p>
            <a:pPr marL="800100" lvl="1" indent="-342900"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Local nodes need higher probability of consistency</a:t>
            </a:r>
            <a:endParaRPr dirty="0"/>
          </a:p>
          <a:p>
            <a:pPr marL="800100" lvl="1" indent="-342900"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Distance nodes do not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26240" y="408240"/>
            <a:ext cx="8260200" cy="1237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Sample Network topology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mininet</a:t>
            </a:r>
            <a:endParaRPr/>
          </a:p>
        </p:txBody>
      </p:sp>
      <p:pic>
        <p:nvPicPr>
          <p:cNvPr id="120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3400" y="1996920"/>
            <a:ext cx="8229240" cy="4373280"/>
          </a:xfrm>
          <a:prstGeom prst="rect">
            <a:avLst/>
          </a:prstGeom>
        </p:spPr>
      </p:pic>
      <p:sp>
        <p:nvSpPr>
          <p:cNvPr id="121" name="TextShape 2"/>
          <p:cNvSpPr txBox="1"/>
          <p:nvPr/>
        </p:nvSpPr>
        <p:spPr>
          <a:xfrm>
            <a:off x="548640" y="6023880"/>
            <a:ext cx="2103120" cy="459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San Diego</a:t>
            </a: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6858000" y="6032880"/>
            <a:ext cx="1645920" cy="459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New York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Future Work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274320" y="1752480"/>
            <a:ext cx="8229240" cy="437328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Synchronization Protocol: enable a checkpoint enforcing all nodes are consistent</a:t>
            </a:r>
            <a:endParaRPr dirty="0"/>
          </a:p>
          <a:p>
            <a:pPr marL="800100" lvl="1" indent="-342900">
              <a:buSzPct val="100000"/>
              <a:buFont typeface="Courier New"/>
              <a:buChar char="o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Similar to anti-entropy in Bayou</a:t>
            </a:r>
            <a:endParaRPr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clique selection properties:  </a:t>
            </a:r>
            <a:endParaRPr dirty="0"/>
          </a:p>
          <a:p>
            <a:pPr marL="800100" lvl="1" indent="-342900">
              <a:buSzPct val="100000"/>
              <a:buFont typeface="Courier New"/>
              <a:buChar char="o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How do overlapping cliques affect system</a:t>
            </a:r>
            <a:endParaRPr dirty="0"/>
          </a:p>
          <a:p>
            <a:pPr marL="800100" lvl="1" indent="-342900">
              <a:buSzPct val="100000"/>
              <a:buFont typeface="Courier New"/>
              <a:buChar char="o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Benefits in overall system consistency from spread clique </a:t>
            </a:r>
            <a:r>
              <a:rPr lang="en-US" sz="2400" dirty="0" smtClean="0">
                <a:solidFill>
                  <a:srgbClr val="564B3C"/>
                </a:solidFill>
                <a:latin typeface="Century Gothic"/>
              </a:rPr>
              <a:t>members.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in brief 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SzPct val="100000"/>
              <a:buFont typeface="Wingdings" charset="2"/>
              <a:buChar char="§"/>
            </a:pPr>
            <a:r>
              <a:rPr lang="en-US" sz="2400" dirty="0" smtClean="0">
                <a:solidFill>
                  <a:srgbClr val="564B3C"/>
                </a:solidFill>
                <a:latin typeface="Century Gothic"/>
                <a:cs typeface="Century Gothic"/>
              </a:rPr>
              <a:t>Use </a:t>
            </a:r>
            <a:r>
              <a:rPr lang="en-US" sz="2400" dirty="0">
                <a:solidFill>
                  <a:srgbClr val="564B3C"/>
                </a:solidFill>
                <a:latin typeface="Century Gothic"/>
                <a:cs typeface="Century Gothic"/>
              </a:rPr>
              <a:t>multicast to send messages between nodes. </a:t>
            </a:r>
            <a:endParaRPr sz="2400" dirty="0">
              <a:latin typeface="Century Gothic"/>
              <a:cs typeface="Century Gothic"/>
            </a:endParaRPr>
          </a:p>
          <a:p>
            <a:pPr marL="342900" indent="-342900">
              <a:lnSpc>
                <a:spcPct val="100000"/>
              </a:lnSpc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  <a:cs typeface="Century Gothic"/>
              </a:rPr>
              <a:t>Every host belongs to an </a:t>
            </a:r>
            <a:r>
              <a:rPr lang="en-US" sz="2400" dirty="0" err="1">
                <a:solidFill>
                  <a:srgbClr val="564B3C"/>
                </a:solidFill>
                <a:latin typeface="Century Gothic"/>
                <a:cs typeface="Century Gothic"/>
              </a:rPr>
              <a:t>ACKing</a:t>
            </a:r>
            <a:r>
              <a:rPr lang="en-US" sz="2400" dirty="0">
                <a:solidFill>
                  <a:srgbClr val="564B3C"/>
                </a:solidFill>
                <a:latin typeface="Century Gothic"/>
                <a:cs typeface="Century Gothic"/>
              </a:rPr>
              <a:t> clique where when a node </a:t>
            </a:r>
            <a:r>
              <a:rPr lang="en-US" sz="2400" dirty="0" smtClean="0">
                <a:solidFill>
                  <a:srgbClr val="564B3C"/>
                </a:solidFill>
                <a:latin typeface="Century Gothic"/>
                <a:cs typeface="Century Gothic"/>
              </a:rPr>
              <a:t>receives </a:t>
            </a:r>
            <a:r>
              <a:rPr lang="en-US" sz="2400" dirty="0">
                <a:solidFill>
                  <a:srgbClr val="564B3C"/>
                </a:solidFill>
                <a:latin typeface="Century Gothic"/>
                <a:cs typeface="Century Gothic"/>
              </a:rPr>
              <a:t>a message from another node in the clique, it must ACK that message </a:t>
            </a:r>
            <a:endParaRPr sz="2400" dirty="0">
              <a:latin typeface="Century Gothic"/>
              <a:cs typeface="Century Gothic"/>
            </a:endParaRPr>
          </a:p>
          <a:p>
            <a:pPr marL="800100" lvl="1" indent="-342900"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  <a:cs typeface="Century Gothic"/>
              </a:rPr>
              <a:t>Other nodes do not reply</a:t>
            </a:r>
            <a:endParaRPr sz="2400" dirty="0">
              <a:latin typeface="Century Gothic"/>
              <a:cs typeface="Century Gothic"/>
            </a:endParaRPr>
          </a:p>
          <a:p>
            <a:pPr marL="800100" lvl="1" indent="-342900"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  <a:cs typeface="Century Gothic"/>
              </a:rPr>
              <a:t>ACKs are not multicast; point to point</a:t>
            </a:r>
            <a:endParaRPr sz="2400" dirty="0">
              <a:latin typeface="Century Gothic"/>
              <a:cs typeface="Century Gothic"/>
            </a:endParaRPr>
          </a:p>
          <a:p>
            <a:pPr marL="342900" indent="-342900"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  <a:cs typeface="Century Gothic"/>
              </a:rPr>
              <a:t>If node detects missing messages uses gossip </a:t>
            </a:r>
            <a:r>
              <a:rPr lang="en-US" sz="2400" dirty="0" smtClean="0">
                <a:solidFill>
                  <a:srgbClr val="564B3C"/>
                </a:solidFill>
                <a:latin typeface="Century Gothic"/>
                <a:cs typeface="Century Gothic"/>
              </a:rPr>
              <a:t>protocol to </a:t>
            </a:r>
            <a:r>
              <a:rPr lang="en-US" sz="2400" dirty="0">
                <a:solidFill>
                  <a:srgbClr val="564B3C"/>
                </a:solidFill>
                <a:latin typeface="Century Gothic"/>
                <a:cs typeface="Century Gothic"/>
              </a:rPr>
              <a:t>retrieve</a:t>
            </a:r>
            <a:endParaRPr sz="2400" dirty="0">
              <a:latin typeface="Century Gothic"/>
              <a:cs typeface="Century Gothic"/>
            </a:endParaRPr>
          </a:p>
          <a:p>
            <a:pPr marL="342900" indent="-342900"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  <a:cs typeface="Century Gothic"/>
              </a:rPr>
              <a:t>Duplicate messages and  conflict detection is left </a:t>
            </a:r>
            <a:r>
              <a:rPr lang="en-US" sz="2400" dirty="0" smtClean="0">
                <a:solidFill>
                  <a:srgbClr val="564B3C"/>
                </a:solidFill>
                <a:latin typeface="Century Gothic"/>
                <a:cs typeface="Century Gothic"/>
              </a:rPr>
              <a:t>for the </a:t>
            </a:r>
            <a:r>
              <a:rPr lang="en-US" sz="2400" dirty="0">
                <a:solidFill>
                  <a:srgbClr val="564B3C"/>
                </a:solidFill>
                <a:latin typeface="Century Gothic"/>
                <a:cs typeface="Century Gothic"/>
              </a:rPr>
              <a:t>application to deal with </a:t>
            </a:r>
            <a:endParaRPr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ARCHETECTURE  </a:t>
            </a:r>
            <a:endParaRPr/>
          </a:p>
        </p:txBody>
      </p:sp>
      <p:pic>
        <p:nvPicPr>
          <p:cNvPr id="95" name="Content Placeholder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752480"/>
            <a:ext cx="8229240" cy="437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Design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E501F"/>
                </a:solidFill>
                <a:latin typeface="Droid Sans"/>
              </a:rPr>
              <a:t>The Master Node 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Droid Sans"/>
              </a:rPr>
              <a:t>The system will consist of number nodes </a:t>
            </a:r>
            <a:r>
              <a:rPr lang="en-US" sz="2400" dirty="0" smtClean="0">
                <a:solidFill>
                  <a:srgbClr val="564B3C"/>
                </a:solidFill>
                <a:latin typeface="Droid Sans"/>
              </a:rPr>
              <a:t>each </a:t>
            </a:r>
            <a:r>
              <a:rPr lang="en-US" sz="2400" dirty="0">
                <a:solidFill>
                  <a:srgbClr val="564B3C"/>
                </a:solidFill>
                <a:latin typeface="Droid Sans"/>
              </a:rPr>
              <a:t>is independently accessible to outside clients.
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Droid Sans"/>
              </a:rPr>
              <a:t>When a client accesses a node, that node is known as the Master Node for that client.
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Droid Sans"/>
              </a:rPr>
              <a:t>At any given time there will be at most as many Master Nodes as clients in system, but may be fewer as multiple clients may share the same Master Node. 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Design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Droid Sans"/>
              </a:rPr>
              <a:t>The Clique Nodes 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4E501F"/>
                </a:solidFill>
                <a:latin typeface="Droid Sans"/>
              </a:rPr>
              <a:t>When a Master Node multicast a message to all nodes in the system, clique mates must reply
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4E501F"/>
                </a:solidFill>
                <a:latin typeface="Droid Sans"/>
              </a:rPr>
              <a:t>If a clique member fails to reply Master Node re-multicasts resetting to the timeout randomly
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4E501F"/>
                </a:solidFill>
                <a:latin typeface="Droid Sans"/>
              </a:rPr>
              <a:t>In the event that n clique-mates cannot be found, the Master Node, using a callback, will report the issue to the application 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Wingdings" charset="2"/>
              <a:buChar char="§"/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Design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752480"/>
            <a:ext cx="8229240" cy="5105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E501F"/>
                </a:solidFill>
                <a:latin typeface="Century Gothic"/>
              </a:rPr>
              <a:t>The Clique Nodes 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The nodes of the system will be organized into cliques of size n. A Master Node within a clique will multicast client requests to all nodes in the system</a:t>
            </a:r>
            <a:endParaRPr dirty="0"/>
          </a:p>
          <a:p>
            <a:pPr marL="800100" lvl="1" indent="-342900"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Will only require a response from member of its clique.</a:t>
            </a:r>
            <a:endParaRPr dirty="0"/>
          </a:p>
          <a:p>
            <a:pPr marL="342900" indent="-342900"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If a clique member fails to reply Master Node re-multicasts resetting to the timeout randomly</a:t>
            </a:r>
            <a:endParaRPr dirty="0"/>
          </a:p>
          <a:p>
            <a:pPr marL="342900" indent="-342900"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In the event that n clique-mates cannot be found, the Master Node, using a callback, will report the issue to the application </a:t>
            </a:r>
            <a:endParaRPr dirty="0"/>
          </a:p>
          <a:p>
            <a:pPr marL="285750" indent="-285750">
              <a:lnSpc>
                <a:spcPct val="100000"/>
              </a:lnSpc>
              <a:buSzPct val="100000"/>
              <a:buFont typeface="Wingdings" charset="2"/>
              <a:buChar char="§"/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Design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E501F"/>
                </a:solidFill>
                <a:latin typeface="Century Gothic"/>
              </a:rPr>
              <a:t>The Non-Clique Nodes 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Nodes outside the clique may or may not receive messages, receive duplicate messages or receive messages out-of-order from Master Node. 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2400" dirty="0" smtClean="0">
                <a:solidFill>
                  <a:srgbClr val="564B3C"/>
                </a:solidFill>
                <a:latin typeface="Century Gothic"/>
              </a:rPr>
              <a:t>Any </a:t>
            </a:r>
            <a:r>
              <a:rPr lang="en-US" sz="2400" dirty="0">
                <a:solidFill>
                  <a:srgbClr val="564B3C"/>
                </a:solidFill>
                <a:latin typeface="Century Gothic"/>
              </a:rPr>
              <a:t>messages received can be immediately committed.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Design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752480"/>
            <a:ext cx="8229240" cy="4648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E501F"/>
                </a:solidFill>
                <a:latin typeface="Century Gothic"/>
              </a:rPr>
              <a:t>Fault Tolerance </a:t>
            </a:r>
            <a:endParaRPr dirty="0"/>
          </a:p>
          <a:p>
            <a:r>
              <a:rPr lang="en-US" sz="2400" dirty="0">
                <a:solidFill>
                  <a:srgbClr val="564B3C"/>
                </a:solidFill>
                <a:latin typeface="Century Gothic"/>
              </a:rPr>
              <a:t>In the event a node detects it is missing data via the message timestamp</a:t>
            </a:r>
            <a:r>
              <a:rPr lang="en-US" sz="2400" dirty="0" smtClean="0">
                <a:solidFill>
                  <a:srgbClr val="564B3C"/>
                </a:solidFill>
                <a:latin typeface="Century Gothic"/>
              </a:rPr>
              <a:t>:</a:t>
            </a:r>
            <a:r>
              <a:rPr lang="en-US" sz="2400" dirty="0">
                <a:solidFill>
                  <a:srgbClr val="564B3C"/>
                </a:solidFill>
                <a:latin typeface="Century Gothic"/>
              </a:rPr>
              <a:t>
</a:t>
            </a:r>
            <a:endParaRPr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Start with clique mates</a:t>
            </a:r>
            <a:endParaRPr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Contact fixed number of nodes randomly</a:t>
            </a:r>
            <a:endParaRPr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Lastly if all else </a:t>
            </a:r>
            <a:r>
              <a:rPr lang="en-US" sz="2400" b="1" dirty="0">
                <a:solidFill>
                  <a:srgbClr val="564B3C"/>
                </a:solidFill>
                <a:latin typeface="Century Gothic"/>
              </a:rPr>
              <a:t>fails</a:t>
            </a:r>
            <a:r>
              <a:rPr lang="en-US" sz="2400" dirty="0">
                <a:solidFill>
                  <a:srgbClr val="564B3C"/>
                </a:solidFill>
                <a:latin typeface="Century Gothic"/>
              </a:rPr>
              <a:t>, contact the original sender </a:t>
            </a:r>
            <a:endParaRPr dirty="0"/>
          </a:p>
          <a:p>
            <a:pPr marL="1257300" lvl="2" indent="-342900"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564B3C"/>
                </a:solidFill>
                <a:latin typeface="Century Gothic"/>
              </a:rPr>
              <a:t>If a request makes it all the way to the Master Node, it will be multicast to all.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Goals 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564B3C"/>
                </a:solidFill>
                <a:latin typeface="Century Gothic"/>
              </a:rPr>
              <a:t>Provide higher probability of consistency amongst clique nodes and a while allowing for a lower probability of consistency between the rest</a:t>
            </a:r>
            <a:endParaRPr dirty="0"/>
          </a:p>
          <a:p>
            <a:pPr marL="914400" lvl="1" indent="-457200"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564B3C"/>
                </a:solidFill>
                <a:latin typeface="Century Gothic"/>
              </a:rPr>
              <a:t>Since using multicast resending to clique ensure nodes around clique member have high chance of hearing too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564B3C"/>
                </a:solidFill>
                <a:latin typeface="Century Gothic"/>
              </a:rPr>
              <a:t>Easy to use interface 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521</Words>
  <Application>Microsoft Macintosh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Amell Alghamdi</cp:lastModifiedBy>
  <cp:revision>5</cp:revision>
  <cp:lastPrinted>2013-06-13T22:44:23Z</cp:lastPrinted>
  <dcterms:modified xsi:type="dcterms:W3CDTF">2013-06-14T07:24:59Z</dcterms:modified>
</cp:coreProperties>
</file>