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58" r:id="rId4"/>
    <p:sldId id="257" r:id="rId5"/>
    <p:sldId id="270" r:id="rId6"/>
    <p:sldId id="259" r:id="rId7"/>
    <p:sldId id="263" r:id="rId8"/>
    <p:sldId id="264" r:id="rId9"/>
    <p:sldId id="265" r:id="rId10"/>
    <p:sldId id="266" r:id="rId11"/>
    <p:sldId id="269" r:id="rId12"/>
    <p:sldId id="260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6/12/13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6/12/13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6/12/13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6/12/13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6/12/13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6/12/13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6/12/13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 </a:t>
            </a:r>
            <a:r>
              <a:rPr lang="en-US" dirty="0" err="1" smtClean="0"/>
              <a:t>aSGHARI</a:t>
            </a:r>
            <a:r>
              <a:rPr lang="en-US" dirty="0" smtClean="0"/>
              <a:t> , </a:t>
            </a:r>
            <a:r>
              <a:rPr lang="en-US" dirty="0" err="1" smtClean="0"/>
              <a:t>amell</a:t>
            </a:r>
            <a:r>
              <a:rPr lang="en-US" dirty="0" smtClean="0"/>
              <a:t> </a:t>
            </a:r>
            <a:r>
              <a:rPr lang="en-US" dirty="0" err="1" smtClean="0"/>
              <a:t>ALghamdi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Cse</a:t>
            </a:r>
            <a:r>
              <a:rPr lang="en-US" dirty="0" smtClean="0"/>
              <a:t> 223b – Spring13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4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b="1" dirty="0">
                <a:solidFill>
                  <a:srgbClr val="4E501F"/>
                </a:solidFill>
              </a:rPr>
              <a:t>Fault Tolerance </a:t>
            </a:r>
            <a:endParaRPr lang="en-US" b="1" dirty="0">
              <a:solidFill>
                <a:srgbClr val="4E501F"/>
              </a:solidFill>
            </a:endParaRPr>
          </a:p>
          <a:p>
            <a:r>
              <a:rPr lang="en-US" dirty="0" smtClean="0"/>
              <a:t>In </a:t>
            </a:r>
            <a:r>
              <a:rPr lang="en-US" dirty="0"/>
              <a:t>the event a non-clique member hears a message from a </a:t>
            </a:r>
            <a:r>
              <a:rPr lang="en-US" dirty="0" smtClean="0"/>
              <a:t>Master </a:t>
            </a:r>
            <a:r>
              <a:rPr lang="en-US" dirty="0"/>
              <a:t>Node which a timestamp significantly newer than the last known </a:t>
            </a:r>
            <a:r>
              <a:rPr lang="en-US" dirty="0" smtClean="0"/>
              <a:t>timestamp.</a:t>
            </a:r>
          </a:p>
          <a:p>
            <a:r>
              <a:rPr lang="en-US" dirty="0" smtClean="0"/>
              <a:t>To </a:t>
            </a:r>
            <a:r>
              <a:rPr lang="en-US" dirty="0"/>
              <a:t>retrieve this data it will begin with its own clique-mates. In the event none of its clique -mates have the data, it will contact fixed </a:t>
            </a:r>
            <a:r>
              <a:rPr lang="en-US" dirty="0" smtClean="0"/>
              <a:t>number </a:t>
            </a:r>
            <a:r>
              <a:rPr lang="en-US" dirty="0"/>
              <a:t>of nodes at random asking if any of them have the missing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Lastly if all else </a:t>
            </a:r>
            <a:r>
              <a:rPr lang="en-US" b="1" dirty="0"/>
              <a:t>fails</a:t>
            </a:r>
            <a:r>
              <a:rPr lang="en-US" dirty="0"/>
              <a:t>, it will contact a node within the Master Nodes Clique </a:t>
            </a:r>
            <a:r>
              <a:rPr lang="en-US" dirty="0" smtClean="0"/>
              <a:t>which </a:t>
            </a:r>
            <a:r>
              <a:rPr lang="en-US" dirty="0"/>
              <a:t>is guaranteed to have the missing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If </a:t>
            </a:r>
            <a:r>
              <a:rPr lang="en-US" dirty="0"/>
              <a:t>a request makes </a:t>
            </a:r>
            <a:r>
              <a:rPr lang="en-US" dirty="0" smtClean="0"/>
              <a:t>it </a:t>
            </a:r>
            <a:r>
              <a:rPr lang="en-US" dirty="0"/>
              <a:t>all the way to the Master Nodes clique, it will be </a:t>
            </a:r>
            <a:r>
              <a:rPr lang="en-US" dirty="0" smtClean="0"/>
              <a:t>multicast </a:t>
            </a:r>
            <a:r>
              <a:rPr lang="en-US" dirty="0"/>
              <a:t>to </a:t>
            </a:r>
            <a:r>
              <a:rPr lang="en-US" dirty="0" smtClean="0"/>
              <a:t>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6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PROPERTIES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 smtClean="0"/>
              <a:t>Multicast system:</a:t>
            </a:r>
          </a:p>
          <a:p>
            <a:r>
              <a:rPr lang="en-US" dirty="0" smtClean="0"/>
              <a:t>Guarantees </a:t>
            </a:r>
            <a:r>
              <a:rPr lang="en-US" dirty="0"/>
              <a:t>a </a:t>
            </a:r>
            <a:r>
              <a:rPr lang="en-US" b="1" dirty="0"/>
              <a:t>strong </a:t>
            </a:r>
            <a:r>
              <a:rPr lang="en-US" dirty="0"/>
              <a:t>consistency among a small group of </a:t>
            </a:r>
            <a:r>
              <a:rPr lang="en-US" dirty="0" smtClean="0"/>
              <a:t>nodes </a:t>
            </a:r>
          </a:p>
          <a:p>
            <a:r>
              <a:rPr lang="en-US" dirty="0" smtClean="0"/>
              <a:t>Provides </a:t>
            </a:r>
            <a:r>
              <a:rPr lang="en-US" dirty="0"/>
              <a:t>fault </a:t>
            </a:r>
            <a:r>
              <a:rPr lang="en-US" dirty="0" smtClean="0"/>
              <a:t>tolerance</a:t>
            </a:r>
          </a:p>
          <a:p>
            <a:r>
              <a:rPr lang="en-US" dirty="0" smtClean="0"/>
              <a:t>Maintains </a:t>
            </a:r>
            <a:r>
              <a:rPr lang="en-US" b="1" dirty="0"/>
              <a:t>weaker</a:t>
            </a:r>
            <a:r>
              <a:rPr lang="en-US" dirty="0"/>
              <a:t> consistency between the </a:t>
            </a:r>
            <a:r>
              <a:rPr lang="en-US" dirty="0" smtClean="0"/>
              <a:t>groups</a:t>
            </a:r>
            <a:endParaRPr lang="en-US" dirty="0"/>
          </a:p>
          <a:p>
            <a:r>
              <a:rPr lang="en-US" dirty="0" smtClean="0"/>
              <a:t>Provides greater performance</a:t>
            </a:r>
            <a:r>
              <a:rPr lang="en-US" dirty="0"/>
              <a:t>. 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96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The system provides a </a:t>
            </a:r>
            <a:r>
              <a:rPr lang="en-US" sz="3200" dirty="0"/>
              <a:t>strong consistency among set of </a:t>
            </a:r>
            <a:r>
              <a:rPr lang="en-US" sz="3200" dirty="0" smtClean="0"/>
              <a:t>server </a:t>
            </a:r>
            <a:r>
              <a:rPr lang="en-US" sz="3200" dirty="0"/>
              <a:t>nodes and a weaker consistency between the </a:t>
            </a:r>
            <a:r>
              <a:rPr lang="en-US" sz="3200" dirty="0" smtClean="0"/>
              <a:t>sets</a:t>
            </a:r>
          </a:p>
          <a:p>
            <a:r>
              <a:rPr lang="en-US" sz="3200" dirty="0" smtClean="0"/>
              <a:t>It provides customized </a:t>
            </a:r>
            <a:r>
              <a:rPr lang="en-US" sz="3200" dirty="0"/>
              <a:t>multicast </a:t>
            </a:r>
            <a:r>
              <a:rPr lang="en-US" sz="3200" dirty="0" smtClean="0"/>
              <a:t>protocol </a:t>
            </a:r>
            <a:r>
              <a:rPr lang="en-US" sz="3200" dirty="0"/>
              <a:t>that showed a great enhancement on the performance when it compared to the standard multicast protocol. </a:t>
            </a:r>
            <a:endParaRPr lang="en-US" sz="32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3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>
                <a:solidFill>
                  <a:srgbClr val="4E501F"/>
                </a:solidFill>
              </a:rPr>
              <a:t> </a:t>
            </a:r>
            <a:r>
              <a:rPr lang="en-US" b="1" dirty="0">
                <a:solidFill>
                  <a:srgbClr val="4E501F"/>
                </a:solidFill>
              </a:rPr>
              <a:t>Synchronization Protocol </a:t>
            </a:r>
            <a:endParaRPr lang="en-US" b="1" dirty="0">
              <a:solidFill>
                <a:srgbClr val="4E501F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Synchronization </a:t>
            </a:r>
            <a:r>
              <a:rPr lang="en-US" dirty="0"/>
              <a:t>Protocol which will </a:t>
            </a:r>
            <a:r>
              <a:rPr lang="en-US" dirty="0" smtClean="0"/>
              <a:t>essentially </a:t>
            </a:r>
            <a:r>
              <a:rPr lang="en-US" dirty="0"/>
              <a:t>enforce that all nodes, or a subset of nodes, synchronize all of their data before accepting any new client requests.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9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 brief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Built with a multicast protocol in </a:t>
            </a:r>
            <a:r>
              <a:rPr lang="en-US" dirty="0" smtClean="0"/>
              <a:t>conjunction </a:t>
            </a:r>
            <a:r>
              <a:rPr lang="en-US" dirty="0"/>
              <a:t>with Gas Friends application, which is a simple interface that is used to show the functionality of the system.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system consists of key-value </a:t>
            </a:r>
            <a:r>
              <a:rPr lang="en-US" dirty="0" smtClean="0"/>
              <a:t>store</a:t>
            </a:r>
          </a:p>
          <a:p>
            <a:r>
              <a:rPr lang="en-US" dirty="0" smtClean="0"/>
              <a:t>Duplicate messages and  conflict detection is left for the application to deal with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3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ARCHETECTURE  </a:t>
            </a:r>
            <a:endParaRPr lang="en-US" dirty="0"/>
          </a:p>
        </p:txBody>
      </p:sp>
      <p:pic>
        <p:nvPicPr>
          <p:cNvPr id="6" name="Content Placeholder 5" descr="Screen Shot 2013-06-12 at 9.07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89" r="-194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1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topology - </a:t>
            </a:r>
            <a:r>
              <a:rPr lang="en-US" dirty="0" err="1" smtClean="0"/>
              <a:t>mininet</a:t>
            </a:r>
            <a:endParaRPr lang="en-US" dirty="0"/>
          </a:p>
        </p:txBody>
      </p:sp>
      <p:pic>
        <p:nvPicPr>
          <p:cNvPr id="4" name="Content Placeholder 3" descr="Screen Shot 2013-06-12 at 9.05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8" b="2988"/>
          <a:stretch>
            <a:fillRect/>
          </a:stretch>
        </p:blipFill>
        <p:spPr>
          <a:xfrm>
            <a:off x="473481" y="1996801"/>
            <a:ext cx="8229600" cy="4373563"/>
          </a:xfrm>
        </p:spPr>
      </p:pic>
    </p:spTree>
    <p:extLst>
      <p:ext uri="{BB962C8B-B14F-4D97-AF65-F5344CB8AC3E}">
        <p14:creationId xmlns:p14="http://schemas.microsoft.com/office/powerpoint/2010/main" val="29204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Master Node </a:t>
            </a:r>
            <a:endParaRPr lang="en-US" dirty="0" smtClean="0"/>
          </a:p>
          <a:p>
            <a:r>
              <a:rPr lang="en-US" dirty="0"/>
              <a:t>The Clique Nodes </a:t>
            </a:r>
            <a:endParaRPr lang="en-US" dirty="0" smtClean="0"/>
          </a:p>
          <a:p>
            <a:r>
              <a:rPr lang="en-US" dirty="0"/>
              <a:t>The Non-Clique Nodes </a:t>
            </a:r>
            <a:endParaRPr lang="en-US" dirty="0" smtClean="0"/>
          </a:p>
          <a:p>
            <a:r>
              <a:rPr lang="en-US" dirty="0"/>
              <a:t>The Heartbeat </a:t>
            </a:r>
            <a:endParaRPr lang="en-US" dirty="0" smtClean="0"/>
          </a:p>
          <a:p>
            <a:r>
              <a:rPr lang="en-US" dirty="0"/>
              <a:t>Fault Tolerance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9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 smtClean="0">
                <a:solidFill>
                  <a:srgbClr val="4E501F"/>
                </a:solidFill>
              </a:rPr>
              <a:t>The </a:t>
            </a:r>
            <a:r>
              <a:rPr lang="en-US" b="1" dirty="0">
                <a:solidFill>
                  <a:srgbClr val="4E501F"/>
                </a:solidFill>
              </a:rPr>
              <a:t>Master Node </a:t>
            </a:r>
            <a:endParaRPr lang="en-US" b="1" dirty="0">
              <a:solidFill>
                <a:srgbClr val="4E501F"/>
              </a:solidFill>
            </a:endParaRPr>
          </a:p>
          <a:p>
            <a:r>
              <a:rPr lang="en-US" dirty="0"/>
              <a:t>The system will consist of number nodes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is independently accessible to </a:t>
            </a:r>
            <a:r>
              <a:rPr lang="en-US" dirty="0" smtClean="0"/>
              <a:t>outside </a:t>
            </a:r>
            <a:r>
              <a:rPr lang="en-US" dirty="0"/>
              <a:t>clients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When a client accesses a node, that node is known as the Master Node for that client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At any given time there will be at most as many Master Nodes as clients in system, but may be fewer as multiple clients may share the same Master Node.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6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dirty="0">
                <a:solidFill>
                  <a:srgbClr val="4E501F"/>
                </a:solidFill>
              </a:rPr>
              <a:t>The Clique Nodes </a:t>
            </a:r>
            <a:endParaRPr lang="en-US" b="1" dirty="0">
              <a:solidFill>
                <a:srgbClr val="4E501F"/>
              </a:solidFill>
            </a:endParaRPr>
          </a:p>
          <a:p>
            <a:r>
              <a:rPr lang="en-US" dirty="0"/>
              <a:t>The nodes of the system will be organized into cliques of size n. A Master Node within a clique will multicast client requests to all nodes in the system, </a:t>
            </a:r>
            <a:endParaRPr lang="en-US" dirty="0" smtClean="0"/>
          </a:p>
          <a:p>
            <a:r>
              <a:rPr lang="en-US" dirty="0" smtClean="0"/>
              <a:t>will </a:t>
            </a:r>
            <a:r>
              <a:rPr lang="en-US" dirty="0"/>
              <a:t>only require a </a:t>
            </a:r>
            <a:r>
              <a:rPr lang="en-US" dirty="0" smtClean="0"/>
              <a:t>response </a:t>
            </a:r>
            <a:r>
              <a:rPr lang="en-US" dirty="0"/>
              <a:t>from member of its clique.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clique member fails to reply in a designated time </a:t>
            </a:r>
            <a:r>
              <a:rPr lang="en-US" dirty="0" smtClean="0"/>
              <a:t>t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the Master Node will re-multicast the message and increase the timeout t by a random value before retrying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the event that n clique-mates cannot be found, the Master </a:t>
            </a:r>
            <a:r>
              <a:rPr lang="en-US" dirty="0" smtClean="0"/>
              <a:t>Node</a:t>
            </a:r>
            <a:r>
              <a:rPr lang="en-US" dirty="0"/>
              <a:t> </a:t>
            </a:r>
            <a:r>
              <a:rPr lang="en-US" dirty="0" smtClean="0"/>
              <a:t>will </a:t>
            </a:r>
            <a:r>
              <a:rPr lang="en-US" dirty="0"/>
              <a:t>fail the clients </a:t>
            </a:r>
            <a:r>
              <a:rPr lang="en-US" dirty="0" smtClean="0"/>
              <a:t>request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17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rgbClr val="4E501F"/>
                </a:solidFill>
              </a:rPr>
              <a:t>The Non-Clique Nodes </a:t>
            </a:r>
            <a:endParaRPr lang="en-US" b="1" dirty="0">
              <a:solidFill>
                <a:srgbClr val="4E501F"/>
              </a:solidFill>
            </a:endParaRPr>
          </a:p>
          <a:p>
            <a:r>
              <a:rPr lang="en-US" dirty="0"/>
              <a:t>Nodes outside the clique may or may not </a:t>
            </a:r>
            <a:r>
              <a:rPr lang="en-US" dirty="0" smtClean="0"/>
              <a:t>receive </a:t>
            </a:r>
            <a:r>
              <a:rPr lang="en-US" dirty="0"/>
              <a:t>messages, receive duplicate messages or </a:t>
            </a:r>
            <a:r>
              <a:rPr lang="en-US" dirty="0" smtClean="0"/>
              <a:t>receive </a:t>
            </a:r>
            <a:r>
              <a:rPr lang="en-US" dirty="0"/>
              <a:t>messages out-of-order from Master Node.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will be handled silently by the non-clique members.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messages received can be </a:t>
            </a:r>
            <a:r>
              <a:rPr lang="en-US" dirty="0" smtClean="0"/>
              <a:t>immediately </a:t>
            </a:r>
            <a:r>
              <a:rPr lang="en-US" dirty="0"/>
              <a:t>committed.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2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>
                <a:solidFill>
                  <a:srgbClr val="4E501F"/>
                </a:solidFill>
              </a:rPr>
              <a:t>The Heartbeat </a:t>
            </a:r>
            <a:endParaRPr lang="en-US" b="1" dirty="0">
              <a:solidFill>
                <a:srgbClr val="4E501F"/>
              </a:solidFill>
            </a:endParaRPr>
          </a:p>
          <a:p>
            <a:r>
              <a:rPr lang="en-US" dirty="0" smtClean="0"/>
              <a:t>To </a:t>
            </a:r>
            <a:r>
              <a:rPr lang="en-US" dirty="0"/>
              <a:t>ensure an </a:t>
            </a:r>
            <a:r>
              <a:rPr lang="en-US" dirty="0" smtClean="0"/>
              <a:t>individual </a:t>
            </a:r>
            <a:r>
              <a:rPr lang="en-US" dirty="0"/>
              <a:t>node has not become completely </a:t>
            </a:r>
            <a:r>
              <a:rPr lang="en-US" dirty="0" smtClean="0"/>
              <a:t>isolated </a:t>
            </a:r>
            <a:r>
              <a:rPr lang="en-US" dirty="0"/>
              <a:t>from the system, it will occasionally send a heartbeat request to a random node in the </a:t>
            </a:r>
            <a:r>
              <a:rPr lang="en-US" dirty="0" smtClean="0"/>
              <a:t>system </a:t>
            </a:r>
            <a:r>
              <a:rPr lang="en-US" dirty="0"/>
              <a:t>along with its current vector clock.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event the other nodes vector clock </a:t>
            </a:r>
            <a:r>
              <a:rPr lang="en-US" b="1" dirty="0"/>
              <a:t>matches</a:t>
            </a:r>
            <a:r>
              <a:rPr lang="en-US" dirty="0"/>
              <a:t>, an okay message is sent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the event the two clocks </a:t>
            </a:r>
            <a:r>
              <a:rPr lang="en-US" dirty="0" smtClean="0"/>
              <a:t>do </a:t>
            </a:r>
            <a:r>
              <a:rPr lang="en-US" b="1" dirty="0" smtClean="0"/>
              <a:t>not </a:t>
            </a:r>
            <a:r>
              <a:rPr lang="en-US" b="1" dirty="0"/>
              <a:t>match </a:t>
            </a:r>
            <a:r>
              <a:rPr lang="en-US" dirty="0"/>
              <a:t>the node with newest clock will send the last message it </a:t>
            </a:r>
            <a:r>
              <a:rPr lang="en-US" dirty="0" smtClean="0"/>
              <a:t>received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5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153</TotalTime>
  <Words>612</Words>
  <Application>Microsoft Macintosh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Apothecary</vt:lpstr>
      <vt:lpstr>Cse 223b – Spring13</vt:lpstr>
      <vt:lpstr>System in brief </vt:lpstr>
      <vt:lpstr>System ARCHETECTURE  </vt:lpstr>
      <vt:lpstr>Network topology - mininet</vt:lpstr>
      <vt:lpstr>System KEYWORDS</vt:lpstr>
      <vt:lpstr>System Design</vt:lpstr>
      <vt:lpstr>System Design</vt:lpstr>
      <vt:lpstr>System Design</vt:lpstr>
      <vt:lpstr>System Design</vt:lpstr>
      <vt:lpstr>System Design</vt:lpstr>
      <vt:lpstr>SYSTEM PROPERTIES </vt:lpstr>
      <vt:lpstr>Conclusion 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Amell Alghamdi</dc:creator>
  <cp:lastModifiedBy>Amell Alghamdi</cp:lastModifiedBy>
  <cp:revision>12</cp:revision>
  <dcterms:created xsi:type="dcterms:W3CDTF">2013-06-13T04:04:29Z</dcterms:created>
  <dcterms:modified xsi:type="dcterms:W3CDTF">2013-06-13T06:38:18Z</dcterms:modified>
</cp:coreProperties>
</file>