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on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regular.fntdata"/><Relationship Id="rId14" Type="http://schemas.openxmlformats.org/officeDocument/2006/relationships/slide" Target="slides/slide9.xml"/><Relationship Id="rId17" Type="http://schemas.openxmlformats.org/officeDocument/2006/relationships/font" Target="fonts/RobotoMono-italic.fntdata"/><Relationship Id="rId16"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c86d3b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c86d3b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c86d3b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c86d3b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dc86d3b3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dc86d3b3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dc86d3b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dc86d3b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dc86d3b3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dc86d3b3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dc86d3b3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dc86d3b3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dc86d3b3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dc86d3b3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dc86d3b3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dc86d3b3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Model Training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Features: </a:t>
            </a:r>
            <a:endParaRPr/>
          </a:p>
          <a:p>
            <a:pPr indent="0" lvl="0" marL="0" rtl="0" algn="l">
              <a:spcBef>
                <a:spcPts val="1200"/>
              </a:spcBef>
              <a:spcAft>
                <a:spcPts val="0"/>
              </a:spcAft>
              <a:buNone/>
            </a:pPr>
            <a:r>
              <a:rPr lang="en"/>
              <a:t>-'lap': Current lap number</a:t>
            </a:r>
            <a:endParaRPr/>
          </a:p>
          <a:p>
            <a:pPr indent="0" lvl="0" marL="0" rtl="0" algn="l">
              <a:spcBef>
                <a:spcPts val="1200"/>
              </a:spcBef>
              <a:spcAft>
                <a:spcPts val="0"/>
              </a:spcAft>
              <a:buNone/>
            </a:pPr>
            <a:r>
              <a:rPr lang="en"/>
              <a:t>'lap_position': What’s the current position of the driver</a:t>
            </a:r>
            <a:endParaRPr/>
          </a:p>
          <a:p>
            <a:pPr indent="0" lvl="0" marL="0" rtl="0" algn="l">
              <a:spcBef>
                <a:spcPts val="1200"/>
              </a:spcBef>
              <a:spcAft>
                <a:spcPts val="0"/>
              </a:spcAft>
              <a:buNone/>
            </a:pPr>
            <a:r>
              <a:rPr lang="en"/>
              <a:t> 'Lap_time': time taken to complete the last lap</a:t>
            </a:r>
            <a:endParaRPr/>
          </a:p>
          <a:p>
            <a:pPr indent="0" lvl="0" marL="0" rtl="0" algn="l">
              <a:spcBef>
                <a:spcPts val="1200"/>
              </a:spcBef>
              <a:spcAft>
                <a:spcPts val="0"/>
              </a:spcAft>
              <a:buNone/>
            </a:pPr>
            <a:r>
              <a:rPr lang="en"/>
              <a:t>'Quali_position': result of </a:t>
            </a:r>
            <a:r>
              <a:rPr lang="en"/>
              <a:t>Qualifiers</a:t>
            </a:r>
            <a:r>
              <a:rPr lang="en"/>
              <a:t> </a:t>
            </a:r>
            <a:endParaRPr/>
          </a:p>
          <a:p>
            <a:pPr indent="0" lvl="0" marL="0" rtl="0" algn="l">
              <a:spcBef>
                <a:spcPts val="1200"/>
              </a:spcBef>
              <a:spcAft>
                <a:spcPts val="0"/>
              </a:spcAft>
              <a:buNone/>
            </a:pPr>
            <a:r>
              <a:rPr lang="en"/>
              <a:t>'q1', 'q2', 'q3', : time during </a:t>
            </a:r>
            <a:r>
              <a:rPr lang="en"/>
              <a:t>qualifiers</a:t>
            </a:r>
            <a:r>
              <a:rPr lang="en"/>
              <a:t> 1,2,3 </a:t>
            </a:r>
            <a:endParaRPr/>
          </a:p>
          <a:p>
            <a:pPr indent="0" lvl="0" marL="0" rtl="0" algn="l">
              <a:spcBef>
                <a:spcPts val="1200"/>
              </a:spcBef>
              <a:spcAft>
                <a:spcPts val="0"/>
              </a:spcAft>
              <a:buNone/>
            </a:pPr>
            <a:r>
              <a:rPr lang="en"/>
              <a:t>       'No_of_stops': number of pit stops taken on previous laps</a:t>
            </a:r>
            <a:endParaRPr/>
          </a:p>
          <a:p>
            <a:pPr indent="0" lvl="0" marL="0" rtl="0" algn="l">
              <a:spcBef>
                <a:spcPts val="0"/>
              </a:spcBef>
              <a:spcAft>
                <a:spcPts val="0"/>
              </a:spcAft>
              <a:buNone/>
            </a:pPr>
            <a:r>
              <a:rPr lang="en"/>
              <a:t> 'Pit_stop_duration': latest pitstop duration</a:t>
            </a:r>
            <a:endParaRPr/>
          </a:p>
          <a:p>
            <a:pPr indent="0" lvl="0" marL="0" rtl="0" algn="l">
              <a:spcBef>
                <a:spcPts val="0"/>
              </a:spcBef>
              <a:spcAft>
                <a:spcPts val="0"/>
              </a:spcAft>
              <a:buNone/>
            </a:pPr>
            <a:r>
              <a:rPr lang="en"/>
              <a:t> 'Total_laps' : total laps to complete the race</a:t>
            </a:r>
            <a:endParaRPr/>
          </a:p>
          <a:p>
            <a:pPr indent="0" lvl="0" marL="0" rtl="0" algn="l">
              <a:spcBef>
                <a:spcPts val="0"/>
              </a:spcBef>
              <a:spcAft>
                <a:spcPts val="0"/>
              </a:spcAft>
              <a:buClr>
                <a:schemeClr val="dk1"/>
              </a:buClr>
              <a:buSzPct val="61111"/>
              <a:buFont typeface="Arial"/>
              <a:buNone/>
            </a:pPr>
            <a:r>
              <a:rPr lang="en"/>
              <a:t>Target : </a:t>
            </a:r>
            <a:r>
              <a:rPr lang="en"/>
              <a:t>'total_time' time to complete the race</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Handling Outliers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Lap time:</a:t>
            </a:r>
            <a:endParaRPr/>
          </a:p>
          <a:p>
            <a:pPr indent="0" lvl="0" marL="457200" rtl="0" algn="l">
              <a:spcBef>
                <a:spcPts val="1200"/>
              </a:spcBef>
              <a:spcAft>
                <a:spcPts val="1200"/>
              </a:spcAft>
              <a:buNone/>
            </a:pPr>
            <a:r>
              <a:t/>
            </a:r>
            <a:endParaRPr/>
          </a:p>
        </p:txBody>
      </p:sp>
      <p:pic>
        <p:nvPicPr>
          <p:cNvPr id="68" name="Google Shape;68;p15" title="Screenshot 2025-04-21 at 7.07.30 AM.png"/>
          <p:cNvPicPr preferRelativeResize="0"/>
          <p:nvPr/>
        </p:nvPicPr>
        <p:blipFill>
          <a:blip r:embed="rId3">
            <a:alphaModFix/>
          </a:blip>
          <a:stretch>
            <a:fillRect/>
          </a:stretch>
        </p:blipFill>
        <p:spPr>
          <a:xfrm>
            <a:off x="311700" y="1793975"/>
            <a:ext cx="5266525" cy="1320100"/>
          </a:xfrm>
          <a:prstGeom prst="rect">
            <a:avLst/>
          </a:prstGeom>
          <a:noFill/>
          <a:ln>
            <a:noFill/>
          </a:ln>
        </p:spPr>
      </p:pic>
      <p:sp>
        <p:nvSpPr>
          <p:cNvPr id="69" name="Google Shape;69;p15"/>
          <p:cNvSpPr txBox="1"/>
          <p:nvPr/>
        </p:nvSpPr>
        <p:spPr>
          <a:xfrm>
            <a:off x="5850275" y="1762325"/>
            <a:ext cx="3035100" cy="28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When randomly plotting race-specific lap times, extreme outliers are observed. Instead of removing these lap time observations, they are imputed with the median lap time of that driver during the race.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70" name="Google Shape;70;p15" title="Screenshot 2025-04-21 at 7.13.13 AM.png"/>
          <p:cNvPicPr preferRelativeResize="0"/>
          <p:nvPr/>
        </p:nvPicPr>
        <p:blipFill>
          <a:blip r:embed="rId4">
            <a:alphaModFix/>
          </a:blip>
          <a:stretch>
            <a:fillRect/>
          </a:stretch>
        </p:blipFill>
        <p:spPr>
          <a:xfrm>
            <a:off x="311700" y="3267100"/>
            <a:ext cx="5266525" cy="150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2. Total Race time</a:t>
            </a:r>
            <a:endParaRPr/>
          </a:p>
        </p:txBody>
      </p:sp>
      <p:pic>
        <p:nvPicPr>
          <p:cNvPr id="77" name="Google Shape;77;p16" title="Screenshot 2025-04-21 at 7.25.20 AM.png"/>
          <p:cNvPicPr preferRelativeResize="0"/>
          <p:nvPr/>
        </p:nvPicPr>
        <p:blipFill>
          <a:blip r:embed="rId3">
            <a:alphaModFix/>
          </a:blip>
          <a:stretch>
            <a:fillRect/>
          </a:stretch>
        </p:blipFill>
        <p:spPr>
          <a:xfrm>
            <a:off x="354200" y="1613250"/>
            <a:ext cx="5453551" cy="1780075"/>
          </a:xfrm>
          <a:prstGeom prst="rect">
            <a:avLst/>
          </a:prstGeom>
          <a:noFill/>
          <a:ln>
            <a:noFill/>
          </a:ln>
        </p:spPr>
      </p:pic>
      <p:sp>
        <p:nvSpPr>
          <p:cNvPr id="78" name="Google Shape;78;p16"/>
          <p:cNvSpPr txBox="1"/>
          <p:nvPr/>
        </p:nvSpPr>
        <p:spPr>
          <a:xfrm>
            <a:off x="5926775" y="1337225"/>
            <a:ext cx="2797200" cy="31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There were a few unrealistic total race times. Therefore, times greater than 8000 seconds and times less than 4000 seconds were removed from the dataset.</a:t>
            </a:r>
            <a:endParaRPr sz="1800">
              <a:solidFill>
                <a:schemeClr val="dk2"/>
              </a:solidFill>
            </a:endParaRPr>
          </a:p>
        </p:txBody>
      </p:sp>
      <p:pic>
        <p:nvPicPr>
          <p:cNvPr id="79" name="Google Shape;79;p16" title="Screenshot 2025-04-21 at 7.33.13 AM.png"/>
          <p:cNvPicPr preferRelativeResize="0"/>
          <p:nvPr/>
        </p:nvPicPr>
        <p:blipFill>
          <a:blip r:embed="rId4">
            <a:alphaModFix/>
          </a:blip>
          <a:stretch>
            <a:fillRect/>
          </a:stretch>
        </p:blipFill>
        <p:spPr>
          <a:xfrm>
            <a:off x="354200" y="3341725"/>
            <a:ext cx="5453549" cy="18017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 new feature -Tyre Age</a:t>
            </a:r>
            <a:endParaRPr/>
          </a:p>
        </p:txBody>
      </p:sp>
      <p:sp>
        <p:nvSpPr>
          <p:cNvPr id="85" name="Google Shape;85;p17"/>
          <p:cNvSpPr txBox="1"/>
          <p:nvPr>
            <p:ph idx="1" type="body"/>
          </p:nvPr>
        </p:nvSpPr>
        <p:spPr>
          <a:xfrm>
            <a:off x="311700" y="1152475"/>
            <a:ext cx="3574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the tyre age was not provided by the </a:t>
            </a:r>
            <a:r>
              <a:rPr lang="en"/>
              <a:t>dataset</a:t>
            </a:r>
            <a:r>
              <a:rPr lang="en"/>
              <a:t> and for F1 racing the age of tyre plays a pivotal role in </a:t>
            </a:r>
            <a:r>
              <a:rPr lang="en"/>
              <a:t>predicting</a:t>
            </a:r>
            <a:r>
              <a:rPr lang="en"/>
              <a:t> the total time taken to complete the race using the current lap status. So the tyre age at the particular lap is calculated using the last time when the driver took a pit stop. </a:t>
            </a:r>
            <a:endParaRPr/>
          </a:p>
        </p:txBody>
      </p:sp>
      <p:pic>
        <p:nvPicPr>
          <p:cNvPr id="86" name="Google Shape;86;p17" title="Screenshot 2025-04-21 at 7.42.53 AM.png"/>
          <p:cNvPicPr preferRelativeResize="0"/>
          <p:nvPr/>
        </p:nvPicPr>
        <p:blipFill>
          <a:blip r:embed="rId3">
            <a:alphaModFix/>
          </a:blip>
          <a:stretch>
            <a:fillRect/>
          </a:stretch>
        </p:blipFill>
        <p:spPr>
          <a:xfrm>
            <a:off x="4038900" y="1170125"/>
            <a:ext cx="4952701" cy="30478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Selection - OLS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title="Screenshot 2025-04-21 at 8.00.57 AM.png"/>
          <p:cNvPicPr preferRelativeResize="0"/>
          <p:nvPr/>
        </p:nvPicPr>
        <p:blipFill>
          <a:blip r:embed="rId3">
            <a:alphaModFix/>
          </a:blip>
          <a:stretch>
            <a:fillRect/>
          </a:stretch>
        </p:blipFill>
        <p:spPr>
          <a:xfrm>
            <a:off x="311700" y="1159199"/>
            <a:ext cx="4989674" cy="2541500"/>
          </a:xfrm>
          <a:prstGeom prst="rect">
            <a:avLst/>
          </a:prstGeom>
          <a:noFill/>
          <a:ln>
            <a:noFill/>
          </a:ln>
        </p:spPr>
      </p:pic>
      <p:sp>
        <p:nvSpPr>
          <p:cNvPr id="94" name="Google Shape;94;p18"/>
          <p:cNvSpPr txBox="1"/>
          <p:nvPr/>
        </p:nvSpPr>
        <p:spPr>
          <a:xfrm>
            <a:off x="5357250" y="53475"/>
            <a:ext cx="3638700" cy="50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Constant (Intercept)</a:t>
            </a:r>
            <a:r>
              <a:rPr lang="en" sz="800">
                <a:solidFill>
                  <a:schemeClr val="dk1"/>
                </a:solidFill>
              </a:rPr>
              <a:t>: The constant is -4372.3992, meaning that the baseline total race time is -4372 seconds (which isn't directly interpretable but helps set the reference point for all other variables).</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lap</a:t>
            </a:r>
            <a:r>
              <a:rPr lang="en" sz="800">
                <a:solidFill>
                  <a:schemeClr val="dk1"/>
                </a:solidFill>
              </a:rPr>
              <a:t>: The coefficient for lap is -5.8259, indicating that with each additional lap, the total race time decreases by approximately 5.83 seconds. This is statistically significant (t = -66.360, p-value = 0.000).</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lap_position</a:t>
            </a:r>
            <a:r>
              <a:rPr lang="en" sz="800">
                <a:solidFill>
                  <a:schemeClr val="dk1"/>
                </a:solidFill>
              </a:rPr>
              <a:t>: The coefficient for lap position is -0.9796, suggesting that with each additional lap position, the total race time decreases by 0.98 seconds. This is also statistically significant.</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lap_time</a:t>
            </a:r>
            <a:r>
              <a:rPr lang="en" sz="800">
                <a:solidFill>
                  <a:schemeClr val="dk1"/>
                </a:solidFill>
              </a:rPr>
              <a:t>: The lap time coefficient is 49.4502, meaning that for each second added to the lap time, the total race time increases by approximately 49.45 seconds.</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quali_position</a:t>
            </a:r>
            <a:r>
              <a:rPr lang="en" sz="800">
                <a:solidFill>
                  <a:schemeClr val="dk1"/>
                </a:solidFill>
              </a:rPr>
              <a:t>: A positive coefficient of 3.9300 means that the higher the qualifying position, the longer the total race time is expected to be.</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q1, q2, q3</a:t>
            </a:r>
            <a:r>
              <a:rPr lang="en" sz="800">
                <a:solidFill>
                  <a:schemeClr val="dk1"/>
                </a:solidFill>
              </a:rPr>
              <a:t>: These features represent the qualifying times in each of the three qualifying rounds, and their coefficients reflect their impact on race time:</a:t>
            </a:r>
            <a:endParaRPr sz="800">
              <a:solidFill>
                <a:schemeClr val="dk1"/>
              </a:solidFill>
            </a:endParaRPr>
          </a:p>
          <a:p>
            <a:pPr indent="-279400" lvl="0" marL="457200" rtl="0" algn="l">
              <a:lnSpc>
                <a:spcPct val="115000"/>
              </a:lnSpc>
              <a:spcBef>
                <a:spcPts val="1200"/>
              </a:spcBef>
              <a:spcAft>
                <a:spcPts val="0"/>
              </a:spcAft>
              <a:buClr>
                <a:schemeClr val="dk1"/>
              </a:buClr>
              <a:buSzPts val="800"/>
              <a:buChar char="●"/>
            </a:pPr>
            <a:r>
              <a:rPr b="1" lang="en" sz="800">
                <a:solidFill>
                  <a:schemeClr val="dk1"/>
                </a:solidFill>
              </a:rPr>
              <a:t>q1</a:t>
            </a:r>
            <a:r>
              <a:rPr lang="en" sz="800">
                <a:solidFill>
                  <a:schemeClr val="dk1"/>
                </a:solidFill>
              </a:rPr>
              <a:t>: Positive effect, indicating faster qualifying times lead to longer race times.</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q2</a:t>
            </a:r>
            <a:r>
              <a:rPr lang="en" sz="800">
                <a:solidFill>
                  <a:schemeClr val="dk1"/>
                </a:solidFill>
              </a:rPr>
              <a:t>: Positive effect, but weaker than q1.</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q3</a:t>
            </a:r>
            <a:r>
              <a:rPr lang="en" sz="800">
                <a:solidFill>
                  <a:schemeClr val="dk1"/>
                </a:solidFill>
              </a:rPr>
              <a:t>: Negative effect, indicating slower qualifying times lead to longer race times.</a:t>
            </a:r>
            <a:endParaRPr sz="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800">
                <a:solidFill>
                  <a:schemeClr val="dk1"/>
                </a:solidFill>
              </a:rPr>
              <a:t>total_laps</a:t>
            </a:r>
            <a:r>
              <a:rPr lang="en" sz="800">
                <a:solidFill>
                  <a:schemeClr val="dk1"/>
                </a:solidFill>
              </a:rPr>
              <a:t>: A very strong positive effect (82.7659), suggesting that each additional lap increases the total race time significantly.</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no_of_stops</a:t>
            </a:r>
            <a:r>
              <a:rPr lang="en" sz="800">
                <a:solidFill>
                  <a:schemeClr val="dk1"/>
                </a:solidFill>
              </a:rPr>
              <a:t>: A positive coefficient of 140.4506, meaning each additional pit stop increases the total race time by about 140.45 seconds.</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pit_stop_duration</a:t>
            </a:r>
            <a:r>
              <a:rPr lang="en" sz="800">
                <a:solidFill>
                  <a:schemeClr val="dk1"/>
                </a:solidFill>
              </a:rPr>
              <a:t>: Each second spent in the pit stop adds approximately 1.11 seconds to the total race time.</a:t>
            </a:r>
            <a:endParaRPr sz="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800">
                <a:solidFill>
                  <a:schemeClr val="dk1"/>
                </a:solidFill>
              </a:rPr>
              <a:t>tyre_age</a:t>
            </a:r>
            <a:r>
              <a:rPr lang="en" sz="800">
                <a:solidFill>
                  <a:schemeClr val="dk1"/>
                </a:solidFill>
              </a:rPr>
              <a:t>: The coefficient of 7.1126 indicates that as the tyre age increases by one unit, the total race time increases by about 7.11 seconds.</a:t>
            </a:r>
            <a:endParaRPr sz="800">
              <a:solidFill>
                <a:schemeClr val="dk1"/>
              </a:solidFill>
            </a:endParaRPr>
          </a:p>
          <a:p>
            <a:pPr indent="0" lvl="0" marL="0" rtl="0" algn="l">
              <a:spcBef>
                <a:spcPts val="0"/>
              </a:spcBef>
              <a:spcAft>
                <a:spcPts val="0"/>
              </a:spcAft>
              <a:buNone/>
            </a:pPr>
            <a:r>
              <a:t/>
            </a:r>
            <a:endParaRPr sz="15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1 - Deep Neural Network</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title="Screenshot 2025-04-21 at 8.28.00 AM.png"/>
          <p:cNvPicPr preferRelativeResize="0"/>
          <p:nvPr/>
        </p:nvPicPr>
        <p:blipFill>
          <a:blip r:embed="rId3">
            <a:alphaModFix/>
          </a:blip>
          <a:stretch>
            <a:fillRect/>
          </a:stretch>
        </p:blipFill>
        <p:spPr>
          <a:xfrm>
            <a:off x="363123" y="1221750"/>
            <a:ext cx="2581325" cy="3057050"/>
          </a:xfrm>
          <a:prstGeom prst="rect">
            <a:avLst/>
          </a:prstGeom>
          <a:noFill/>
          <a:ln>
            <a:noFill/>
          </a:ln>
        </p:spPr>
      </p:pic>
      <p:pic>
        <p:nvPicPr>
          <p:cNvPr id="102" name="Google Shape;102;p19" title="Screenshot 2025-04-21 at 8.28.41 AM.png"/>
          <p:cNvPicPr preferRelativeResize="0"/>
          <p:nvPr/>
        </p:nvPicPr>
        <p:blipFill>
          <a:blip r:embed="rId4">
            <a:alphaModFix/>
          </a:blip>
          <a:stretch>
            <a:fillRect/>
          </a:stretch>
        </p:blipFill>
        <p:spPr>
          <a:xfrm>
            <a:off x="3022100" y="1221750"/>
            <a:ext cx="3465800" cy="3057050"/>
          </a:xfrm>
          <a:prstGeom prst="rect">
            <a:avLst/>
          </a:prstGeom>
          <a:noFill/>
          <a:ln>
            <a:noFill/>
          </a:ln>
        </p:spPr>
      </p:pic>
      <p:sp>
        <p:nvSpPr>
          <p:cNvPr id="103" name="Google Shape;103;p19"/>
          <p:cNvSpPr txBox="1"/>
          <p:nvPr/>
        </p:nvSpPr>
        <p:spPr>
          <a:xfrm>
            <a:off x="6555900" y="1269225"/>
            <a:ext cx="2091300" cy="30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Loss : MSE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Train_loss = 0.13</a:t>
            </a:r>
            <a:endParaRPr sz="1800">
              <a:solidFill>
                <a:schemeClr val="dk2"/>
              </a:solidFill>
            </a:endParaRPr>
          </a:p>
          <a:p>
            <a:pPr indent="0" lvl="0" marL="0" rtl="0" algn="l">
              <a:spcBef>
                <a:spcPts val="0"/>
              </a:spcBef>
              <a:spcAft>
                <a:spcPts val="0"/>
              </a:spcAft>
              <a:buNone/>
            </a:pPr>
            <a:r>
              <a:rPr lang="en" sz="1800">
                <a:solidFill>
                  <a:schemeClr val="dk2"/>
                </a:solidFill>
              </a:rPr>
              <a:t>val_loss = 0.12</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Test:</a:t>
            </a:r>
            <a:endParaRPr sz="1800">
              <a:solidFill>
                <a:schemeClr val="dk2"/>
              </a:solidFill>
            </a:endParaRPr>
          </a:p>
          <a:p>
            <a:pPr indent="0" lvl="0" marL="0" rtl="0" algn="l">
              <a:spcBef>
                <a:spcPts val="0"/>
              </a:spcBef>
              <a:spcAft>
                <a:spcPts val="0"/>
              </a:spcAft>
              <a:buNone/>
            </a:pPr>
            <a:r>
              <a:rPr lang="en" sz="1800">
                <a:solidFill>
                  <a:schemeClr val="dk2"/>
                </a:solidFill>
              </a:rPr>
              <a:t>MSE : 0.49</a:t>
            </a:r>
            <a:endParaRPr sz="1800">
              <a:solidFill>
                <a:schemeClr val="dk2"/>
              </a:solidFill>
            </a:endParaRPr>
          </a:p>
          <a:p>
            <a:pPr indent="0" lvl="0" marL="0" rtl="0" algn="l">
              <a:spcBef>
                <a:spcPts val="0"/>
              </a:spcBef>
              <a:spcAft>
                <a:spcPts val="0"/>
              </a:spcAft>
              <a:buNone/>
            </a:pPr>
            <a:r>
              <a:rPr lang="en" sz="1800">
                <a:solidFill>
                  <a:schemeClr val="dk2"/>
                </a:solidFill>
              </a:rPr>
              <a:t>MAE: 0.45</a:t>
            </a:r>
            <a:endParaRPr sz="1800">
              <a:solidFill>
                <a:schemeClr val="dk2"/>
              </a:solidFill>
            </a:endParaRPr>
          </a:p>
          <a:p>
            <a:pPr indent="0" lvl="0" marL="0" rtl="0" algn="l">
              <a:spcBef>
                <a:spcPts val="0"/>
              </a:spcBef>
              <a:spcAft>
                <a:spcPts val="0"/>
              </a:spcAft>
              <a:buNone/>
            </a:pPr>
            <a:r>
              <a:rPr lang="en" sz="1800">
                <a:solidFill>
                  <a:schemeClr val="dk2"/>
                </a:solidFill>
              </a:rPr>
              <a:t>R square: 0.6467</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 : LSTM + DNN</a:t>
            </a:r>
            <a:endParaRPr/>
          </a:p>
        </p:txBody>
      </p:sp>
      <p:pic>
        <p:nvPicPr>
          <p:cNvPr id="109" name="Google Shape;109;p20" title="Screenshot 2025-04-21 at 10.23.06 AM.png"/>
          <p:cNvPicPr preferRelativeResize="0"/>
          <p:nvPr/>
        </p:nvPicPr>
        <p:blipFill>
          <a:blip r:embed="rId3">
            <a:alphaModFix/>
          </a:blip>
          <a:stretch>
            <a:fillRect/>
          </a:stretch>
        </p:blipFill>
        <p:spPr>
          <a:xfrm>
            <a:off x="311700" y="1017725"/>
            <a:ext cx="5607950" cy="3202525"/>
          </a:xfrm>
          <a:prstGeom prst="rect">
            <a:avLst/>
          </a:prstGeom>
          <a:noFill/>
          <a:ln>
            <a:noFill/>
          </a:ln>
        </p:spPr>
      </p:pic>
      <p:sp>
        <p:nvSpPr>
          <p:cNvPr id="110" name="Google Shape;110;p20"/>
          <p:cNvSpPr txBox="1"/>
          <p:nvPr/>
        </p:nvSpPr>
        <p:spPr>
          <a:xfrm>
            <a:off x="6122325" y="1017725"/>
            <a:ext cx="2669400" cy="3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To predict total race time based on driving history, we designed a hybrid LSTM-based architecture. The model processes the previous 5 </a:t>
            </a:r>
            <a:r>
              <a:rPr lang="en" sz="1100">
                <a:solidFill>
                  <a:srgbClr val="188038"/>
                </a:solidFill>
                <a:latin typeface="Roboto Mono"/>
                <a:ea typeface="Roboto Mono"/>
                <a:cs typeface="Roboto Mono"/>
                <a:sym typeface="Roboto Mono"/>
              </a:rPr>
              <a:t>lap_time</a:t>
            </a:r>
            <a:r>
              <a:rPr lang="en" sz="1100">
                <a:solidFill>
                  <a:schemeClr val="dk1"/>
                </a:solidFill>
              </a:rPr>
              <a:t> values using an LSTM, producing a 2-dimensional latent representation. This representation is concatenated with static features (same as the previous model) and passed through a shallow feedforward neural network to predict the total time.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Advantage: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This architecture captures both </a:t>
            </a:r>
            <a:r>
              <a:rPr b="1" lang="en" sz="1100">
                <a:solidFill>
                  <a:schemeClr val="dk1"/>
                </a:solidFill>
              </a:rPr>
              <a:t>temporal dynamics</a:t>
            </a:r>
            <a:r>
              <a:rPr lang="en" sz="1100">
                <a:solidFill>
                  <a:schemeClr val="dk1"/>
                </a:solidFill>
              </a:rPr>
              <a:t> (via LSTM for lap history) and </a:t>
            </a:r>
            <a:r>
              <a:rPr b="1" lang="en" sz="1100">
                <a:solidFill>
                  <a:schemeClr val="dk1"/>
                </a:solidFill>
              </a:rPr>
              <a:t>contextual race features</a:t>
            </a:r>
            <a:r>
              <a:rPr lang="en" sz="1100">
                <a:solidFill>
                  <a:schemeClr val="dk1"/>
                </a:solidFill>
              </a:rPr>
              <a:t> (via static input), improving prediction accuracy over models that treat laps independently.</a:t>
            </a:r>
            <a:endParaRPr sz="1100">
              <a:solidFill>
                <a:schemeClr val="dk1"/>
              </a:solidFill>
            </a:endParaRPr>
          </a:p>
          <a:p>
            <a:pPr indent="0" lvl="0" marL="0" rtl="0" algn="l">
              <a:spcBef>
                <a:spcPts val="120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1" title="Screenshot 2025-04-21 at 10.29.10 AM.png"/>
          <p:cNvPicPr preferRelativeResize="0"/>
          <p:nvPr/>
        </p:nvPicPr>
        <p:blipFill>
          <a:blip r:embed="rId3">
            <a:alphaModFix/>
          </a:blip>
          <a:stretch>
            <a:fillRect/>
          </a:stretch>
        </p:blipFill>
        <p:spPr>
          <a:xfrm>
            <a:off x="311700" y="1152473"/>
            <a:ext cx="6506301" cy="3233399"/>
          </a:xfrm>
          <a:prstGeom prst="rect">
            <a:avLst/>
          </a:prstGeom>
          <a:noFill/>
          <a:ln>
            <a:noFill/>
          </a:ln>
        </p:spPr>
      </p:pic>
      <p:sp>
        <p:nvSpPr>
          <p:cNvPr id="118" name="Google Shape;118;p21"/>
          <p:cNvSpPr txBox="1"/>
          <p:nvPr/>
        </p:nvSpPr>
        <p:spPr>
          <a:xfrm>
            <a:off x="6862025" y="1198625"/>
            <a:ext cx="1734300" cy="3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Loss : MSE</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Train_loss = 0.0972</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val_loss = 0.0978</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Test:</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MSE : 0.1124</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MAE: 0.2381</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R square: 0.9192</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