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da Ash" initials="AA" lastIdx="1" clrIdx="0">
    <p:extLst>
      <p:ext uri="{19B8F6BF-5375-455C-9EA6-DF929625EA0E}">
        <p15:presenceInfo xmlns:p15="http://schemas.microsoft.com/office/powerpoint/2012/main" userId="8612b5e2ffd93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5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F8A2-4E24-774B-AB5A-FCE531C90979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0F371-FDE0-144B-B4E1-51067B4A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0F371-FDE0-144B-B4E1-51067B4A3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DA3-5CF1-EC41-928E-DE2BE74F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7C68-91A0-4B4C-B4D2-C116C700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5962-1EED-2346-9F60-AEC3C5E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BCD7-85A7-A94B-9094-1FF41FD4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B7E1-D60D-A041-B6FC-06499187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5AB6-9564-D444-AD65-FACF9B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CA8D-2935-1243-BD24-F6F544D1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1255-B8A4-4948-BE4E-F923B1F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E466-367B-F24A-905D-29B8C13F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584F-4F34-BB43-B063-DA050A3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D2A5C-48FF-5C4D-8DF7-FABE1B24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17DDD-F7C6-A746-94E6-1D8D2E7A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996E-AAD7-7C49-B466-BC8F356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83EF-1289-234D-A439-D8DD56C2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3EAF-105C-634E-83D2-3FA30AB3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B6C5-494C-2F46-9FBD-A4C8E85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3764-CD02-394D-B65D-02A8B4C4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3240-5F0C-F348-A8DD-AFADB95A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E186-0322-5047-8557-AF627B4A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DAA9E-B858-2643-BB43-45082866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FDD4-6A0F-BB47-9CAC-3BF0804F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E0D2-C408-AC40-B400-4C547FA3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F814-D350-DB4C-A022-51F4CD3F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416B-2274-4C4D-87CE-30802E32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CA42-0F47-BE48-8A7C-4DDA85FB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5EEF-D021-D248-871D-17AD77FD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F905-473D-FB4B-87D6-59A7F445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6131-025F-A446-831D-2C4C7706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D735-026C-C142-ADB5-5F3E841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4A360-A54B-2F44-9ECF-AB0B11AE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172D-0127-1F48-9F5C-F7BBABE7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47DB-C577-4E45-B241-EF0B4779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86FD-2D97-404A-9CD9-3934B79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5E598-9F63-D74A-A576-9BAAF3B6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64F0D-D0E3-9F4D-8D9C-394F29D7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83FDB-EB21-A54C-8AD3-0DEEB2D32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6C029-DF47-8142-B098-010CFACF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6963-0D94-2744-9C94-B5094A00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D09A6-CD59-0D40-B21B-90A47849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6D1-D0C5-434B-B1AE-5F47C7CC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213F6-9275-8C4B-A2D9-AECCEFE1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CD327-19F4-3746-B13F-EF80D0DF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048FC-2D06-B049-A046-F197649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5A7C1-BD37-0449-A794-DCB17387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E405D-C292-1242-9FFA-3B3F518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4937-C782-974A-AA24-A51E3B4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AD6-F483-D144-AB5F-990D2E06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7CD0-AA29-564B-AB61-0B25B45A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4A42-DE1B-A049-9F72-A6514F18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AE01-1029-E647-AAE6-2276A9E4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BD954-B24F-F54E-A28F-0D895AD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D29C-540A-3E49-B458-99BFADF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C9F5-0DE8-7941-8133-1019B760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ABC75-8105-0344-9E58-35BB89747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EB25-EC3A-0440-A6AB-58FC6A48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256C-F911-CF4F-8DC2-EA13C678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AFF0D-AF8D-9948-A73D-66995FE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30A47-BF45-B847-B1E3-86CF9BD6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22267-D2F8-7740-B562-EF4DE44A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4C03-FE0A-3A48-9676-BAC7C386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A85B-0A28-BF46-91DF-FC2E45CFC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EA68-22CB-5847-AAA9-6DE164F8BFC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2009-5EA5-B942-9BC2-CEF9FC908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1D10-9A3F-7F44-AA79-2E8B239A9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DDCE-B517-144B-998D-E15867961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AB0-6D18-A247-8A91-13064871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Photon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FDD94-4F0B-2141-8264-83CC2C37E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3D51-B384-AE4A-BDA4-BADBC440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How long does it take a photon to escape the Sun?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CA2DF-E369-8D4D-8C6B-FCCB044AE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3"/>
          <a:stretch/>
        </p:blipFill>
        <p:spPr>
          <a:xfrm>
            <a:off x="2886075" y="1214438"/>
            <a:ext cx="6162675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41A4-1FE1-414C-80ED-7F56CDB2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3" y="2861"/>
            <a:ext cx="10515600" cy="1325563"/>
          </a:xfrm>
        </p:spPr>
        <p:txBody>
          <a:bodyPr/>
          <a:lstStyle/>
          <a:p>
            <a:r>
              <a:rPr lang="en-US" dirty="0"/>
              <a:t>Analytic Steps to Mean Free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21017-8FDA-F442-A36A-2F9546D98FE5}"/>
              </a:ext>
            </a:extLst>
          </p:cNvPr>
          <p:cNvSpPr txBox="1"/>
          <p:nvPr/>
        </p:nvSpPr>
        <p:spPr>
          <a:xfrm>
            <a:off x="108392" y="34290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Density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5C9C4-0BE1-2B42-91FF-E5F256179E2C}"/>
              </a:ext>
            </a:extLst>
          </p:cNvPr>
          <p:cNvSpPr txBox="1"/>
          <p:nvPr/>
        </p:nvSpPr>
        <p:spPr>
          <a:xfrm>
            <a:off x="10450359" y="3429000"/>
            <a:ext cx="167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Free Path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94415-8EED-D447-B4B6-303C23FB45E8}"/>
              </a:ext>
            </a:extLst>
          </p:cNvPr>
          <p:cNvCxnSpPr>
            <a:stCxn id="7" idx="3"/>
          </p:cNvCxnSpPr>
          <p:nvPr/>
        </p:nvCxnSpPr>
        <p:spPr>
          <a:xfrm>
            <a:off x="1658303" y="3613666"/>
            <a:ext cx="799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1406D-A7A4-E942-831B-A6077ACC8380}"/>
              </a:ext>
            </a:extLst>
          </p:cNvPr>
          <p:cNvSpPr txBox="1"/>
          <p:nvPr/>
        </p:nvSpPr>
        <p:spPr>
          <a:xfrm>
            <a:off x="2646805" y="3429000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Profile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5A9B9-BEF9-CD4A-8CFD-9124DAE264D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298091" y="3613666"/>
            <a:ext cx="91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BFE441-ADD5-F54F-8DB6-EFAEF9425A27}"/>
              </a:ext>
            </a:extLst>
          </p:cNvPr>
          <p:cNvSpPr txBox="1"/>
          <p:nvPr/>
        </p:nvSpPr>
        <p:spPr>
          <a:xfrm>
            <a:off x="5286593" y="3429000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Profile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53C38-745D-024C-8618-CA33BDA2BA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36706" y="3613666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9D8CF0-91B2-CD4F-839C-D5F9F5502574}"/>
              </a:ext>
            </a:extLst>
          </p:cNvPr>
          <p:cNvSpPr txBox="1"/>
          <p:nvPr/>
        </p:nvSpPr>
        <p:spPr>
          <a:xfrm>
            <a:off x="8442928" y="3429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Opacity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4A1651-2EBC-F844-A459-3E28011BAC52}"/>
              </a:ext>
            </a:extLst>
          </p:cNvPr>
          <p:cNvCxnSpPr>
            <a:cxnSpLocks/>
          </p:cNvCxnSpPr>
          <p:nvPr/>
        </p:nvCxnSpPr>
        <p:spPr>
          <a:xfrm>
            <a:off x="9344137" y="3613666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DC0F02F-F3AF-5341-AC95-9387AF23636D}"/>
              </a:ext>
            </a:extLst>
          </p:cNvPr>
          <p:cNvCxnSpPr>
            <a:stCxn id="7" idx="0"/>
            <a:endCxn id="18" idx="0"/>
          </p:cNvCxnSpPr>
          <p:nvPr/>
        </p:nvCxnSpPr>
        <p:spPr>
          <a:xfrm rot="5400000" flipH="1" flipV="1">
            <a:off x="4888440" y="-576092"/>
            <a:ext cx="12700" cy="8010185"/>
          </a:xfrm>
          <a:prstGeom prst="curvedConnector3">
            <a:avLst>
              <a:gd name="adj1" fmla="val 5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3BB4F9E-845A-E541-9E95-D71372588D3B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6084404" y="-1402724"/>
            <a:ext cx="12700" cy="10402112"/>
          </a:xfrm>
          <a:prstGeom prst="curvedConnector3">
            <a:avLst>
              <a:gd name="adj1" fmla="val 60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943DE6-7589-5743-AB52-5142011F7481}"/>
              </a:ext>
            </a:extLst>
          </p:cNvPr>
          <p:cNvSpPr txBox="1"/>
          <p:nvPr/>
        </p:nvSpPr>
        <p:spPr>
          <a:xfrm>
            <a:off x="2690202" y="2028616"/>
            <a:ext cx="6595075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0" dirty="0"/>
              <a:t>    ?   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7FD188-FE3C-9342-88C7-5A1320DBB3FA}"/>
              </a:ext>
            </a:extLst>
          </p:cNvPr>
          <p:cNvCxnSpPr>
            <a:cxnSpLocks/>
          </p:cNvCxnSpPr>
          <p:nvPr/>
        </p:nvCxnSpPr>
        <p:spPr>
          <a:xfrm>
            <a:off x="9344137" y="3613665"/>
            <a:ext cx="98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EBA-FD60-0346-84FC-23426549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29"/>
            <a:ext cx="10515600" cy="1325563"/>
          </a:xfrm>
        </p:spPr>
        <p:txBody>
          <a:bodyPr/>
          <a:lstStyle/>
          <a:p>
            <a:r>
              <a:rPr lang="en-US" dirty="0"/>
              <a:t>Pressure and Temperature Profiles</a:t>
            </a:r>
          </a:p>
        </p:txBody>
      </p:sp>
      <p:pic>
        <p:nvPicPr>
          <p:cNvPr id="4" name="Picture 10" descr="equation.pdf">
            <a:extLst>
              <a:ext uri="{FF2B5EF4-FFF2-40B4-BE49-F238E27FC236}">
                <a16:creationId xmlns:a16="http://schemas.microsoft.com/office/drawing/2014/main" id="{0513F7E1-D67D-C742-824D-6C66B078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8" y="1449574"/>
            <a:ext cx="2505146" cy="6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quation.pdf">
            <a:extLst>
              <a:ext uri="{FF2B5EF4-FFF2-40B4-BE49-F238E27FC236}">
                <a16:creationId xmlns:a16="http://schemas.microsoft.com/office/drawing/2014/main" id="{ACE76804-C52D-4A41-BE61-82752639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03" y="1374872"/>
            <a:ext cx="1682250" cy="5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58CA2-AC44-7C44-BD40-8BFC618C34FA}"/>
              </a:ext>
            </a:extLst>
          </p:cNvPr>
          <p:cNvSpPr txBox="1"/>
          <p:nvPr/>
        </p:nvSpPr>
        <p:spPr>
          <a:xfrm>
            <a:off x="378661" y="951799"/>
            <a:ext cx="221302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Given Density Profile: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CEA35-BEA7-5248-8EC3-7E8B015BB57A}"/>
              </a:ext>
            </a:extLst>
          </p:cNvPr>
          <p:cNvSpPr txBox="1"/>
          <p:nvPr/>
        </p:nvSpPr>
        <p:spPr>
          <a:xfrm>
            <a:off x="8817529" y="951799"/>
            <a:ext cx="30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of Stellar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55F65-629C-6A44-9A6E-1134C16C90C4}"/>
              </a:ext>
            </a:extLst>
          </p:cNvPr>
          <p:cNvSpPr txBox="1"/>
          <p:nvPr/>
        </p:nvSpPr>
        <p:spPr>
          <a:xfrm>
            <a:off x="4361111" y="2489078"/>
            <a:ext cx="346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Pressure and Temperature Profile</a:t>
            </a:r>
          </a:p>
        </p:txBody>
      </p:sp>
      <p:pic>
        <p:nvPicPr>
          <p:cNvPr id="4102" name="Picture 6" descr="equation.pdf">
            <a:extLst>
              <a:ext uri="{FF2B5EF4-FFF2-40B4-BE49-F238E27FC236}">
                <a16:creationId xmlns:a16="http://schemas.microsoft.com/office/drawing/2014/main" id="{A588F21A-7516-C241-AB94-908C4062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03" y="2072980"/>
            <a:ext cx="1795917" cy="54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C3D4F-2B49-1447-9D02-9F026B67D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3" t="5657" r="5502"/>
          <a:stretch/>
        </p:blipFill>
        <p:spPr>
          <a:xfrm>
            <a:off x="6096001" y="2858410"/>
            <a:ext cx="5786528" cy="399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91242-4043-C942-889D-F322678272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42" r="8017"/>
          <a:stretch/>
        </p:blipFill>
        <p:spPr>
          <a:xfrm>
            <a:off x="0" y="2858410"/>
            <a:ext cx="5873266" cy="3999590"/>
          </a:xfrm>
          <a:prstGeom prst="rect">
            <a:avLst/>
          </a:prstGeom>
        </p:spPr>
      </p:pic>
      <p:pic>
        <p:nvPicPr>
          <p:cNvPr id="5" name="Picture 18" descr="equation.pdf">
            <a:extLst>
              <a:ext uri="{FF2B5EF4-FFF2-40B4-BE49-F238E27FC236}">
                <a16:creationId xmlns:a16="http://schemas.microsoft.com/office/drawing/2014/main" id="{30C26BE8-291D-2F45-928C-B2987B8F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91" y="3139984"/>
            <a:ext cx="3788734" cy="45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quation.pdf">
            <a:extLst>
              <a:ext uri="{FF2B5EF4-FFF2-40B4-BE49-F238E27FC236}">
                <a16:creationId xmlns:a16="http://schemas.microsoft.com/office/drawing/2014/main" id="{DED86A16-9C82-6341-B399-FCD1D712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233" y="3200813"/>
            <a:ext cx="1394780" cy="51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7FB-DD95-984F-A829-341A1887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Rosseland</a:t>
            </a:r>
            <a:r>
              <a:rPr lang="en-US" dirty="0"/>
              <a:t> Mean Opacity and Mean Free Path</a:t>
            </a:r>
          </a:p>
        </p:txBody>
      </p:sp>
      <p:pic>
        <p:nvPicPr>
          <p:cNvPr id="5122" name="Picture 2" descr="equation.pdf">
            <a:extLst>
              <a:ext uri="{FF2B5EF4-FFF2-40B4-BE49-F238E27FC236}">
                <a16:creationId xmlns:a16="http://schemas.microsoft.com/office/drawing/2014/main" id="{B74C9F9A-DECF-4247-A381-87D6E305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38" y="1325563"/>
            <a:ext cx="3381811" cy="4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21D17-B3D9-0943-8678-118585BE1B44}"/>
              </a:ext>
            </a:extLst>
          </p:cNvPr>
          <p:cNvCxnSpPr>
            <a:cxnSpLocks/>
          </p:cNvCxnSpPr>
          <p:nvPr/>
        </p:nvCxnSpPr>
        <p:spPr>
          <a:xfrm flipV="1">
            <a:off x="1779072" y="1856184"/>
            <a:ext cx="2957513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0F513-5C1E-4346-AC30-09B00C5B52C4}"/>
              </a:ext>
            </a:extLst>
          </p:cNvPr>
          <p:cNvCxnSpPr>
            <a:cxnSpLocks/>
          </p:cNvCxnSpPr>
          <p:nvPr/>
        </p:nvCxnSpPr>
        <p:spPr>
          <a:xfrm flipV="1">
            <a:off x="5823627" y="1855867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02310-46A7-724E-A6CD-21461B037432}"/>
              </a:ext>
            </a:extLst>
          </p:cNvPr>
          <p:cNvCxnSpPr>
            <a:cxnSpLocks/>
          </p:cNvCxnSpPr>
          <p:nvPr/>
        </p:nvCxnSpPr>
        <p:spPr>
          <a:xfrm flipH="1" flipV="1">
            <a:off x="6910670" y="1872408"/>
            <a:ext cx="2957513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3A965E-B023-1740-B9F3-80836BA31267}"/>
              </a:ext>
            </a:extLst>
          </p:cNvPr>
          <p:cNvSpPr txBox="1"/>
          <p:nvPr/>
        </p:nvSpPr>
        <p:spPr>
          <a:xfrm>
            <a:off x="621961" y="3197971"/>
            <a:ext cx="339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bound-free absorption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8B817-EB70-E246-8343-1CEB5FDE3A9E}"/>
              </a:ext>
            </a:extLst>
          </p:cNvPr>
          <p:cNvSpPr txBox="1"/>
          <p:nvPr/>
        </p:nvSpPr>
        <p:spPr>
          <a:xfrm>
            <a:off x="4783439" y="3197971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free-free absorption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FF2DB-9C80-0849-9AAC-066986FE8013}"/>
              </a:ext>
            </a:extLst>
          </p:cNvPr>
          <p:cNvSpPr txBox="1"/>
          <p:nvPr/>
        </p:nvSpPr>
        <p:spPr>
          <a:xfrm>
            <a:off x="9115092" y="3201480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 scattering</a:t>
            </a:r>
          </a:p>
        </p:txBody>
      </p:sp>
      <p:pic>
        <p:nvPicPr>
          <p:cNvPr id="1026" name="Picture 2" descr="equation.pdf">
            <a:extLst>
              <a:ext uri="{FF2B5EF4-FFF2-40B4-BE49-F238E27FC236}">
                <a16:creationId xmlns:a16="http://schemas.microsoft.com/office/drawing/2014/main" id="{A7D65089-57D2-1A48-A83E-17CBF2DE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900" y="4301709"/>
            <a:ext cx="913634" cy="74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8ED90-220D-6E49-A0B8-545FF56877BC}"/>
              </a:ext>
            </a:extLst>
          </p:cNvPr>
          <p:cNvSpPr txBox="1"/>
          <p:nvPr/>
        </p:nvSpPr>
        <p:spPr>
          <a:xfrm>
            <a:off x="2062546" y="4482233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Free path: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EE290-67BD-2D4F-9872-178E37322E60}"/>
              </a:ext>
            </a:extLst>
          </p:cNvPr>
          <p:cNvSpPr txBox="1"/>
          <p:nvPr/>
        </p:nvSpPr>
        <p:spPr>
          <a:xfrm>
            <a:off x="5426743" y="4482233"/>
            <a:ext cx="418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*Gaussian probability distribution optional</a:t>
            </a:r>
          </a:p>
        </p:txBody>
      </p:sp>
      <p:pic>
        <p:nvPicPr>
          <p:cNvPr id="1028" name="Picture 4" descr="equation.pdf">
            <a:extLst>
              <a:ext uri="{FF2B5EF4-FFF2-40B4-BE49-F238E27FC236}">
                <a16:creationId xmlns:a16="http://schemas.microsoft.com/office/drawing/2014/main" id="{673E49DB-FE21-1D4B-B562-858BDDA7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98" y="3521136"/>
            <a:ext cx="145094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.pdf">
            <a:extLst>
              <a:ext uri="{FF2B5EF4-FFF2-40B4-BE49-F238E27FC236}">
                <a16:creationId xmlns:a16="http://schemas.microsoft.com/office/drawing/2014/main" id="{A2889DBE-5370-FA41-BD30-78C1C5BC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15" y="3504912"/>
            <a:ext cx="1542224" cy="38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quation.pdf">
            <a:extLst>
              <a:ext uri="{FF2B5EF4-FFF2-40B4-BE49-F238E27FC236}">
                <a16:creationId xmlns:a16="http://schemas.microsoft.com/office/drawing/2014/main" id="{DC8565C5-2B02-9440-BD55-9BFB2C99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098" y="3567443"/>
            <a:ext cx="913634" cy="27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B4C0-0C36-A94B-AFAB-F7ED2AD3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1"/>
            <a:ext cx="10515600" cy="1325563"/>
          </a:xfrm>
        </p:spPr>
        <p:txBody>
          <a:bodyPr/>
          <a:lstStyle/>
          <a:p>
            <a:r>
              <a:rPr lang="en-US" dirty="0"/>
              <a:t>Monte Carlo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88342-856F-ED4A-B5F7-DCD2E636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9"/>
          <a:stretch/>
        </p:blipFill>
        <p:spPr>
          <a:xfrm>
            <a:off x="6390780" y="1105042"/>
            <a:ext cx="5811080" cy="54578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ED365-BC34-A34D-80D0-09CA1063F698}"/>
              </a:ext>
            </a:extLst>
          </p:cNvPr>
          <p:cNvSpPr txBox="1"/>
          <p:nvPr/>
        </p:nvSpPr>
        <p:spPr>
          <a:xfrm>
            <a:off x="957943" y="1060255"/>
            <a:ext cx="51380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Divide star into 10 layers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layer has 1000 walkers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walker takes steps with a magnitude of the mean free path and random 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density, pressure, temperature, opacity, mean free path, and (</a:t>
            </a:r>
            <a:r>
              <a:rPr lang="en-US" dirty="0" err="1"/>
              <a:t>x,y,z</a:t>
            </a:r>
            <a:r>
              <a:rPr lang="en-US" dirty="0"/>
              <a:t>) and new radius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time/number of steps it takes a walker to travel a sample distance +0.1 cm radially outward in the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escape time in layer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Photon escape time is then the sum of the time it takes to escape each layer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equation.pdf">
            <a:extLst>
              <a:ext uri="{FF2B5EF4-FFF2-40B4-BE49-F238E27FC236}">
                <a16:creationId xmlns:a16="http://schemas.microsoft.com/office/drawing/2014/main" id="{99EE578E-1C2E-4947-BCE5-822EA4D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46" y="6138568"/>
            <a:ext cx="957495" cy="5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AA2A7-DA19-AE49-9ACE-4B49BC94335B}"/>
                  </a:ext>
                </a:extLst>
              </p:cNvPr>
              <p:cNvSpPr txBox="1"/>
              <p:nvPr/>
            </p:nvSpPr>
            <p:spPr>
              <a:xfrm>
                <a:off x="1512209" y="4389969"/>
                <a:ext cx="3972370" cy="125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𝑡𝑟𝑎𝑣𝑒𝑙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𝑤𝑖𝑑𝑡h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𝑡𝑟𝑎𝑣𝑒𝑙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𝑝𝑎𝑡h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3AA2A7-DA19-AE49-9ACE-4B49BC94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09" y="4389969"/>
                <a:ext cx="3972370" cy="1257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quation.pdf">
            <a:extLst>
              <a:ext uri="{FF2B5EF4-FFF2-40B4-BE49-F238E27FC236}">
                <a16:creationId xmlns:a16="http://schemas.microsoft.com/office/drawing/2014/main" id="{2C4A4795-BD7D-254E-9986-394A0EF2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14" y="3833958"/>
            <a:ext cx="1747463" cy="5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6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A00F18-8388-1F43-9FED-981DA1A6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05769"/>
            <a:ext cx="5486400" cy="36576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B24EBE-2DFA-984C-B28B-6411D813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0"/>
            <a:ext cx="10515600" cy="1325563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F9AF1-A31C-F84C-A56A-D5ED3D18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90688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D3E0B-7E69-824C-9ABB-F4C720DAEDDF}"/>
                  </a:ext>
                </a:extLst>
              </p:cNvPr>
              <p:cNvSpPr txBox="1"/>
              <p:nvPr/>
            </p:nvSpPr>
            <p:spPr>
              <a:xfrm>
                <a:off x="6743700" y="1947049"/>
                <a:ext cx="48387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Escape time without a probability distribution in mean free path: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=65271±27054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6D3E0B-7E69-824C-9ABB-F4C720DA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1947049"/>
                <a:ext cx="4838700" cy="1477328"/>
              </a:xfrm>
              <a:prstGeom prst="rect">
                <a:avLst/>
              </a:prstGeom>
              <a:blipFill>
                <a:blip r:embed="rId4"/>
                <a:stretch>
                  <a:fillRect l="-785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078A6-F058-174E-AA27-1FB98776959D}"/>
                  </a:ext>
                </a:extLst>
              </p:cNvPr>
              <p:cNvSpPr txBox="1"/>
              <p:nvPr/>
            </p:nvSpPr>
            <p:spPr>
              <a:xfrm>
                <a:off x="6743700" y="3424377"/>
                <a:ext cx="48387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Escape time with a gaussian probability distribution in mean free path: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=59637±26163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𝑦𝑒𝑎𝑟𝑠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078A6-F058-174E-AA27-1FB98776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3424377"/>
                <a:ext cx="4838700" cy="1754326"/>
              </a:xfrm>
              <a:prstGeom prst="rect">
                <a:avLst/>
              </a:prstGeom>
              <a:blipFill>
                <a:blip r:embed="rId5"/>
                <a:stretch>
                  <a:fillRect l="-78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A4715-0997-7943-943B-A525D48102CE}"/>
                  </a:ext>
                </a:extLst>
              </p:cNvPr>
              <p:cNvSpPr txBox="1"/>
              <p:nvPr/>
            </p:nvSpPr>
            <p:spPr>
              <a:xfrm>
                <a:off x="1404285" y="5378450"/>
                <a:ext cx="3897029" cy="1222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𝑤𝑎𝑙𝑘𝑒𝑟𝑠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𝑖𝑡𝑒𝑟𝑎𝑡𝑖𝑜𝑛𝑠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𝑔𝑎𝑢𝑠𝑠𝑖𝑎𝑛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BA4715-0997-7943-943B-A525D481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5" y="5378450"/>
                <a:ext cx="3897029" cy="1222258"/>
              </a:xfrm>
              <a:prstGeom prst="rect">
                <a:avLst/>
              </a:prstGeom>
              <a:blipFill>
                <a:blip r:embed="rId6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254</Words>
  <Application>Microsoft Macintosh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Photon Walk</vt:lpstr>
      <vt:lpstr>How long does it take a photon to escape the Sun?</vt:lpstr>
      <vt:lpstr>Analytic Steps to Mean Free Path</vt:lpstr>
      <vt:lpstr>Pressure and Temperature Profiles</vt:lpstr>
      <vt:lpstr>Rosseland Mean Opacity and Mean Free Path</vt:lpstr>
      <vt:lpstr>Monte Carlo Method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Photon Walk</dc:title>
  <dc:creator>Amanda Ash</dc:creator>
  <cp:lastModifiedBy>Amanda Ash</cp:lastModifiedBy>
  <cp:revision>22</cp:revision>
  <dcterms:created xsi:type="dcterms:W3CDTF">2019-12-03T02:22:09Z</dcterms:created>
  <dcterms:modified xsi:type="dcterms:W3CDTF">2019-12-03T23:42:02Z</dcterms:modified>
</cp:coreProperties>
</file>