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6858000" cx="12192000"/>
  <p:notesSz cx="6858000" cy="9144000"/>
  <p:embeddedFontLst>
    <p:embeddedFont>
      <p:font typeface="Helvetica Neue"/>
      <p:regular r:id="rId14"/>
      <p:bold r:id="rId15"/>
      <p:italic r:id="rId16"/>
      <p:boldItalic r:id="rId17"/>
    </p:embeddedFont>
    <p:embeddedFont>
      <p:font typeface="Helvetica Neue Light"/>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Light-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HelveticaNeueLight-boldItalic.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HelveticaNeue-bold.fntdata"/><Relationship Id="rId14" Type="http://schemas.openxmlformats.org/officeDocument/2006/relationships/font" Target="fonts/HelveticaNeue-regular.fntdata"/><Relationship Id="rId17" Type="http://schemas.openxmlformats.org/officeDocument/2006/relationships/font" Target="fonts/HelveticaNeue-boldItalic.fntdata"/><Relationship Id="rId16" Type="http://schemas.openxmlformats.org/officeDocument/2006/relationships/font" Target="fonts/HelveticaNeue-italic.fntdata"/><Relationship Id="rId5" Type="http://schemas.openxmlformats.org/officeDocument/2006/relationships/slide" Target="slides/slide1.xml"/><Relationship Id="rId19" Type="http://schemas.openxmlformats.org/officeDocument/2006/relationships/font" Target="fonts/HelveticaNeueLight-bold.fntdata"/><Relationship Id="rId6" Type="http://schemas.openxmlformats.org/officeDocument/2006/relationships/slide" Target="slides/slide2.xml"/><Relationship Id="rId18" Type="http://schemas.openxmlformats.org/officeDocument/2006/relationships/font" Target="fonts/HelveticaNeueLight-regular.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897e8e6b5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g3897e8e6b52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897e8e6b52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g3897e8e6b52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897e8e6b52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g3897e8e6b52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897e8e6b52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5" name="Google Shape;125;g3897e8e6b52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897e8e6b52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g3897e8e6b52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897e8e6b52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g3897e8e6b52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897e8e6b52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g3897e8e6b52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801B19"/>
        </a:solidFill>
      </p:bgPr>
    </p:bg>
    <p:spTree>
      <p:nvGrpSpPr>
        <p:cNvPr id="18" name="Shape 18"/>
        <p:cNvGrpSpPr/>
        <p:nvPr/>
      </p:nvGrpSpPr>
      <p:grpSpPr>
        <a:xfrm>
          <a:off x="0" y="0"/>
          <a:ext cx="0" cy="0"/>
          <a:chOff x="0" y="0"/>
          <a:chExt cx="0" cy="0"/>
        </a:xfrm>
      </p:grpSpPr>
      <p:sp>
        <p:nvSpPr>
          <p:cNvPr id="19" name="Google Shape;19;p2"/>
          <p:cNvSpPr txBox="1"/>
          <p:nvPr>
            <p:ph type="title"/>
          </p:nvPr>
        </p:nvSpPr>
        <p:spPr>
          <a:xfrm>
            <a:off x="844150" y="3874808"/>
            <a:ext cx="10515600" cy="835416"/>
          </a:xfrm>
          <a:prstGeom prst="rect">
            <a:avLst/>
          </a:prstGeom>
          <a:noFill/>
          <a:ln>
            <a:noFill/>
          </a:ln>
        </p:spPr>
        <p:txBody>
          <a:bodyPr anchorCtr="1" anchor="t" bIns="45700" lIns="91425" spcFirstLastPara="1" rIns="91425" wrap="square" tIns="45700">
            <a:noAutofit/>
          </a:bodyPr>
          <a:lstStyle>
            <a:lvl1pPr lvl="0" algn="l">
              <a:lnSpc>
                <a:spcPct val="90000"/>
              </a:lnSpc>
              <a:spcBef>
                <a:spcPts val="0"/>
              </a:spcBef>
              <a:spcAft>
                <a:spcPts val="0"/>
              </a:spcAft>
              <a:buClr>
                <a:schemeClr val="lt1"/>
              </a:buClr>
              <a:buSzPts val="3400"/>
              <a:buFont typeface="Helvetica Neue"/>
              <a:buNone/>
              <a:defRPr sz="3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0" name="Google Shape;20;p2"/>
          <p:cNvPicPr preferRelativeResize="0"/>
          <p:nvPr/>
        </p:nvPicPr>
        <p:blipFill rotWithShape="1">
          <a:blip r:embed="rId2">
            <a:alphaModFix/>
          </a:blip>
          <a:srcRect b="0" l="0" r="0" t="0"/>
          <a:stretch/>
        </p:blipFill>
        <p:spPr>
          <a:xfrm>
            <a:off x="4042932" y="1479396"/>
            <a:ext cx="4106136" cy="134772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Helvetica Neu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76" name="Google Shape;76;p11"/>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77" name="Google Shape;77;p11"/>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Helvetica Neu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82" name="Google Shape;82;p12"/>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83" name="Google Shape;83;p12"/>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5400"/>
              <a:buFont typeface="Helvetica Neue"/>
              <a:buNone/>
              <a:defRPr sz="5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000"/>
              <a:buFont typeface="Helvetica Neue Light"/>
              <a:buNone/>
              <a:defRPr b="0" i="0" sz="2000">
                <a:solidFill>
                  <a:srgbClr val="888888"/>
                </a:solidFill>
                <a:latin typeface="Helvetica Neue Light"/>
                <a:ea typeface="Helvetica Neue Light"/>
                <a:cs typeface="Helvetica Neue Light"/>
                <a:sym typeface="Helvetica Neue Light"/>
              </a:defRPr>
            </a:lvl1pPr>
            <a:lvl2pPr indent="-228600" lvl="1" marL="914400" algn="l">
              <a:lnSpc>
                <a:spcPct val="90000"/>
              </a:lnSpc>
              <a:spcBef>
                <a:spcPts val="500"/>
              </a:spcBef>
              <a:spcAft>
                <a:spcPts val="0"/>
              </a:spcAft>
              <a:buClr>
                <a:srgbClr val="888888"/>
              </a:buClr>
              <a:buSzPts val="2000"/>
              <a:buFont typeface="Helvetica Neue Light"/>
              <a:buNone/>
              <a:defRPr sz="2000">
                <a:solidFill>
                  <a:srgbClr val="888888"/>
                </a:solidFill>
              </a:defRPr>
            </a:lvl2pPr>
            <a:lvl3pPr indent="-228600" lvl="2" marL="1371600" algn="l">
              <a:lnSpc>
                <a:spcPct val="90000"/>
              </a:lnSpc>
              <a:spcBef>
                <a:spcPts val="500"/>
              </a:spcBef>
              <a:spcAft>
                <a:spcPts val="0"/>
              </a:spcAft>
              <a:buClr>
                <a:srgbClr val="888888"/>
              </a:buClr>
              <a:buSzPts val="1800"/>
              <a:buFont typeface="Helvetica Neue Light"/>
              <a:buNone/>
              <a:defRPr sz="1800">
                <a:solidFill>
                  <a:srgbClr val="888888"/>
                </a:solidFill>
              </a:defRPr>
            </a:lvl3pPr>
            <a:lvl4pPr indent="-228600" lvl="3" marL="1828800" algn="l">
              <a:lnSpc>
                <a:spcPct val="90000"/>
              </a:lnSpc>
              <a:spcBef>
                <a:spcPts val="500"/>
              </a:spcBef>
              <a:spcAft>
                <a:spcPts val="0"/>
              </a:spcAft>
              <a:buClr>
                <a:srgbClr val="888888"/>
              </a:buClr>
              <a:buSzPts val="1600"/>
              <a:buFont typeface="Helvetica Neue Light"/>
              <a:buNone/>
              <a:defRPr sz="1600">
                <a:solidFill>
                  <a:srgbClr val="888888"/>
                </a:solidFill>
              </a:defRPr>
            </a:lvl4pPr>
            <a:lvl5pPr indent="-228600" lvl="4" marL="2286000" algn="l">
              <a:lnSpc>
                <a:spcPct val="90000"/>
              </a:lnSpc>
              <a:spcBef>
                <a:spcPts val="500"/>
              </a:spcBef>
              <a:spcAft>
                <a:spcPts val="0"/>
              </a:spcAft>
              <a:buClr>
                <a:srgbClr val="888888"/>
              </a:buClr>
              <a:buSzPts val="1600"/>
              <a:buFont typeface="Helvetica Neue Light"/>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4" name="Google Shape;24;p3"/>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25" name="Google Shape;25;p3"/>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6" name="Google Shape;26;p3"/>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4"/>
          <p:cNvSpPr txBox="1"/>
          <p:nvPr>
            <p:ph type="title"/>
          </p:nvPr>
        </p:nvSpPr>
        <p:spPr>
          <a:xfrm>
            <a:off x="594303" y="266700"/>
            <a:ext cx="1051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Helvetica Neue"/>
              <a:buNone/>
              <a:defRPr sz="4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582427" y="1768950"/>
            <a:ext cx="10515600" cy="435133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Font typeface="Helvetica Neue Light"/>
              <a:buChar char="•"/>
              <a:defRPr sz="2400"/>
            </a:lvl1pPr>
            <a:lvl2pPr indent="-355600" lvl="1" marL="914400" algn="l">
              <a:lnSpc>
                <a:spcPct val="90000"/>
              </a:lnSpc>
              <a:spcBef>
                <a:spcPts val="500"/>
              </a:spcBef>
              <a:spcAft>
                <a:spcPts val="0"/>
              </a:spcAft>
              <a:buClr>
                <a:schemeClr val="dk1"/>
              </a:buClr>
              <a:buSzPts val="2000"/>
              <a:buFont typeface="Helvetica Neue Light"/>
              <a:buChar char="•"/>
              <a:defRPr sz="2000"/>
            </a:lvl2pPr>
            <a:lvl3pPr indent="-342900" lvl="2" marL="1371600" algn="l">
              <a:lnSpc>
                <a:spcPct val="90000"/>
              </a:lnSpc>
              <a:spcBef>
                <a:spcPts val="500"/>
              </a:spcBef>
              <a:spcAft>
                <a:spcPts val="0"/>
              </a:spcAft>
              <a:buClr>
                <a:schemeClr val="dk1"/>
              </a:buClr>
              <a:buSzPts val="1800"/>
              <a:buFont typeface="Helvetica Neue Light"/>
              <a:buChar char="•"/>
              <a:defRPr sz="1800"/>
            </a:lvl3pPr>
            <a:lvl4pPr indent="-330200" lvl="3" marL="1828800" algn="l">
              <a:lnSpc>
                <a:spcPct val="90000"/>
              </a:lnSpc>
              <a:spcBef>
                <a:spcPts val="500"/>
              </a:spcBef>
              <a:spcAft>
                <a:spcPts val="0"/>
              </a:spcAft>
              <a:buClr>
                <a:schemeClr val="dk1"/>
              </a:buClr>
              <a:buSzPts val="1600"/>
              <a:buFont typeface="Helvetica Neue Light"/>
              <a:buChar char="•"/>
              <a:defRPr sz="1600"/>
            </a:lvl4pPr>
            <a:lvl5pPr indent="-330200" lvl="4" marL="2286000" algn="l">
              <a:lnSpc>
                <a:spcPct val="90000"/>
              </a:lnSpc>
              <a:spcBef>
                <a:spcPts val="500"/>
              </a:spcBef>
              <a:spcAft>
                <a:spcPts val="0"/>
              </a:spcAft>
              <a:buClr>
                <a:schemeClr val="dk1"/>
              </a:buClr>
              <a:buSzPts val="1600"/>
              <a:buFont typeface="Helvetica Neue Light"/>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4"/>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31" name="Google Shape;31;p4"/>
          <p:cNvSpPr txBox="1"/>
          <p:nvPr>
            <p:ph idx="10" type="dt"/>
          </p:nvPr>
        </p:nvSpPr>
        <p:spPr>
          <a:xfrm>
            <a:off x="7924800" y="6284674"/>
            <a:ext cx="2877900" cy="377400"/>
          </a:xfrm>
          <a:prstGeom prst="rect">
            <a:avLst/>
          </a:prstGeom>
          <a:noFill/>
          <a:ln>
            <a:noFill/>
          </a:ln>
        </p:spPr>
        <p:txBody>
          <a:bodyPr anchorCtr="0" anchor="ctr" bIns="45700" lIns="91425" spcFirstLastPara="1" rIns="91425" wrap="square" tIns="45700">
            <a:noAutofit/>
          </a:bodyPr>
          <a:lstStyle>
            <a:lvl1pPr lvl="0">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2" name="Google Shape;32;p4"/>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extLst>
    <p:ext uri="{DCECCB84-F9BA-43D5-87BE-67443E8EF086}">
      <p15:sldGuideLst>
        <p15:guide id="1" orient="horz" pos="73">
          <p15:clr>
            <a:srgbClr val="FBAE40"/>
          </p15:clr>
        </p15:guide>
        <p15:guide id="2" pos="3840">
          <p15:clr>
            <a:srgbClr val="FBAE40"/>
          </p15:clr>
        </p15:guide>
        <p15:guide id="3" orient="horz" pos="4247">
          <p15:clr>
            <a:srgbClr val="FBAE40"/>
          </p15:clr>
        </p15:guide>
        <p15:guide id="4" orient="horz" pos="164">
          <p15:clr>
            <a:srgbClr val="FBAE40"/>
          </p15:clr>
        </p15:guide>
        <p15:guide id="5" orient="horz" pos="1003">
          <p15:clr>
            <a:srgbClr val="FBAE40"/>
          </p15:clr>
        </p15:guide>
        <p15:guide id="6" pos="121">
          <p15:clr>
            <a:srgbClr val="FBAE40"/>
          </p15:clr>
        </p15:guide>
        <p15:guide id="7" pos="370">
          <p15:clr>
            <a:srgbClr val="FBAE40"/>
          </p15:clr>
        </p15:guide>
        <p15:guide id="8" orient="horz" pos="1117">
          <p15:clr>
            <a:srgbClr val="FBAE40"/>
          </p15:clr>
        </p15:guide>
        <p15:guide id="9" pos="6992">
          <p15:clr>
            <a:srgbClr val="FBAE40"/>
          </p15:clr>
        </p15:guide>
        <p15:guide id="10" orient="horz" pos="3861">
          <p15:clr>
            <a:srgbClr val="FBAE40"/>
          </p15:clr>
        </p15:guide>
        <p15:guide id="11" pos="7559">
          <p15:clr>
            <a:srgbClr val="FBAE40"/>
          </p15:clr>
        </p15:guide>
        <p15:guide id="12" orient="horz" pos="3952">
          <p15:clr>
            <a:srgbClr val="FBAE40"/>
          </p15:clr>
        </p15:guide>
        <p15:guide id="13" orient="horz" pos="4201">
          <p15:clr>
            <a:srgbClr val="FBAE40"/>
          </p15:clr>
        </p15:guide>
        <p15:guide id="14" orient="horz" pos="411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38" name="Google Shape;38;p5"/>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9" name="Google Shape;39;p5"/>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Font typeface="Helvetica Neue Light"/>
              <a:buNone/>
              <a:defRPr b="1" sz="2400"/>
            </a:lvl1pPr>
            <a:lvl2pPr indent="-228600" lvl="1" marL="914400" algn="l">
              <a:lnSpc>
                <a:spcPct val="90000"/>
              </a:lnSpc>
              <a:spcBef>
                <a:spcPts val="500"/>
              </a:spcBef>
              <a:spcAft>
                <a:spcPts val="0"/>
              </a:spcAft>
              <a:buClr>
                <a:schemeClr val="dk1"/>
              </a:buClr>
              <a:buSzPts val="2000"/>
              <a:buFont typeface="Helvetica Neue Light"/>
              <a:buNone/>
              <a:defRPr b="1" sz="2000"/>
            </a:lvl2pPr>
            <a:lvl3pPr indent="-228600" lvl="2" marL="1371600" algn="l">
              <a:lnSpc>
                <a:spcPct val="90000"/>
              </a:lnSpc>
              <a:spcBef>
                <a:spcPts val="500"/>
              </a:spcBef>
              <a:spcAft>
                <a:spcPts val="0"/>
              </a:spcAft>
              <a:buClr>
                <a:schemeClr val="dk1"/>
              </a:buClr>
              <a:buSzPts val="1800"/>
              <a:buFont typeface="Helvetica Neue Light"/>
              <a:buNone/>
              <a:defRPr b="1" sz="1800"/>
            </a:lvl3pPr>
            <a:lvl4pPr indent="-228600" lvl="3" marL="1828800" algn="l">
              <a:lnSpc>
                <a:spcPct val="90000"/>
              </a:lnSpc>
              <a:spcBef>
                <a:spcPts val="500"/>
              </a:spcBef>
              <a:spcAft>
                <a:spcPts val="0"/>
              </a:spcAft>
              <a:buClr>
                <a:schemeClr val="dk1"/>
              </a:buClr>
              <a:buSzPts val="1600"/>
              <a:buFont typeface="Helvetica Neue Light"/>
              <a:buNone/>
              <a:defRPr b="1" sz="1600"/>
            </a:lvl4pPr>
            <a:lvl5pPr indent="-228600" lvl="4" marL="2286000" algn="l">
              <a:lnSpc>
                <a:spcPct val="90000"/>
              </a:lnSpc>
              <a:spcBef>
                <a:spcPts val="500"/>
              </a:spcBef>
              <a:spcAft>
                <a:spcPts val="0"/>
              </a:spcAft>
              <a:buClr>
                <a:schemeClr val="dk1"/>
              </a:buClr>
              <a:buSzPts val="1600"/>
              <a:buFont typeface="Helvetica Neue Light"/>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Font typeface="Helvetica Neue Light"/>
              <a:buNone/>
              <a:defRPr b="1" sz="2400"/>
            </a:lvl1pPr>
            <a:lvl2pPr indent="-228600" lvl="1" marL="914400" algn="l">
              <a:lnSpc>
                <a:spcPct val="90000"/>
              </a:lnSpc>
              <a:spcBef>
                <a:spcPts val="500"/>
              </a:spcBef>
              <a:spcAft>
                <a:spcPts val="0"/>
              </a:spcAft>
              <a:buClr>
                <a:schemeClr val="dk1"/>
              </a:buClr>
              <a:buSzPts val="2000"/>
              <a:buFont typeface="Helvetica Neue Light"/>
              <a:buNone/>
              <a:defRPr b="1" sz="2000"/>
            </a:lvl2pPr>
            <a:lvl3pPr indent="-228600" lvl="2" marL="1371600" algn="l">
              <a:lnSpc>
                <a:spcPct val="90000"/>
              </a:lnSpc>
              <a:spcBef>
                <a:spcPts val="500"/>
              </a:spcBef>
              <a:spcAft>
                <a:spcPts val="0"/>
              </a:spcAft>
              <a:buClr>
                <a:schemeClr val="dk1"/>
              </a:buClr>
              <a:buSzPts val="1800"/>
              <a:buFont typeface="Helvetica Neue Light"/>
              <a:buNone/>
              <a:defRPr b="1" sz="1800"/>
            </a:lvl3pPr>
            <a:lvl4pPr indent="-228600" lvl="3" marL="1828800" algn="l">
              <a:lnSpc>
                <a:spcPct val="90000"/>
              </a:lnSpc>
              <a:spcBef>
                <a:spcPts val="500"/>
              </a:spcBef>
              <a:spcAft>
                <a:spcPts val="0"/>
              </a:spcAft>
              <a:buClr>
                <a:schemeClr val="dk1"/>
              </a:buClr>
              <a:buSzPts val="1600"/>
              <a:buFont typeface="Helvetica Neue Light"/>
              <a:buNone/>
              <a:defRPr b="1" sz="1600"/>
            </a:lvl4pPr>
            <a:lvl5pPr indent="-228600" lvl="4" marL="2286000" algn="l">
              <a:lnSpc>
                <a:spcPct val="90000"/>
              </a:lnSpc>
              <a:spcBef>
                <a:spcPts val="500"/>
              </a:spcBef>
              <a:spcAft>
                <a:spcPts val="0"/>
              </a:spcAft>
              <a:buClr>
                <a:schemeClr val="dk1"/>
              </a:buClr>
              <a:buSzPts val="1600"/>
              <a:buFont typeface="Helvetica Neue Light"/>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47" name="Google Shape;47;p6"/>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8" name="Google Shape;48;p6"/>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Helvetica Neu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52" name="Google Shape;52;p7"/>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3" name="Google Shape;53;p7"/>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56" name="Google Shape;56;p8"/>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7" name="Google Shape;57;p8"/>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Helvetica Neu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Font typeface="Helvetica Neue Light"/>
              <a:buChar char="•"/>
              <a:defRPr sz="3200"/>
            </a:lvl1pPr>
            <a:lvl2pPr indent="-406400" lvl="1" marL="914400" algn="l">
              <a:lnSpc>
                <a:spcPct val="90000"/>
              </a:lnSpc>
              <a:spcBef>
                <a:spcPts val="500"/>
              </a:spcBef>
              <a:spcAft>
                <a:spcPts val="0"/>
              </a:spcAft>
              <a:buClr>
                <a:schemeClr val="dk1"/>
              </a:buClr>
              <a:buSzPts val="2800"/>
              <a:buFont typeface="Helvetica Neue Light"/>
              <a:buChar char="•"/>
              <a:defRPr sz="2800"/>
            </a:lvl2pPr>
            <a:lvl3pPr indent="-381000" lvl="2" marL="1371600" algn="l">
              <a:lnSpc>
                <a:spcPct val="90000"/>
              </a:lnSpc>
              <a:spcBef>
                <a:spcPts val="500"/>
              </a:spcBef>
              <a:spcAft>
                <a:spcPts val="0"/>
              </a:spcAft>
              <a:buClr>
                <a:schemeClr val="dk1"/>
              </a:buClr>
              <a:buSzPts val="2400"/>
              <a:buFont typeface="Helvetica Neue Light"/>
              <a:buChar char="•"/>
              <a:defRPr sz="2400"/>
            </a:lvl3pPr>
            <a:lvl4pPr indent="-355600" lvl="3" marL="1828800" algn="l">
              <a:lnSpc>
                <a:spcPct val="90000"/>
              </a:lnSpc>
              <a:spcBef>
                <a:spcPts val="500"/>
              </a:spcBef>
              <a:spcAft>
                <a:spcPts val="0"/>
              </a:spcAft>
              <a:buClr>
                <a:schemeClr val="dk1"/>
              </a:buClr>
              <a:buSzPts val="2000"/>
              <a:buFont typeface="Helvetica Neue Light"/>
              <a:buChar char="•"/>
              <a:defRPr sz="2000"/>
            </a:lvl4pPr>
            <a:lvl5pPr indent="-355600" lvl="4" marL="2286000" algn="l">
              <a:lnSpc>
                <a:spcPct val="90000"/>
              </a:lnSpc>
              <a:spcBef>
                <a:spcPts val="500"/>
              </a:spcBef>
              <a:spcAft>
                <a:spcPts val="0"/>
              </a:spcAft>
              <a:buClr>
                <a:schemeClr val="dk1"/>
              </a:buClr>
              <a:buSzPts val="2000"/>
              <a:buFont typeface="Helvetica Neue Light"/>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Font typeface="Helvetica Neue Light"/>
              <a:buNone/>
              <a:defRPr sz="1600"/>
            </a:lvl1pPr>
            <a:lvl2pPr indent="-228600" lvl="1" marL="914400" algn="l">
              <a:lnSpc>
                <a:spcPct val="90000"/>
              </a:lnSpc>
              <a:spcBef>
                <a:spcPts val="500"/>
              </a:spcBef>
              <a:spcAft>
                <a:spcPts val="0"/>
              </a:spcAft>
              <a:buClr>
                <a:schemeClr val="dk1"/>
              </a:buClr>
              <a:buSzPts val="1400"/>
              <a:buFont typeface="Helvetica Neue Light"/>
              <a:buNone/>
              <a:defRPr sz="1400"/>
            </a:lvl2pPr>
            <a:lvl3pPr indent="-228600" lvl="2" marL="1371600" algn="l">
              <a:lnSpc>
                <a:spcPct val="90000"/>
              </a:lnSpc>
              <a:spcBef>
                <a:spcPts val="500"/>
              </a:spcBef>
              <a:spcAft>
                <a:spcPts val="0"/>
              </a:spcAft>
              <a:buClr>
                <a:schemeClr val="dk1"/>
              </a:buClr>
              <a:buSzPts val="1200"/>
              <a:buFont typeface="Helvetica Neue Light"/>
              <a:buNone/>
              <a:defRPr sz="1200"/>
            </a:lvl3pPr>
            <a:lvl4pPr indent="-228600" lvl="3" marL="1828800" algn="l">
              <a:lnSpc>
                <a:spcPct val="90000"/>
              </a:lnSpc>
              <a:spcBef>
                <a:spcPts val="500"/>
              </a:spcBef>
              <a:spcAft>
                <a:spcPts val="0"/>
              </a:spcAft>
              <a:buClr>
                <a:schemeClr val="dk1"/>
              </a:buClr>
              <a:buSzPts val="1000"/>
              <a:buFont typeface="Helvetica Neue Light"/>
              <a:buNone/>
              <a:defRPr sz="1000"/>
            </a:lvl4pPr>
            <a:lvl5pPr indent="-228600" lvl="4" marL="2286000" algn="l">
              <a:lnSpc>
                <a:spcPct val="90000"/>
              </a:lnSpc>
              <a:spcBef>
                <a:spcPts val="500"/>
              </a:spcBef>
              <a:spcAft>
                <a:spcPts val="0"/>
              </a:spcAft>
              <a:buClr>
                <a:schemeClr val="dk1"/>
              </a:buClr>
              <a:buSzPts val="1000"/>
              <a:buFont typeface="Helvetica Neue Light"/>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63" name="Google Shape;63;p9"/>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4" name="Google Shape;64;p9"/>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Helvetica Neu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Font typeface="Helvetica Neue Light"/>
              <a:buNone/>
              <a:defRPr sz="1600"/>
            </a:lvl1pPr>
            <a:lvl2pPr indent="-228600" lvl="1" marL="914400" algn="l">
              <a:lnSpc>
                <a:spcPct val="90000"/>
              </a:lnSpc>
              <a:spcBef>
                <a:spcPts val="500"/>
              </a:spcBef>
              <a:spcAft>
                <a:spcPts val="0"/>
              </a:spcAft>
              <a:buClr>
                <a:schemeClr val="dk1"/>
              </a:buClr>
              <a:buSzPts val="1400"/>
              <a:buFont typeface="Helvetica Neue Light"/>
              <a:buNone/>
              <a:defRPr sz="1400"/>
            </a:lvl2pPr>
            <a:lvl3pPr indent="-228600" lvl="2" marL="1371600" algn="l">
              <a:lnSpc>
                <a:spcPct val="90000"/>
              </a:lnSpc>
              <a:spcBef>
                <a:spcPts val="500"/>
              </a:spcBef>
              <a:spcAft>
                <a:spcPts val="0"/>
              </a:spcAft>
              <a:buClr>
                <a:schemeClr val="dk1"/>
              </a:buClr>
              <a:buSzPts val="1200"/>
              <a:buFont typeface="Helvetica Neue Light"/>
              <a:buNone/>
              <a:defRPr sz="1200"/>
            </a:lvl3pPr>
            <a:lvl4pPr indent="-228600" lvl="3" marL="1828800" algn="l">
              <a:lnSpc>
                <a:spcPct val="90000"/>
              </a:lnSpc>
              <a:spcBef>
                <a:spcPts val="500"/>
              </a:spcBef>
              <a:spcAft>
                <a:spcPts val="0"/>
              </a:spcAft>
              <a:buClr>
                <a:schemeClr val="dk1"/>
              </a:buClr>
              <a:buSzPts val="1000"/>
              <a:buFont typeface="Helvetica Neue Light"/>
              <a:buNone/>
              <a:defRPr sz="1000"/>
            </a:lvl4pPr>
            <a:lvl5pPr indent="-228600" lvl="4" marL="2286000" algn="l">
              <a:lnSpc>
                <a:spcPct val="90000"/>
              </a:lnSpc>
              <a:spcBef>
                <a:spcPts val="500"/>
              </a:spcBef>
              <a:spcAft>
                <a:spcPts val="0"/>
              </a:spcAft>
              <a:buClr>
                <a:schemeClr val="dk1"/>
              </a:buClr>
              <a:buSzPts val="1000"/>
              <a:buFont typeface="Helvetica Neue Light"/>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70" name="Google Shape;70;p10"/>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71" name="Google Shape;71;p10"/>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Helvetica Neue"/>
              <a:buNone/>
              <a:defRPr b="1" i="0" sz="40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Helvetica Neue Light"/>
              <a:buChar char="•"/>
              <a:defRPr b="0" i="0" sz="2800" u="none" cap="none" strike="noStrike">
                <a:solidFill>
                  <a:schemeClr val="dk1"/>
                </a:solidFill>
                <a:latin typeface="Helvetica Neue Light"/>
                <a:ea typeface="Helvetica Neue Light"/>
                <a:cs typeface="Helvetica Neue Light"/>
                <a:sym typeface="Helvetica Neue Light"/>
              </a:defRPr>
            </a:lvl1pPr>
            <a:lvl2pPr indent="-381000" lvl="1" marL="914400" marR="0" rtl="0" algn="l">
              <a:lnSpc>
                <a:spcPct val="90000"/>
              </a:lnSpc>
              <a:spcBef>
                <a:spcPts val="500"/>
              </a:spcBef>
              <a:spcAft>
                <a:spcPts val="0"/>
              </a:spcAft>
              <a:buClr>
                <a:schemeClr val="dk1"/>
              </a:buClr>
              <a:buSzPts val="2400"/>
              <a:buFont typeface="Helvetica Neue Light"/>
              <a:buChar char="•"/>
              <a:defRPr b="0" i="0" sz="2400" u="none" cap="none" strike="noStrike">
                <a:solidFill>
                  <a:schemeClr val="dk1"/>
                </a:solidFill>
                <a:latin typeface="Helvetica Neue Light"/>
                <a:ea typeface="Helvetica Neue Light"/>
                <a:cs typeface="Helvetica Neue Light"/>
                <a:sym typeface="Helvetica Neue Light"/>
              </a:defRPr>
            </a:lvl2pPr>
            <a:lvl3pPr indent="-355600" lvl="2" marL="1371600" marR="0" rtl="0" algn="l">
              <a:lnSpc>
                <a:spcPct val="90000"/>
              </a:lnSpc>
              <a:spcBef>
                <a:spcPts val="500"/>
              </a:spcBef>
              <a:spcAft>
                <a:spcPts val="0"/>
              </a:spcAft>
              <a:buClr>
                <a:schemeClr val="dk1"/>
              </a:buClr>
              <a:buSzPts val="2000"/>
              <a:buFont typeface="Helvetica Neue Light"/>
              <a:buChar char="•"/>
              <a:defRPr b="0" i="0" sz="2000" u="none" cap="none" strike="noStrike">
                <a:solidFill>
                  <a:schemeClr val="dk1"/>
                </a:solidFill>
                <a:latin typeface="Helvetica Neue Light"/>
                <a:ea typeface="Helvetica Neue Light"/>
                <a:cs typeface="Helvetica Neue Light"/>
                <a:sym typeface="Helvetica Neue Light"/>
              </a:defRPr>
            </a:lvl3pPr>
            <a:lvl4pPr indent="-342900" lvl="3" marL="1828800" marR="0" rtl="0" algn="l">
              <a:lnSpc>
                <a:spcPct val="90000"/>
              </a:lnSpc>
              <a:spcBef>
                <a:spcPts val="500"/>
              </a:spcBef>
              <a:spcAft>
                <a:spcPts val="0"/>
              </a:spcAft>
              <a:buClr>
                <a:schemeClr val="dk1"/>
              </a:buClr>
              <a:buSzPts val="1800"/>
              <a:buFont typeface="Helvetica Neue Light"/>
              <a:buChar char="•"/>
              <a:defRPr b="0" i="0" sz="1800" u="none" cap="none" strike="noStrike">
                <a:solidFill>
                  <a:schemeClr val="dk1"/>
                </a:solidFill>
                <a:latin typeface="Helvetica Neue Light"/>
                <a:ea typeface="Helvetica Neue Light"/>
                <a:cs typeface="Helvetica Neue Light"/>
                <a:sym typeface="Helvetica Neue Light"/>
              </a:defRPr>
            </a:lvl4pPr>
            <a:lvl5pPr indent="-342900" lvl="4" marL="2286000" marR="0" rtl="0" algn="l">
              <a:lnSpc>
                <a:spcPct val="90000"/>
              </a:lnSpc>
              <a:spcBef>
                <a:spcPts val="500"/>
              </a:spcBef>
              <a:spcAft>
                <a:spcPts val="0"/>
              </a:spcAft>
              <a:buClr>
                <a:schemeClr val="dk1"/>
              </a:buClr>
              <a:buSzPts val="1800"/>
              <a:buFont typeface="Helvetica Neue Light"/>
              <a:buChar char="•"/>
              <a:defRPr b="0" i="0" sz="1800" u="none" cap="none" strike="noStrike">
                <a:solidFill>
                  <a:schemeClr val="dk1"/>
                </a:solidFill>
                <a:latin typeface="Helvetica Neue Light"/>
                <a:ea typeface="Helvetica Neue Light"/>
                <a:cs typeface="Helvetica Neue Light"/>
                <a:sym typeface="Helvetica Neue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grpSp>
        <p:nvGrpSpPr>
          <p:cNvPr id="12" name="Google Shape;12;p1"/>
          <p:cNvGrpSpPr/>
          <p:nvPr/>
        </p:nvGrpSpPr>
        <p:grpSpPr>
          <a:xfrm>
            <a:off x="0" y="6756400"/>
            <a:ext cx="12192000" cy="105496"/>
            <a:chOff x="0" y="6756400"/>
            <a:chExt cx="12192000" cy="105496"/>
          </a:xfrm>
        </p:grpSpPr>
        <p:pic>
          <p:nvPicPr>
            <p:cNvPr id="13" name="Google Shape;13;p1"/>
            <p:cNvPicPr preferRelativeResize="0"/>
            <p:nvPr/>
          </p:nvPicPr>
          <p:blipFill rotWithShape="1">
            <a:blip r:embed="rId1">
              <a:alphaModFix/>
            </a:blip>
            <a:srcRect b="0" l="0" r="0" t="0"/>
            <a:stretch/>
          </p:blipFill>
          <p:spPr>
            <a:xfrm>
              <a:off x="1524000" y="6756400"/>
              <a:ext cx="9144000" cy="101600"/>
            </a:xfrm>
            <a:prstGeom prst="rect">
              <a:avLst/>
            </a:prstGeom>
            <a:noFill/>
            <a:ln>
              <a:noFill/>
            </a:ln>
          </p:spPr>
        </p:pic>
        <p:pic>
          <p:nvPicPr>
            <p:cNvPr id="14" name="Google Shape;14;p1"/>
            <p:cNvPicPr preferRelativeResize="0"/>
            <p:nvPr/>
          </p:nvPicPr>
          <p:blipFill rotWithShape="1">
            <a:blip r:embed="rId1">
              <a:alphaModFix/>
            </a:blip>
            <a:srcRect b="15585" l="0" r="71580" t="0"/>
            <a:stretch/>
          </p:blipFill>
          <p:spPr>
            <a:xfrm>
              <a:off x="0" y="6756400"/>
              <a:ext cx="2598717" cy="101600"/>
            </a:xfrm>
            <a:prstGeom prst="rect">
              <a:avLst/>
            </a:prstGeom>
            <a:noFill/>
            <a:ln>
              <a:noFill/>
            </a:ln>
          </p:spPr>
        </p:pic>
        <p:pic>
          <p:nvPicPr>
            <p:cNvPr id="15" name="Google Shape;15;p1"/>
            <p:cNvPicPr preferRelativeResize="0"/>
            <p:nvPr/>
          </p:nvPicPr>
          <p:blipFill rotWithShape="1">
            <a:blip r:embed="rId1">
              <a:alphaModFix/>
            </a:blip>
            <a:srcRect b="15585" l="0" r="71580" t="0"/>
            <a:stretch/>
          </p:blipFill>
          <p:spPr>
            <a:xfrm>
              <a:off x="9593283" y="6756400"/>
              <a:ext cx="2598717" cy="105496"/>
            </a:xfrm>
            <a:prstGeom prst="rect">
              <a:avLst/>
            </a:prstGeom>
            <a:noFill/>
            <a:ln>
              <a:noFill/>
            </a:ln>
          </p:spPr>
        </p:pic>
      </p:grpSp>
      <p:sp>
        <p:nvSpPr>
          <p:cNvPr id="16" name="Google Shape;16;p1"/>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17" name="Google Shape;17;p1"/>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7F7F7F"/>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sites.cc.gatech.edu/classes/AY2016/cs4476_fall/results/proj1/html/sshah426/index.html" TargetMode="External"/><Relationship Id="rId4" Type="http://schemas.openxmlformats.org/officeDocument/2006/relationships/image" Target="../media/image6.jpg"/><Relationship Id="rId5" Type="http://schemas.openxmlformats.org/officeDocument/2006/relationships/hyperlink" Target="https://sites.cc.gatech.edu/classes/AY2016/cs4476_fall/results/proj1/html/sshah426/index.html" TargetMode="External"/><Relationship Id="rId6" Type="http://schemas.openxmlformats.org/officeDocument/2006/relationships/image" Target="../media/image8.jpg"/><Relationship Id="rId7" Type="http://schemas.openxmlformats.org/officeDocument/2006/relationships/hyperlink" Target="https://sites.cc.gatech.edu/classes/AY2016/cs4476_fall/results/proj1/html/sshah426/index.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title"/>
          </p:nvPr>
        </p:nvSpPr>
        <p:spPr>
          <a:xfrm>
            <a:off x="1439550" y="3330400"/>
            <a:ext cx="9312900" cy="686400"/>
          </a:xfrm>
          <a:prstGeom prst="rect">
            <a:avLst/>
          </a:prstGeom>
          <a:noFill/>
          <a:ln>
            <a:noFill/>
          </a:ln>
        </p:spPr>
        <p:txBody>
          <a:bodyPr anchorCtr="1" anchor="t"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sz="4100">
                <a:latin typeface="Times New Roman"/>
                <a:ea typeface="Times New Roman"/>
                <a:cs typeface="Times New Roman"/>
                <a:sym typeface="Times New Roman"/>
              </a:rPr>
              <a:t>Hybrid Multi - Frequency Image Illusion</a:t>
            </a:r>
            <a:endParaRPr sz="4100">
              <a:latin typeface="Times New Roman"/>
              <a:ea typeface="Times New Roman"/>
              <a:cs typeface="Times New Roman"/>
              <a:sym typeface="Times New Roman"/>
            </a:endParaRPr>
          </a:p>
          <a:p>
            <a:pPr indent="0" lvl="0" marL="0" rtl="0" algn="ctr">
              <a:lnSpc>
                <a:spcPct val="90000"/>
              </a:lnSpc>
              <a:spcBef>
                <a:spcPts val="0"/>
              </a:spcBef>
              <a:spcAft>
                <a:spcPts val="0"/>
              </a:spcAft>
              <a:buClr>
                <a:schemeClr val="dk1"/>
              </a:buClr>
              <a:buSzPts val="1100"/>
              <a:buFont typeface="Arial"/>
              <a:buNone/>
            </a:pPr>
            <a:r>
              <a:t/>
            </a:r>
            <a:endParaRPr sz="5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rPr lang="en-US" sz="2800">
                <a:latin typeface="Times New Roman"/>
                <a:ea typeface="Times New Roman"/>
                <a:cs typeface="Times New Roman"/>
                <a:sym typeface="Times New Roman"/>
              </a:rPr>
              <a:t>                         </a:t>
            </a:r>
            <a:endParaRPr sz="1100">
              <a:latin typeface="Times New Roman"/>
              <a:ea typeface="Times New Roman"/>
              <a:cs typeface="Times New Roman"/>
              <a:sym typeface="Times New Roman"/>
            </a:endParaRPr>
          </a:p>
          <a:p>
            <a:pPr indent="0" lvl="0" marL="0" rtl="0" algn="l">
              <a:lnSpc>
                <a:spcPct val="90000"/>
              </a:lnSpc>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                                </a:t>
            </a:r>
            <a:endParaRPr sz="2300">
              <a:latin typeface="Times New Roman"/>
              <a:ea typeface="Times New Roman"/>
              <a:cs typeface="Times New Roman"/>
              <a:sym typeface="Times New Roman"/>
            </a:endParaRPr>
          </a:p>
        </p:txBody>
      </p:sp>
      <p:sp>
        <p:nvSpPr>
          <p:cNvPr id="89" name="Google Shape;89;p13"/>
          <p:cNvSpPr txBox="1"/>
          <p:nvPr/>
        </p:nvSpPr>
        <p:spPr>
          <a:xfrm>
            <a:off x="8754675" y="4885675"/>
            <a:ext cx="3332100" cy="1673100"/>
          </a:xfrm>
          <a:prstGeom prst="rect">
            <a:avLst/>
          </a:prstGeom>
          <a:noFill/>
          <a:ln>
            <a:noFill/>
          </a:ln>
        </p:spPr>
        <p:txBody>
          <a:bodyPr anchorCtr="1" anchor="t" bIns="91425" lIns="91425" spcFirstLastPara="1" rIns="91425" wrap="square" tIns="91425">
            <a:noAutofit/>
          </a:bodyPr>
          <a:lstStyle/>
          <a:p>
            <a:pPr indent="0" lvl="0" marL="0" rtl="0" algn="l">
              <a:lnSpc>
                <a:spcPct val="100000"/>
              </a:lnSpc>
              <a:spcBef>
                <a:spcPts val="0"/>
              </a:spcBef>
              <a:spcAft>
                <a:spcPts val="0"/>
              </a:spcAft>
              <a:buNone/>
            </a:pPr>
            <a:r>
              <a:rPr b="1" lang="en-US" sz="1900">
                <a:solidFill>
                  <a:schemeClr val="lt1"/>
                </a:solidFill>
                <a:latin typeface="Times New Roman"/>
                <a:ea typeface="Times New Roman"/>
                <a:cs typeface="Times New Roman"/>
                <a:sym typeface="Times New Roman"/>
              </a:rPr>
              <a:t>Group 8: </a:t>
            </a:r>
            <a:endParaRPr b="1" sz="19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b="1" sz="19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rPr b="1" lang="en-US" sz="1600">
                <a:solidFill>
                  <a:schemeClr val="lt1"/>
                </a:solidFill>
                <a:latin typeface="Times New Roman"/>
                <a:ea typeface="Times New Roman"/>
                <a:cs typeface="Times New Roman"/>
                <a:sym typeface="Times New Roman"/>
              </a:rPr>
              <a:t>Aashaka Ashara - AU2340086</a:t>
            </a:r>
            <a:endParaRPr b="1" sz="16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1600">
                <a:solidFill>
                  <a:schemeClr val="lt1"/>
                </a:solidFill>
                <a:latin typeface="Times New Roman"/>
                <a:ea typeface="Times New Roman"/>
                <a:cs typeface="Times New Roman"/>
                <a:sym typeface="Times New Roman"/>
              </a:rPr>
              <a:t>Bansari Jani - AU2340091</a:t>
            </a:r>
            <a:endParaRPr b="1" sz="16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1600">
                <a:solidFill>
                  <a:schemeClr val="lt1"/>
                </a:solidFill>
                <a:latin typeface="Times New Roman"/>
                <a:ea typeface="Times New Roman"/>
                <a:cs typeface="Times New Roman"/>
                <a:sym typeface="Times New Roman"/>
              </a:rPr>
              <a:t>Manasvi Gondalia - AU2340013</a:t>
            </a:r>
            <a:endParaRPr b="1" sz="16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rPr b="1" lang="en-US" sz="1600">
                <a:solidFill>
                  <a:schemeClr val="lt1"/>
                </a:solidFill>
                <a:latin typeface="Times New Roman"/>
                <a:ea typeface="Times New Roman"/>
                <a:cs typeface="Times New Roman"/>
                <a:sym typeface="Times New Roman"/>
              </a:rPr>
              <a:t>Aaryan Sheth - AU2340247</a:t>
            </a:r>
            <a:endParaRPr b="1" sz="1600">
              <a:solidFill>
                <a:schemeClr val="lt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sz="1600">
              <a:solidFill>
                <a:schemeClr val="dk1"/>
              </a:solidFill>
              <a:latin typeface="Times New Roman"/>
              <a:ea typeface="Times New Roman"/>
              <a:cs typeface="Times New Roman"/>
              <a:sym typeface="Times New Roman"/>
            </a:endParaRPr>
          </a:p>
        </p:txBody>
      </p:sp>
      <p:sp>
        <p:nvSpPr>
          <p:cNvPr id="90" name="Google Shape;90;p13"/>
          <p:cNvSpPr txBox="1"/>
          <p:nvPr/>
        </p:nvSpPr>
        <p:spPr>
          <a:xfrm>
            <a:off x="1439550" y="4099775"/>
            <a:ext cx="4641600" cy="1119900"/>
          </a:xfrm>
          <a:prstGeom prst="rect">
            <a:avLst/>
          </a:prstGeom>
          <a:noFill/>
          <a:ln>
            <a:noFill/>
          </a:ln>
        </p:spPr>
        <p:txBody>
          <a:bodyPr anchorCtr="1" anchor="t" bIns="91425" lIns="91425" spcFirstLastPara="1" rIns="91425" wrap="square" tIns="91425">
            <a:noAutofit/>
          </a:bodyPr>
          <a:lstStyle/>
          <a:p>
            <a:pPr indent="0" lvl="0" marL="0" rtl="0" algn="l">
              <a:lnSpc>
                <a:spcPct val="90000"/>
              </a:lnSpc>
              <a:spcBef>
                <a:spcPts val="0"/>
              </a:spcBef>
              <a:spcAft>
                <a:spcPts val="0"/>
              </a:spcAft>
              <a:buNone/>
            </a:pPr>
            <a:r>
              <a:rPr b="1" lang="en-US" sz="2200">
                <a:solidFill>
                  <a:schemeClr val="lt1"/>
                </a:solidFill>
                <a:latin typeface="Times New Roman"/>
                <a:ea typeface="Times New Roman"/>
                <a:cs typeface="Times New Roman"/>
                <a:sym typeface="Times New Roman"/>
              </a:rPr>
              <a:t>ECE 501 : Digital Image Processing</a:t>
            </a:r>
            <a:endParaRPr b="1" sz="2200">
              <a:solidFill>
                <a:schemeClr val="lt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b="1" sz="2200">
              <a:solidFill>
                <a:schemeClr val="lt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rPr b="1" lang="en-US" sz="2000">
                <a:solidFill>
                  <a:schemeClr val="lt1"/>
                </a:solidFill>
                <a:latin typeface="Times New Roman"/>
                <a:ea typeface="Times New Roman"/>
                <a:cs typeface="Times New Roman"/>
                <a:sym typeface="Times New Roman"/>
              </a:rPr>
              <a:t>Dr Mehul Raval</a:t>
            </a:r>
            <a:endParaRPr b="1" sz="2200">
              <a:solidFill>
                <a:schemeClr val="lt1"/>
              </a:solidFill>
              <a:latin typeface="Times New Roman"/>
              <a:ea typeface="Times New Roman"/>
              <a:cs typeface="Times New Roman"/>
              <a:sym typeface="Times New Roman"/>
            </a:endParaRPr>
          </a:p>
          <a:p>
            <a:pPr indent="0" lvl="0" marL="0" rtl="0" algn="l">
              <a:lnSpc>
                <a:spcPct val="90000"/>
              </a:lnSpc>
              <a:spcBef>
                <a:spcPts val="0"/>
              </a:spcBef>
              <a:spcAft>
                <a:spcPts val="0"/>
              </a:spcAft>
              <a:buNone/>
            </a:pPr>
            <a:r>
              <a:t/>
            </a:r>
            <a:endParaRPr b="1" sz="2200">
              <a:solidFill>
                <a:schemeClr val="lt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idx="1" type="body"/>
          </p:nvPr>
        </p:nvSpPr>
        <p:spPr>
          <a:xfrm>
            <a:off x="582425" y="1768950"/>
            <a:ext cx="6566400" cy="4351200"/>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1000"/>
              </a:spcBef>
              <a:spcAft>
                <a:spcPts val="0"/>
              </a:spcAft>
              <a:buSzPts val="2400"/>
              <a:buFont typeface="Times New Roman"/>
              <a:buChar char="•"/>
            </a:pPr>
            <a:r>
              <a:rPr lang="en-US">
                <a:latin typeface="Times New Roman"/>
                <a:ea typeface="Times New Roman"/>
                <a:cs typeface="Times New Roman"/>
                <a:sym typeface="Times New Roman"/>
              </a:rPr>
              <a:t>Hybrid multi-frequency images: O</a:t>
            </a:r>
            <a:r>
              <a:rPr lang="en-US">
                <a:latin typeface="Times New Roman"/>
                <a:ea typeface="Times New Roman"/>
                <a:cs typeface="Times New Roman"/>
                <a:sym typeface="Times New Roman"/>
              </a:rPr>
              <a:t>ptical</a:t>
            </a:r>
            <a:r>
              <a:rPr lang="en-US">
                <a:latin typeface="Times New Roman"/>
                <a:ea typeface="Times New Roman"/>
                <a:cs typeface="Times New Roman"/>
                <a:sym typeface="Times New Roman"/>
              </a:rPr>
              <a:t> illusion created by low frequency of image 1 and high frequency of image 2.</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None/>
            </a:pPr>
            <a:r>
              <a:t/>
            </a:r>
            <a:endParaRPr>
              <a:latin typeface="Times New Roman"/>
              <a:ea typeface="Times New Roman"/>
              <a:cs typeface="Times New Roman"/>
              <a:sym typeface="Times New Roman"/>
            </a:endParaRPr>
          </a:p>
          <a:p>
            <a:pPr indent="-381000" lvl="0" marL="457200" rtl="0" algn="l">
              <a:lnSpc>
                <a:spcPct val="90000"/>
              </a:lnSpc>
              <a:spcBef>
                <a:spcPts val="1000"/>
              </a:spcBef>
              <a:spcAft>
                <a:spcPts val="0"/>
              </a:spcAft>
              <a:buSzPts val="2400"/>
              <a:buFont typeface="Times New Roman"/>
              <a:buChar char="•"/>
            </a:pPr>
            <a:r>
              <a:rPr lang="en-US">
                <a:latin typeface="Times New Roman"/>
                <a:ea typeface="Times New Roman"/>
                <a:cs typeface="Times New Roman"/>
                <a:sym typeface="Times New Roman"/>
              </a:rPr>
              <a:t>Low frequencies dominate when </a:t>
            </a:r>
            <a:r>
              <a:rPr lang="en-US">
                <a:latin typeface="Times New Roman"/>
                <a:ea typeface="Times New Roman"/>
                <a:cs typeface="Times New Roman"/>
                <a:sym typeface="Times New Roman"/>
              </a:rPr>
              <a:t>viewed</a:t>
            </a:r>
            <a:r>
              <a:rPr lang="en-US">
                <a:latin typeface="Times New Roman"/>
                <a:ea typeface="Times New Roman"/>
                <a:cs typeface="Times New Roman"/>
                <a:sym typeface="Times New Roman"/>
              </a:rPr>
              <a:t> from a distance, while high frequencies become </a:t>
            </a:r>
            <a:r>
              <a:rPr lang="en-US">
                <a:latin typeface="Times New Roman"/>
                <a:ea typeface="Times New Roman"/>
                <a:cs typeface="Times New Roman"/>
                <a:sym typeface="Times New Roman"/>
              </a:rPr>
              <a:t>noticeable</a:t>
            </a:r>
            <a:r>
              <a:rPr lang="en-US">
                <a:latin typeface="Times New Roman"/>
                <a:ea typeface="Times New Roman"/>
                <a:cs typeface="Times New Roman"/>
                <a:sym typeface="Times New Roman"/>
              </a:rPr>
              <a:t> up close.</a:t>
            </a:r>
            <a:endParaRPr>
              <a:latin typeface="Times New Roman"/>
              <a:ea typeface="Times New Roman"/>
              <a:cs typeface="Times New Roman"/>
              <a:sym typeface="Times New Roman"/>
            </a:endParaRPr>
          </a:p>
          <a:p>
            <a:pPr indent="0" lvl="0" marL="0" rtl="0" algn="l">
              <a:lnSpc>
                <a:spcPct val="90000"/>
              </a:lnSpc>
              <a:spcBef>
                <a:spcPts val="1000"/>
              </a:spcBef>
              <a:spcAft>
                <a:spcPts val="0"/>
              </a:spcAft>
              <a:buNone/>
            </a:pPr>
            <a:r>
              <a:t/>
            </a:r>
            <a:endParaRPr>
              <a:latin typeface="Times New Roman"/>
              <a:ea typeface="Times New Roman"/>
              <a:cs typeface="Times New Roman"/>
              <a:sym typeface="Times New Roman"/>
            </a:endParaRPr>
          </a:p>
          <a:p>
            <a:pPr indent="-381000" lvl="0" marL="457200" rtl="0" algn="l">
              <a:spcBef>
                <a:spcPts val="1000"/>
              </a:spcBef>
              <a:spcAft>
                <a:spcPts val="0"/>
              </a:spcAft>
              <a:buSzPts val="2400"/>
              <a:buFont typeface="Times New Roman"/>
              <a:buChar char="•"/>
            </a:pPr>
            <a:r>
              <a:rPr lang="en-US">
                <a:latin typeface="Times New Roman"/>
                <a:ea typeface="Times New Roman"/>
                <a:cs typeface="Times New Roman"/>
                <a:sym typeface="Times New Roman"/>
              </a:rPr>
              <a:t>Applications: Ultrasound fusion imaging, oncology, computer vision and art, optical illusions.</a:t>
            </a:r>
            <a:endParaRPr>
              <a:latin typeface="Times New Roman"/>
              <a:ea typeface="Times New Roman"/>
              <a:cs typeface="Times New Roman"/>
              <a:sym typeface="Times New Roman"/>
            </a:endParaRPr>
          </a:p>
        </p:txBody>
      </p:sp>
      <p:sp>
        <p:nvSpPr>
          <p:cNvPr id="96" name="Google Shape;96;p14"/>
          <p:cNvSpPr txBox="1"/>
          <p:nvPr>
            <p:ph type="title"/>
          </p:nvPr>
        </p:nvSpPr>
        <p:spPr>
          <a:xfrm>
            <a:off x="594303" y="266700"/>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Helvetica Neue"/>
              <a:buNone/>
            </a:pPr>
            <a:r>
              <a:rPr lang="en-US">
                <a:latin typeface="Times New Roman"/>
                <a:ea typeface="Times New Roman"/>
                <a:cs typeface="Times New Roman"/>
                <a:sym typeface="Times New Roman"/>
              </a:rPr>
              <a:t>Introduction </a:t>
            </a:r>
            <a:endParaRPr>
              <a:latin typeface="Times New Roman"/>
              <a:ea typeface="Times New Roman"/>
              <a:cs typeface="Times New Roman"/>
              <a:sym typeface="Times New Roman"/>
            </a:endParaRPr>
          </a:p>
        </p:txBody>
      </p:sp>
      <p:sp>
        <p:nvSpPr>
          <p:cNvPr id="97" name="Google Shape;97;p14"/>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r>
              <a:rPr b="1" lang="en-US"/>
              <a:t>|</a:t>
            </a:r>
            <a:r>
              <a:rPr lang="en-US"/>
              <a:t>  </a:t>
            </a:r>
            <a:fld id="{00000000-1234-1234-1234-123412341234}" type="slidenum">
              <a:rPr lang="en-US"/>
              <a:t>‹#›</a:t>
            </a:fld>
            <a:endParaRPr/>
          </a:p>
        </p:txBody>
      </p:sp>
      <p:pic>
        <p:nvPicPr>
          <p:cNvPr id="98" name="Google Shape;98;p14"/>
          <p:cNvPicPr preferRelativeResize="0"/>
          <p:nvPr/>
        </p:nvPicPr>
        <p:blipFill>
          <a:blip r:embed="rId3">
            <a:alphaModFix/>
          </a:blip>
          <a:stretch>
            <a:fillRect/>
          </a:stretch>
        </p:blipFill>
        <p:spPr>
          <a:xfrm>
            <a:off x="7484450" y="1768950"/>
            <a:ext cx="3979850" cy="3979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594303" y="266700"/>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Helvetica Neue"/>
              <a:buNone/>
            </a:pPr>
            <a:r>
              <a:rPr lang="en-US">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p:txBody>
      </p:sp>
      <p:sp>
        <p:nvSpPr>
          <p:cNvPr id="104" name="Google Shape;104;p15"/>
          <p:cNvSpPr txBox="1"/>
          <p:nvPr>
            <p:ph idx="1" type="body"/>
          </p:nvPr>
        </p:nvSpPr>
        <p:spPr>
          <a:xfrm>
            <a:off x="582427" y="1768950"/>
            <a:ext cx="10515600" cy="4351200"/>
          </a:xfrm>
          <a:prstGeom prst="rect">
            <a:avLst/>
          </a:prstGeom>
          <a:noFill/>
          <a:ln>
            <a:noFill/>
          </a:ln>
        </p:spPr>
        <p:txBody>
          <a:bodyPr anchorCtr="0" anchor="t" bIns="45700" lIns="91425" spcFirstLastPara="1" rIns="91425" wrap="square" tIns="45700">
            <a:noAutofit/>
          </a:bodyPr>
          <a:lstStyle/>
          <a:p>
            <a:pPr indent="-342900" lvl="0" marL="457200" rtl="0" algn="l">
              <a:lnSpc>
                <a:spcPct val="150000"/>
              </a:lnSpc>
              <a:spcBef>
                <a:spcPts val="1200"/>
              </a:spcBef>
              <a:spcAft>
                <a:spcPts val="0"/>
              </a:spcAft>
              <a:buSzPts val="1800"/>
              <a:buFont typeface="Times New Roman"/>
              <a:buChar char="•"/>
            </a:pPr>
            <a:r>
              <a:rPr lang="en-US" sz="1800">
                <a:latin typeface="Times New Roman"/>
                <a:ea typeface="Times New Roman"/>
                <a:cs typeface="Times New Roman"/>
                <a:sym typeface="Times New Roman"/>
              </a:rPr>
              <a:t>“Hybrid Images” by Oliva et al. (2006) states the </a:t>
            </a:r>
            <a:r>
              <a:rPr lang="en-US" sz="1800">
                <a:latin typeface="Times New Roman"/>
                <a:ea typeface="Times New Roman"/>
                <a:cs typeface="Times New Roman"/>
                <a:sym typeface="Times New Roman"/>
              </a:rPr>
              <a:t>definition</a:t>
            </a:r>
            <a:r>
              <a:rPr lang="en-US" sz="1800">
                <a:latin typeface="Times New Roman"/>
                <a:ea typeface="Times New Roman"/>
                <a:cs typeface="Times New Roman"/>
                <a:sym typeface="Times New Roman"/>
              </a:rPr>
              <a:t> hybrid images and it mentions the rules of perceptual grouping of images to successfully merge two images.</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“The artistic and perceptual opportunities of hybrid images”  was also mentioned by Oliva (2013), and how they may be applied to visual illusion and in the process of interacting with an audience.</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“View of Hybrid Motion Illusions” (2021) also extended the notion and showed that motion-spatial discord could evoke motion-based hybrid illusion.</a:t>
            </a:r>
            <a:endParaRPr sz="1800">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“Multi-Scale Perception Models” (2012) proposed a neural model that explains how people see different images when viewing distance changes from a hybrid image.</a:t>
            </a:r>
            <a:endParaRPr sz="1800">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t/>
            </a:r>
            <a:endParaRPr sz="1800"/>
          </a:p>
        </p:txBody>
      </p:sp>
      <p:sp>
        <p:nvSpPr>
          <p:cNvPr id="105" name="Google Shape;105;p15"/>
          <p:cNvSpPr txBox="1"/>
          <p:nvPr>
            <p:ph idx="12" type="sldNum"/>
          </p:nvPr>
        </p:nvSpPr>
        <p:spPr>
          <a:xfrm>
            <a:off x="10802678" y="6284675"/>
            <a:ext cx="5511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r>
              <a:rPr b="1" lang="en-US"/>
              <a:t>|</a:t>
            </a:r>
            <a:r>
              <a:rPr lang="en-US"/>
              <a:t>  </a:t>
            </a: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6"/>
          <p:cNvSpPr txBox="1"/>
          <p:nvPr>
            <p:ph type="title"/>
          </p:nvPr>
        </p:nvSpPr>
        <p:spPr>
          <a:xfrm>
            <a:off x="594303" y="266700"/>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Helvetica Neue"/>
              <a:buNone/>
            </a:pPr>
            <a:r>
              <a:rPr lang="en-US">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p:txBody>
      </p:sp>
      <p:sp>
        <p:nvSpPr>
          <p:cNvPr id="111" name="Google Shape;111;p16"/>
          <p:cNvSpPr txBox="1"/>
          <p:nvPr>
            <p:ph idx="1" type="body"/>
          </p:nvPr>
        </p:nvSpPr>
        <p:spPr>
          <a:xfrm>
            <a:off x="582427" y="1768950"/>
            <a:ext cx="10515600" cy="4351200"/>
          </a:xfrm>
          <a:prstGeom prst="rect">
            <a:avLst/>
          </a:prstGeom>
          <a:noFill/>
          <a:ln>
            <a:noFill/>
          </a:ln>
        </p:spPr>
        <p:txBody>
          <a:bodyPr anchorCtr="0" anchor="t" bIns="45700" lIns="91425" spcFirstLastPara="1" rIns="91425" wrap="square" tIns="45700">
            <a:normAutofit/>
          </a:bodyPr>
          <a:lstStyle/>
          <a:p>
            <a:pPr indent="-381000" lvl="0" marL="457200" rtl="0" algn="l">
              <a:lnSpc>
                <a:spcPct val="90000"/>
              </a:lnSpc>
              <a:spcBef>
                <a:spcPts val="1000"/>
              </a:spcBef>
              <a:spcAft>
                <a:spcPts val="0"/>
              </a:spcAft>
              <a:buSzPts val="2400"/>
              <a:buChar char="•"/>
            </a:pPr>
            <a:r>
              <a:rPr lang="en-US">
                <a:latin typeface="Times New Roman"/>
                <a:ea typeface="Times New Roman"/>
                <a:cs typeface="Times New Roman"/>
                <a:sym typeface="Times New Roman"/>
              </a:rPr>
              <a:t>We used the image of a cat (for high </a:t>
            </a:r>
            <a:r>
              <a:rPr lang="en-US">
                <a:latin typeface="Times New Roman"/>
                <a:ea typeface="Times New Roman"/>
                <a:cs typeface="Times New Roman"/>
                <a:sym typeface="Times New Roman"/>
              </a:rPr>
              <a:t>frequency edges) and a dog (for low frequency edges).</a:t>
            </a:r>
            <a:endParaRPr/>
          </a:p>
          <a:p>
            <a:pPr indent="-76200" lvl="0" marL="228600" rtl="0" algn="l">
              <a:lnSpc>
                <a:spcPct val="90000"/>
              </a:lnSpc>
              <a:spcBef>
                <a:spcPts val="1000"/>
              </a:spcBef>
              <a:spcAft>
                <a:spcPts val="0"/>
              </a:spcAft>
              <a:buClr>
                <a:schemeClr val="dk1"/>
              </a:buClr>
              <a:buSzPts val="2400"/>
              <a:buFont typeface="Helvetica Neue Light"/>
              <a:buNone/>
            </a:pPr>
            <a:r>
              <a:t/>
            </a:r>
            <a:endParaRPr/>
          </a:p>
        </p:txBody>
      </p:sp>
      <p:sp>
        <p:nvSpPr>
          <p:cNvPr id="112" name="Google Shape;112;p16"/>
          <p:cNvSpPr txBox="1"/>
          <p:nvPr>
            <p:ph idx="12" type="sldNum"/>
          </p:nvPr>
        </p:nvSpPr>
        <p:spPr>
          <a:xfrm>
            <a:off x="10802678" y="6284675"/>
            <a:ext cx="5511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r>
              <a:rPr b="1" lang="en-US"/>
              <a:t>|</a:t>
            </a:r>
            <a:r>
              <a:rPr lang="en-US"/>
              <a:t>  </a:t>
            </a:r>
            <a:fld id="{00000000-1234-1234-1234-123412341234}" type="slidenum">
              <a:rPr lang="en-US"/>
              <a:t>‹#›</a:t>
            </a:fld>
            <a:endParaRPr/>
          </a:p>
        </p:txBody>
      </p:sp>
      <p:pic>
        <p:nvPicPr>
          <p:cNvPr id="113" name="Google Shape;113;p16" title="WhatsApp Image 2025-10-11 at 13.13.43_18c72716.jpg">
            <a:hlinkClick r:id="rId3"/>
          </p:cNvPr>
          <p:cNvPicPr preferRelativeResize="0"/>
          <p:nvPr/>
        </p:nvPicPr>
        <p:blipFill>
          <a:blip r:embed="rId4">
            <a:alphaModFix/>
          </a:blip>
          <a:stretch>
            <a:fillRect/>
          </a:stretch>
        </p:blipFill>
        <p:spPr>
          <a:xfrm>
            <a:off x="2712362" y="2711102"/>
            <a:ext cx="3117505" cy="2744925"/>
          </a:xfrm>
          <a:prstGeom prst="rect">
            <a:avLst/>
          </a:prstGeom>
          <a:noFill/>
          <a:ln>
            <a:noFill/>
          </a:ln>
        </p:spPr>
      </p:pic>
      <p:pic>
        <p:nvPicPr>
          <p:cNvPr id="114" name="Google Shape;114;p16" title="WhatsApp Image 2025-10-11 at 13.13.43_538d0f8f.jpg">
            <a:hlinkClick r:id="rId5"/>
          </p:cNvPr>
          <p:cNvPicPr preferRelativeResize="0"/>
          <p:nvPr/>
        </p:nvPicPr>
        <p:blipFill>
          <a:blip r:embed="rId6">
            <a:alphaModFix/>
          </a:blip>
          <a:stretch>
            <a:fillRect/>
          </a:stretch>
        </p:blipFill>
        <p:spPr>
          <a:xfrm>
            <a:off x="6362131" y="2711102"/>
            <a:ext cx="3117505" cy="2744925"/>
          </a:xfrm>
          <a:prstGeom prst="rect">
            <a:avLst/>
          </a:prstGeom>
          <a:noFill/>
          <a:ln>
            <a:noFill/>
          </a:ln>
        </p:spPr>
      </p:pic>
      <p:sp>
        <p:nvSpPr>
          <p:cNvPr id="115" name="Google Shape;115;p16"/>
          <p:cNvSpPr txBox="1"/>
          <p:nvPr/>
        </p:nvSpPr>
        <p:spPr>
          <a:xfrm>
            <a:off x="4322175" y="5742825"/>
            <a:ext cx="7031700" cy="3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latin typeface="Times New Roman"/>
                <a:ea typeface="Times New Roman"/>
                <a:cs typeface="Times New Roman"/>
                <a:sym typeface="Times New Roman"/>
              </a:rPr>
              <a:t>Link: </a:t>
            </a:r>
            <a:r>
              <a:rPr lang="en-US" sz="1200" u="sng">
                <a:solidFill>
                  <a:schemeClr val="hlink"/>
                </a:solidFill>
                <a:latin typeface="Times New Roman"/>
                <a:ea typeface="Times New Roman"/>
                <a:cs typeface="Times New Roman"/>
                <a:sym typeface="Times New Roman"/>
                <a:hlinkClick r:id="rId7"/>
              </a:rPr>
              <a:t>https://sites.cc.gatech.edu/classes/AY2016/cs4476_fall/results/proj1/html/sshah426/index.html</a:t>
            </a:r>
            <a:r>
              <a:rPr lang="en-US"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594303" y="266700"/>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Helvetica Neue"/>
              <a:buNone/>
            </a:pPr>
            <a:r>
              <a:rPr lang="en-US">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121" name="Google Shape;121;p17"/>
          <p:cNvSpPr txBox="1"/>
          <p:nvPr>
            <p:ph idx="1" type="body"/>
          </p:nvPr>
        </p:nvSpPr>
        <p:spPr>
          <a:xfrm>
            <a:off x="582425" y="1768950"/>
            <a:ext cx="10515600" cy="4594200"/>
          </a:xfrm>
          <a:prstGeom prst="rect">
            <a:avLst/>
          </a:prstGeom>
          <a:noFill/>
          <a:ln>
            <a:noFill/>
          </a:ln>
        </p:spPr>
        <p:txBody>
          <a:bodyPr anchorCtr="0" anchor="t" bIns="45700" lIns="91425" spcFirstLastPara="1" rIns="91425" wrap="square" tIns="45700">
            <a:normAutofit fontScale="85000" lnSpcReduction="20000"/>
          </a:bodyPr>
          <a:lstStyle/>
          <a:p>
            <a:pPr indent="-366236" lvl="0" marL="457200" rtl="0" algn="l">
              <a:lnSpc>
                <a:spcPct val="90000"/>
              </a:lnSpc>
              <a:spcBef>
                <a:spcPts val="500"/>
              </a:spcBef>
              <a:spcAft>
                <a:spcPts val="0"/>
              </a:spcAft>
              <a:buSzPct val="100000"/>
              <a:buFont typeface="Times New Roman"/>
              <a:buAutoNum type="arabicPeriod"/>
            </a:pPr>
            <a:r>
              <a:rPr b="1" lang="en-US" sz="2550">
                <a:latin typeface="Times New Roman"/>
                <a:ea typeface="Times New Roman"/>
                <a:cs typeface="Times New Roman"/>
                <a:sym typeface="Times New Roman"/>
              </a:rPr>
              <a:t>Literature Review</a:t>
            </a:r>
            <a:endParaRPr b="1" sz="2550">
              <a:latin typeface="Times New Roman"/>
              <a:ea typeface="Times New Roman"/>
              <a:cs typeface="Times New Roman"/>
              <a:sym typeface="Times New Roman"/>
            </a:endParaRPr>
          </a:p>
          <a:p>
            <a:pPr indent="-336550" lvl="0" marL="457200" rtl="0" algn="l">
              <a:spcBef>
                <a:spcPts val="0"/>
              </a:spcBef>
              <a:spcAft>
                <a:spcPts val="0"/>
              </a:spcAft>
              <a:buSzPct val="100000"/>
              <a:buFont typeface="Times New Roman"/>
              <a:buChar char="•"/>
            </a:pPr>
            <a:r>
              <a:rPr lang="en-US" sz="2000">
                <a:latin typeface="Times New Roman"/>
                <a:ea typeface="Times New Roman"/>
                <a:cs typeface="Times New Roman"/>
                <a:sym typeface="Times New Roman"/>
              </a:rPr>
              <a:t>Reviewed various academic papers on hybrid images and studied concepts of low and high pass filtering.</a:t>
            </a:r>
            <a:endParaRPr sz="2000">
              <a:latin typeface="Times New Roman"/>
              <a:ea typeface="Times New Roman"/>
              <a:cs typeface="Times New Roman"/>
              <a:sym typeface="Times New Roman"/>
            </a:endParaRPr>
          </a:p>
          <a:p>
            <a:pPr indent="-336550" lvl="0" marL="457200" rtl="0" algn="l">
              <a:spcBef>
                <a:spcPts val="0"/>
              </a:spcBef>
              <a:spcAft>
                <a:spcPts val="0"/>
              </a:spcAft>
              <a:buSzPct val="100000"/>
              <a:buFont typeface="Times New Roman"/>
              <a:buChar char="•"/>
            </a:pPr>
            <a:r>
              <a:rPr lang="en-US" sz="2000">
                <a:latin typeface="Times New Roman"/>
                <a:ea typeface="Times New Roman"/>
                <a:cs typeface="Times New Roman"/>
                <a:sym typeface="Times New Roman"/>
              </a:rPr>
              <a:t>Tried working with different image techniques such as Gaussian, Laplacian, and Fourier filters.</a:t>
            </a:r>
            <a:endParaRPr sz="2000">
              <a:latin typeface="Times New Roman"/>
              <a:ea typeface="Times New Roman"/>
              <a:cs typeface="Times New Roman"/>
              <a:sym typeface="Times New Roman"/>
            </a:endParaRPr>
          </a:p>
          <a:p>
            <a:pPr indent="-336550" lvl="0" marL="457200" rtl="0" algn="l">
              <a:spcBef>
                <a:spcPts val="0"/>
              </a:spcBef>
              <a:spcAft>
                <a:spcPts val="0"/>
              </a:spcAft>
              <a:buSzPct val="100000"/>
              <a:buFont typeface="Times New Roman"/>
              <a:buChar char="•"/>
            </a:pPr>
            <a:r>
              <a:rPr lang="en-US" sz="2000">
                <a:latin typeface="Times New Roman"/>
                <a:ea typeface="Times New Roman"/>
                <a:cs typeface="Times New Roman"/>
                <a:sym typeface="Times New Roman"/>
              </a:rPr>
              <a:t>Analyzed how different sigma values affect the final image.</a:t>
            </a:r>
            <a:endParaRPr sz="2000">
              <a:latin typeface="Times New Roman"/>
              <a:ea typeface="Times New Roman"/>
              <a:cs typeface="Times New Roman"/>
              <a:sym typeface="Times New Roman"/>
            </a:endParaRPr>
          </a:p>
          <a:p>
            <a:pPr indent="0" lvl="0" marL="914400" rtl="0" algn="l">
              <a:spcBef>
                <a:spcPts val="500"/>
              </a:spcBef>
              <a:spcAft>
                <a:spcPts val="0"/>
              </a:spcAft>
              <a:buNone/>
            </a:pPr>
            <a:r>
              <a:t/>
            </a:r>
            <a:endParaRPr sz="2000">
              <a:latin typeface="Times New Roman"/>
              <a:ea typeface="Times New Roman"/>
              <a:cs typeface="Times New Roman"/>
              <a:sym typeface="Times New Roman"/>
            </a:endParaRPr>
          </a:p>
          <a:p>
            <a:pPr indent="-366236" lvl="0" marL="457200" rtl="0" algn="l">
              <a:lnSpc>
                <a:spcPct val="90000"/>
              </a:lnSpc>
              <a:spcBef>
                <a:spcPts val="500"/>
              </a:spcBef>
              <a:spcAft>
                <a:spcPts val="0"/>
              </a:spcAft>
              <a:buSzPct val="100000"/>
              <a:buFont typeface="Times New Roman"/>
              <a:buAutoNum type="arabicPeriod"/>
            </a:pPr>
            <a:r>
              <a:rPr b="1" lang="en-US" sz="2550">
                <a:latin typeface="Times New Roman"/>
                <a:ea typeface="Times New Roman"/>
                <a:cs typeface="Times New Roman"/>
                <a:sym typeface="Times New Roman"/>
              </a:rPr>
              <a:t>Image selection and pre-processing</a:t>
            </a:r>
            <a:endParaRPr b="1" sz="2550">
              <a:latin typeface="Times New Roman"/>
              <a:ea typeface="Times New Roman"/>
              <a:cs typeface="Times New Roman"/>
              <a:sym typeface="Times New Roman"/>
            </a:endParaRPr>
          </a:p>
          <a:p>
            <a:pPr indent="-336550" lvl="0" marL="457200" rtl="0" algn="l">
              <a:lnSpc>
                <a:spcPct val="90000"/>
              </a:lnSpc>
              <a:spcBef>
                <a:spcPts val="0"/>
              </a:spcBef>
              <a:spcAft>
                <a:spcPts val="0"/>
              </a:spcAft>
              <a:buSzPct val="100000"/>
              <a:buFont typeface="Times New Roman"/>
              <a:buChar char="•"/>
            </a:pPr>
            <a:r>
              <a:rPr lang="en-US" sz="2000">
                <a:latin typeface="Times New Roman"/>
                <a:ea typeface="Times New Roman"/>
                <a:cs typeface="Times New Roman"/>
                <a:sym typeface="Times New Roman"/>
              </a:rPr>
              <a:t>Selected two </a:t>
            </a:r>
            <a:r>
              <a:rPr lang="en-US" sz="2000">
                <a:latin typeface="Times New Roman"/>
                <a:ea typeface="Times New Roman"/>
                <a:cs typeface="Times New Roman"/>
                <a:sym typeface="Times New Roman"/>
              </a:rPr>
              <a:t>appropriate </a:t>
            </a:r>
            <a:r>
              <a:rPr lang="en-US" sz="2000">
                <a:latin typeface="Times New Roman"/>
                <a:ea typeface="Times New Roman"/>
                <a:cs typeface="Times New Roman"/>
                <a:sym typeface="Times New Roman"/>
              </a:rPr>
              <a:t> images (images of a cat and a dog here).</a:t>
            </a:r>
            <a:endParaRPr sz="2000">
              <a:latin typeface="Times New Roman"/>
              <a:ea typeface="Times New Roman"/>
              <a:cs typeface="Times New Roman"/>
              <a:sym typeface="Times New Roman"/>
            </a:endParaRPr>
          </a:p>
          <a:p>
            <a:pPr indent="-336550" lvl="0" marL="457200" rtl="0" algn="l">
              <a:lnSpc>
                <a:spcPct val="90000"/>
              </a:lnSpc>
              <a:spcBef>
                <a:spcPts val="0"/>
              </a:spcBef>
              <a:spcAft>
                <a:spcPts val="0"/>
              </a:spcAft>
              <a:buSzPct val="100000"/>
              <a:buFont typeface="Times New Roman"/>
              <a:buChar char="•"/>
            </a:pPr>
            <a:r>
              <a:rPr lang="en-US" sz="2000">
                <a:latin typeface="Times New Roman"/>
                <a:ea typeface="Times New Roman"/>
                <a:cs typeface="Times New Roman"/>
                <a:sym typeface="Times New Roman"/>
              </a:rPr>
              <a:t>Converted both the images to grayscale and resized them to ensure pixel on pixel alignment.</a:t>
            </a:r>
            <a:endParaRPr sz="2000">
              <a:latin typeface="Times New Roman"/>
              <a:ea typeface="Times New Roman"/>
              <a:cs typeface="Times New Roman"/>
              <a:sym typeface="Times New Roman"/>
            </a:endParaRPr>
          </a:p>
          <a:p>
            <a:pPr indent="0" lvl="0" marL="914400" rtl="0" algn="l">
              <a:lnSpc>
                <a:spcPct val="90000"/>
              </a:lnSpc>
              <a:spcBef>
                <a:spcPts val="500"/>
              </a:spcBef>
              <a:spcAft>
                <a:spcPts val="0"/>
              </a:spcAft>
              <a:buNone/>
            </a:pPr>
            <a:r>
              <a:t/>
            </a:r>
            <a:endParaRPr sz="2000">
              <a:latin typeface="Times New Roman"/>
              <a:ea typeface="Times New Roman"/>
              <a:cs typeface="Times New Roman"/>
              <a:sym typeface="Times New Roman"/>
            </a:endParaRPr>
          </a:p>
          <a:p>
            <a:pPr indent="-366236" lvl="0" marL="457200" rtl="0" algn="l">
              <a:lnSpc>
                <a:spcPct val="90000"/>
              </a:lnSpc>
              <a:spcBef>
                <a:spcPts val="500"/>
              </a:spcBef>
              <a:spcAft>
                <a:spcPts val="0"/>
              </a:spcAft>
              <a:buSzPct val="100000"/>
              <a:buFont typeface="Times New Roman"/>
              <a:buAutoNum type="arabicPeriod"/>
            </a:pPr>
            <a:r>
              <a:rPr b="1" lang="en-US" sz="2550">
                <a:latin typeface="Times New Roman"/>
                <a:ea typeface="Times New Roman"/>
                <a:cs typeface="Times New Roman"/>
                <a:sym typeface="Times New Roman"/>
              </a:rPr>
              <a:t>Filtering each image </a:t>
            </a:r>
            <a:endParaRPr b="1" sz="2550">
              <a:latin typeface="Times New Roman"/>
              <a:ea typeface="Times New Roman"/>
              <a:cs typeface="Times New Roman"/>
              <a:sym typeface="Times New Roman"/>
            </a:endParaRPr>
          </a:p>
          <a:p>
            <a:pPr indent="-336550" lvl="0" marL="457200" rtl="0" algn="l">
              <a:lnSpc>
                <a:spcPct val="90000"/>
              </a:lnSpc>
              <a:spcBef>
                <a:spcPts val="0"/>
              </a:spcBef>
              <a:spcAft>
                <a:spcPts val="0"/>
              </a:spcAft>
              <a:buSzPct val="100000"/>
              <a:buFont typeface="Times New Roman"/>
              <a:buChar char="•"/>
            </a:pPr>
            <a:r>
              <a:rPr lang="en-US" sz="2000">
                <a:latin typeface="Times New Roman"/>
                <a:ea typeface="Times New Roman"/>
                <a:cs typeface="Times New Roman"/>
                <a:sym typeface="Times New Roman"/>
              </a:rPr>
              <a:t>Applied a Gaussian low-pass (</a:t>
            </a:r>
            <a:r>
              <a:rPr lang="en-US" sz="2000">
                <a:latin typeface="Times New Roman"/>
                <a:ea typeface="Times New Roman"/>
                <a:cs typeface="Times New Roman"/>
                <a:sym typeface="Times New Roman"/>
              </a:rPr>
              <a:t>smoothing</a:t>
            </a:r>
            <a:r>
              <a:rPr lang="en-US" sz="2000">
                <a:latin typeface="Times New Roman"/>
                <a:ea typeface="Times New Roman"/>
                <a:cs typeface="Times New Roman"/>
                <a:sym typeface="Times New Roman"/>
              </a:rPr>
              <a:t> filter) on the image of the dog.</a:t>
            </a:r>
            <a:endParaRPr sz="2000">
              <a:latin typeface="Times New Roman"/>
              <a:ea typeface="Times New Roman"/>
              <a:cs typeface="Times New Roman"/>
              <a:sym typeface="Times New Roman"/>
            </a:endParaRPr>
          </a:p>
          <a:p>
            <a:pPr indent="-336550" lvl="0" marL="457200" rtl="0" algn="l">
              <a:lnSpc>
                <a:spcPct val="90000"/>
              </a:lnSpc>
              <a:spcBef>
                <a:spcPts val="0"/>
              </a:spcBef>
              <a:spcAft>
                <a:spcPts val="0"/>
              </a:spcAft>
              <a:buSzPct val="100000"/>
              <a:buFont typeface="Times New Roman"/>
              <a:buChar char="•"/>
            </a:pPr>
            <a:r>
              <a:rPr lang="en-US" sz="2000">
                <a:latin typeface="Times New Roman"/>
                <a:ea typeface="Times New Roman"/>
                <a:cs typeface="Times New Roman"/>
                <a:sym typeface="Times New Roman"/>
              </a:rPr>
              <a:t>Applied a high-pass filter to the image of the cat by subtracting its blurred version from the original image.</a:t>
            </a:r>
            <a:endParaRPr sz="2000">
              <a:latin typeface="Times New Roman"/>
              <a:ea typeface="Times New Roman"/>
              <a:cs typeface="Times New Roman"/>
              <a:sym typeface="Times New Roman"/>
            </a:endParaRPr>
          </a:p>
          <a:p>
            <a:pPr indent="0" lvl="0" marL="914400" rtl="0" algn="l">
              <a:lnSpc>
                <a:spcPct val="90000"/>
              </a:lnSpc>
              <a:spcBef>
                <a:spcPts val="500"/>
              </a:spcBef>
              <a:spcAft>
                <a:spcPts val="0"/>
              </a:spcAft>
              <a:buNone/>
            </a:pPr>
            <a:r>
              <a:t/>
            </a:r>
            <a:endParaRPr sz="2000">
              <a:latin typeface="Times New Roman"/>
              <a:ea typeface="Times New Roman"/>
              <a:cs typeface="Times New Roman"/>
              <a:sym typeface="Times New Roman"/>
            </a:endParaRPr>
          </a:p>
          <a:p>
            <a:pPr indent="-366236" lvl="0" marL="457200" rtl="0" algn="l">
              <a:lnSpc>
                <a:spcPct val="90000"/>
              </a:lnSpc>
              <a:spcBef>
                <a:spcPts val="500"/>
              </a:spcBef>
              <a:spcAft>
                <a:spcPts val="0"/>
              </a:spcAft>
              <a:buSzPct val="100000"/>
              <a:buFont typeface="Times New Roman"/>
              <a:buAutoNum type="arabicPeriod"/>
            </a:pPr>
            <a:r>
              <a:rPr b="1" lang="en-US" sz="2550">
                <a:latin typeface="Times New Roman"/>
                <a:ea typeface="Times New Roman"/>
                <a:cs typeface="Times New Roman"/>
                <a:sym typeface="Times New Roman"/>
              </a:rPr>
              <a:t>Hybrid image generation</a:t>
            </a:r>
            <a:endParaRPr b="1" sz="2550">
              <a:latin typeface="Times New Roman"/>
              <a:ea typeface="Times New Roman"/>
              <a:cs typeface="Times New Roman"/>
              <a:sym typeface="Times New Roman"/>
            </a:endParaRPr>
          </a:p>
          <a:p>
            <a:pPr indent="-338296" lvl="0" marL="457200" rtl="0" algn="l">
              <a:lnSpc>
                <a:spcPct val="90000"/>
              </a:lnSpc>
              <a:spcBef>
                <a:spcPts val="0"/>
              </a:spcBef>
              <a:spcAft>
                <a:spcPts val="0"/>
              </a:spcAft>
              <a:buSzPct val="100000"/>
              <a:buFont typeface="Times New Roman"/>
              <a:buChar char="•"/>
            </a:pPr>
            <a:r>
              <a:rPr lang="en-US" sz="2032">
                <a:latin typeface="Times New Roman"/>
                <a:ea typeface="Times New Roman"/>
                <a:cs typeface="Times New Roman"/>
                <a:sym typeface="Times New Roman"/>
              </a:rPr>
              <a:t>Combined the two images by pixel-wise </a:t>
            </a:r>
            <a:r>
              <a:rPr lang="en-US" sz="2032">
                <a:latin typeface="Times New Roman"/>
                <a:ea typeface="Times New Roman"/>
                <a:cs typeface="Times New Roman"/>
                <a:sym typeface="Times New Roman"/>
              </a:rPr>
              <a:t>addition.</a:t>
            </a:r>
            <a:endParaRPr sz="2032">
              <a:latin typeface="Times New Roman"/>
              <a:ea typeface="Times New Roman"/>
              <a:cs typeface="Times New Roman"/>
              <a:sym typeface="Times New Roman"/>
            </a:endParaRPr>
          </a:p>
          <a:p>
            <a:pPr indent="-338296" lvl="0" marL="457200" rtl="0" algn="l">
              <a:lnSpc>
                <a:spcPct val="90000"/>
              </a:lnSpc>
              <a:spcBef>
                <a:spcPts val="0"/>
              </a:spcBef>
              <a:spcAft>
                <a:spcPts val="0"/>
              </a:spcAft>
              <a:buSzPct val="100000"/>
              <a:buFont typeface="Times New Roman"/>
              <a:buChar char="•"/>
            </a:pPr>
            <a:r>
              <a:rPr lang="en-US" sz="2032">
                <a:latin typeface="Times New Roman"/>
                <a:ea typeface="Times New Roman"/>
                <a:cs typeface="Times New Roman"/>
                <a:sym typeface="Times New Roman"/>
              </a:rPr>
              <a:t>Normalized the resulting pixel values and then clipped them to fit within the range [0, 255].</a:t>
            </a:r>
            <a:endParaRPr sz="2032">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ct val="100000"/>
              <a:buFont typeface="Helvetica Neue Light"/>
              <a:buNone/>
            </a:pPr>
            <a:r>
              <a:t/>
            </a:r>
            <a:endParaRPr/>
          </a:p>
          <a:p>
            <a:pPr indent="-76200" lvl="0" marL="228600" rtl="0" algn="l">
              <a:lnSpc>
                <a:spcPct val="90000"/>
              </a:lnSpc>
              <a:spcBef>
                <a:spcPts val="1000"/>
              </a:spcBef>
              <a:spcAft>
                <a:spcPts val="0"/>
              </a:spcAft>
              <a:buClr>
                <a:schemeClr val="dk1"/>
              </a:buClr>
              <a:buSzPct val="100000"/>
              <a:buFont typeface="Helvetica Neue Light"/>
              <a:buNone/>
            </a:pPr>
            <a:r>
              <a:t/>
            </a:r>
            <a:endParaRPr/>
          </a:p>
        </p:txBody>
      </p:sp>
      <p:sp>
        <p:nvSpPr>
          <p:cNvPr id="122" name="Google Shape;122;p17"/>
          <p:cNvSpPr txBox="1"/>
          <p:nvPr>
            <p:ph idx="12" type="sldNum"/>
          </p:nvPr>
        </p:nvSpPr>
        <p:spPr>
          <a:xfrm>
            <a:off x="10802678" y="6284675"/>
            <a:ext cx="5511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r>
              <a:rPr b="1" lang="en-US"/>
              <a:t>|</a:t>
            </a:r>
            <a:r>
              <a:rPr lang="en-US"/>
              <a:t>  </a:t>
            </a: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94303" y="266700"/>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Helvetica Neue"/>
              <a:buNone/>
            </a:pPr>
            <a:r>
              <a:rPr lang="en-US">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sp>
        <p:nvSpPr>
          <p:cNvPr id="128" name="Google Shape;128;p18"/>
          <p:cNvSpPr txBox="1"/>
          <p:nvPr>
            <p:ph idx="12" type="sldNum"/>
          </p:nvPr>
        </p:nvSpPr>
        <p:spPr>
          <a:xfrm>
            <a:off x="10802678" y="6284675"/>
            <a:ext cx="5511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r>
              <a:rPr b="1" lang="en-US"/>
              <a:t>|</a:t>
            </a:r>
            <a:r>
              <a:rPr lang="en-US"/>
              <a:t>  </a:t>
            </a:r>
            <a:fld id="{00000000-1234-1234-1234-123412341234}" type="slidenum">
              <a:rPr lang="en-US"/>
              <a:t>‹#›</a:t>
            </a:fld>
            <a:endParaRPr/>
          </a:p>
        </p:txBody>
      </p:sp>
      <p:pic>
        <p:nvPicPr>
          <p:cNvPr id="129" name="Google Shape;129;p18"/>
          <p:cNvPicPr preferRelativeResize="0"/>
          <p:nvPr/>
        </p:nvPicPr>
        <p:blipFill>
          <a:blip r:embed="rId3">
            <a:alphaModFix/>
          </a:blip>
          <a:stretch>
            <a:fillRect/>
          </a:stretch>
        </p:blipFill>
        <p:spPr>
          <a:xfrm>
            <a:off x="7529200" y="1773250"/>
            <a:ext cx="4076700" cy="3876675"/>
          </a:xfrm>
          <a:prstGeom prst="rect">
            <a:avLst/>
          </a:prstGeom>
          <a:noFill/>
          <a:ln>
            <a:noFill/>
          </a:ln>
        </p:spPr>
      </p:pic>
      <p:pic>
        <p:nvPicPr>
          <p:cNvPr id="130" name="Google Shape;130;p18"/>
          <p:cNvPicPr preferRelativeResize="0"/>
          <p:nvPr/>
        </p:nvPicPr>
        <p:blipFill>
          <a:blip r:embed="rId4">
            <a:alphaModFix/>
          </a:blip>
          <a:stretch>
            <a:fillRect/>
          </a:stretch>
        </p:blipFill>
        <p:spPr>
          <a:xfrm>
            <a:off x="679300" y="1773250"/>
            <a:ext cx="6540900" cy="3876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9"/>
          <p:cNvSpPr txBox="1"/>
          <p:nvPr>
            <p:ph type="title"/>
          </p:nvPr>
        </p:nvSpPr>
        <p:spPr>
          <a:xfrm>
            <a:off x="594303" y="266700"/>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Helvetica Neue"/>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36" name="Google Shape;136;p19"/>
          <p:cNvSpPr txBox="1"/>
          <p:nvPr>
            <p:ph idx="1" type="body"/>
          </p:nvPr>
        </p:nvSpPr>
        <p:spPr>
          <a:xfrm>
            <a:off x="582425" y="1768950"/>
            <a:ext cx="7569900" cy="4351200"/>
          </a:xfrm>
          <a:prstGeom prst="rect">
            <a:avLst/>
          </a:prstGeom>
          <a:noFill/>
          <a:ln>
            <a:noFill/>
          </a:ln>
        </p:spPr>
        <p:txBody>
          <a:bodyPr anchorCtr="0" anchor="t" bIns="45700" lIns="91425" spcFirstLastPara="1" rIns="91425" wrap="square" tIns="45700">
            <a:noAutofit/>
          </a:bodyPr>
          <a:lstStyle/>
          <a:p>
            <a:pPr indent="-358775" lvl="0" marL="457200" rtl="0" algn="l">
              <a:lnSpc>
                <a:spcPct val="90000"/>
              </a:lnSpc>
              <a:spcBef>
                <a:spcPts val="1000"/>
              </a:spcBef>
              <a:spcAft>
                <a:spcPts val="0"/>
              </a:spcAft>
              <a:buSzPts val="2050"/>
              <a:buFont typeface="Times New Roman"/>
              <a:buChar char="•"/>
            </a:pPr>
            <a:r>
              <a:rPr lang="en-US" sz="2050">
                <a:latin typeface="Times New Roman"/>
                <a:ea typeface="Times New Roman"/>
                <a:cs typeface="Times New Roman"/>
                <a:sym typeface="Times New Roman"/>
              </a:rPr>
              <a:t>Hybrid images are successfully created by combining low and high frequency images of two different images.</a:t>
            </a:r>
            <a:endParaRPr sz="2050">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2050">
              <a:latin typeface="Times New Roman"/>
              <a:ea typeface="Times New Roman"/>
              <a:cs typeface="Times New Roman"/>
              <a:sym typeface="Times New Roman"/>
            </a:endParaRPr>
          </a:p>
          <a:p>
            <a:pPr indent="-358775" lvl="0" marL="457200" rtl="0" algn="l">
              <a:lnSpc>
                <a:spcPct val="90000"/>
              </a:lnSpc>
              <a:spcBef>
                <a:spcPts val="1000"/>
              </a:spcBef>
              <a:spcAft>
                <a:spcPts val="0"/>
              </a:spcAft>
              <a:buSzPts val="2050"/>
              <a:buFont typeface="Times New Roman"/>
              <a:buChar char="•"/>
            </a:pPr>
            <a:r>
              <a:rPr lang="en-US" sz="2050">
                <a:latin typeface="Times New Roman"/>
                <a:ea typeface="Times New Roman"/>
                <a:cs typeface="Times New Roman"/>
                <a:sym typeface="Times New Roman"/>
              </a:rPr>
              <a:t>Low-pass filtering extracted smooth structures, while high-pass filtering preserved edges and fine details.</a:t>
            </a:r>
            <a:endParaRPr sz="2050">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2050">
              <a:latin typeface="Times New Roman"/>
              <a:ea typeface="Times New Roman"/>
              <a:cs typeface="Times New Roman"/>
              <a:sym typeface="Times New Roman"/>
            </a:endParaRPr>
          </a:p>
          <a:p>
            <a:pPr indent="-358775" lvl="0" marL="457200" rtl="0" algn="l">
              <a:lnSpc>
                <a:spcPct val="90000"/>
              </a:lnSpc>
              <a:spcBef>
                <a:spcPts val="1000"/>
              </a:spcBef>
              <a:spcAft>
                <a:spcPts val="0"/>
              </a:spcAft>
              <a:buSzPts val="2050"/>
              <a:buFont typeface="Times New Roman"/>
              <a:buChar char="•"/>
            </a:pPr>
            <a:r>
              <a:rPr lang="en-US" sz="2050">
                <a:latin typeface="Times New Roman"/>
                <a:ea typeface="Times New Roman"/>
                <a:cs typeface="Times New Roman"/>
                <a:sym typeface="Times New Roman"/>
              </a:rPr>
              <a:t>The resulting hybrid image demonstrates an optical illusion, showing different images at close and far viewing distances.</a:t>
            </a:r>
            <a:endParaRPr sz="2050">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2050">
              <a:latin typeface="Times New Roman"/>
              <a:ea typeface="Times New Roman"/>
              <a:cs typeface="Times New Roman"/>
              <a:sym typeface="Times New Roman"/>
            </a:endParaRPr>
          </a:p>
          <a:p>
            <a:pPr indent="-358775" lvl="0" marL="457200" rtl="0" algn="l">
              <a:lnSpc>
                <a:spcPct val="90000"/>
              </a:lnSpc>
              <a:spcBef>
                <a:spcPts val="1000"/>
              </a:spcBef>
              <a:spcAft>
                <a:spcPts val="0"/>
              </a:spcAft>
              <a:buSzPts val="2050"/>
              <a:buFont typeface="Times New Roman"/>
              <a:buChar char="•"/>
            </a:pPr>
            <a:r>
              <a:rPr lang="en-US" sz="2050">
                <a:latin typeface="Times New Roman"/>
                <a:ea typeface="Times New Roman"/>
                <a:cs typeface="Times New Roman"/>
                <a:sym typeface="Times New Roman"/>
              </a:rPr>
              <a:t>The project illustrates the practical use of image processing techniques such as Gaussian filtering and convolution.</a:t>
            </a:r>
            <a:endParaRPr sz="2050">
              <a:latin typeface="Times New Roman"/>
              <a:ea typeface="Times New Roman"/>
              <a:cs typeface="Times New Roman"/>
              <a:sym typeface="Times New Roman"/>
            </a:endParaRPr>
          </a:p>
        </p:txBody>
      </p:sp>
      <p:sp>
        <p:nvSpPr>
          <p:cNvPr id="137" name="Google Shape;137;p19"/>
          <p:cNvSpPr txBox="1"/>
          <p:nvPr>
            <p:ph idx="12" type="sldNum"/>
          </p:nvPr>
        </p:nvSpPr>
        <p:spPr>
          <a:xfrm>
            <a:off x="10802678" y="6284675"/>
            <a:ext cx="5511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r>
              <a:rPr b="1" lang="en-US"/>
              <a:t>|</a:t>
            </a:r>
            <a:r>
              <a:rPr lang="en-US"/>
              <a:t>  </a:t>
            </a:r>
            <a:fld id="{00000000-1234-1234-1234-123412341234}" type="slidenum">
              <a:rPr lang="en-US"/>
              <a:t>‹#›</a:t>
            </a:fld>
            <a:endParaRPr/>
          </a:p>
        </p:txBody>
      </p:sp>
      <p:pic>
        <p:nvPicPr>
          <p:cNvPr id="138" name="Google Shape;138;p19"/>
          <p:cNvPicPr preferRelativeResize="0"/>
          <p:nvPr/>
        </p:nvPicPr>
        <p:blipFill>
          <a:blip r:embed="rId3">
            <a:alphaModFix/>
          </a:blip>
          <a:stretch>
            <a:fillRect/>
          </a:stretch>
        </p:blipFill>
        <p:spPr>
          <a:xfrm>
            <a:off x="8577475" y="266700"/>
            <a:ext cx="2629750" cy="58480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594303" y="266700"/>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Helvetica Neue"/>
              <a:buNone/>
            </a:pPr>
            <a:r>
              <a:rPr lang="en-US">
                <a:latin typeface="Times New Roman"/>
                <a:ea typeface="Times New Roman"/>
                <a:cs typeface="Times New Roman"/>
                <a:sym typeface="Times New Roman"/>
              </a:rPr>
              <a:t>Next Set of Work</a:t>
            </a:r>
            <a:endParaRPr>
              <a:latin typeface="Times New Roman"/>
              <a:ea typeface="Times New Roman"/>
              <a:cs typeface="Times New Roman"/>
              <a:sym typeface="Times New Roman"/>
            </a:endParaRPr>
          </a:p>
        </p:txBody>
      </p:sp>
      <p:sp>
        <p:nvSpPr>
          <p:cNvPr id="144" name="Google Shape;144;p20"/>
          <p:cNvSpPr txBox="1"/>
          <p:nvPr>
            <p:ph idx="1" type="body"/>
          </p:nvPr>
        </p:nvSpPr>
        <p:spPr>
          <a:xfrm>
            <a:off x="582427" y="1768950"/>
            <a:ext cx="10515600" cy="4351200"/>
          </a:xfrm>
          <a:prstGeom prst="rect">
            <a:avLst/>
          </a:prstGeom>
          <a:noFill/>
          <a:ln>
            <a:noFill/>
          </a:ln>
        </p:spPr>
        <p:txBody>
          <a:bodyPr anchorCtr="0" anchor="t" bIns="45700" lIns="91425" spcFirstLastPara="1" rIns="91425" wrap="square" tIns="45700">
            <a:normAutofit/>
          </a:bodyPr>
          <a:lstStyle/>
          <a:p>
            <a:pPr indent="-381000" lvl="0" marL="457200" rtl="0" algn="l">
              <a:spcBef>
                <a:spcPts val="0"/>
              </a:spcBef>
              <a:spcAft>
                <a:spcPts val="0"/>
              </a:spcAft>
              <a:buSzPts val="2400"/>
              <a:buFont typeface="Times New Roman"/>
              <a:buChar char="•"/>
            </a:pPr>
            <a:r>
              <a:rPr lang="en-US">
                <a:latin typeface="Times New Roman"/>
                <a:ea typeface="Times New Roman"/>
                <a:cs typeface="Times New Roman"/>
                <a:sym typeface="Times New Roman"/>
              </a:rPr>
              <a:t>Automatic Parameter Tuning: Working on this, we only worked on manipulating the ɑ values to generate a successful hybrid image.</a:t>
            </a:r>
            <a:endParaRPr>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a:latin typeface="Times New Roman"/>
                <a:ea typeface="Times New Roman"/>
                <a:cs typeface="Times New Roman"/>
                <a:sym typeface="Times New Roman"/>
              </a:rPr>
              <a:t>Our plan is to now come up with a script that does that automatically, as well as learn other parameters that would come into play during automation.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381000" lvl="0" marL="457200" rtl="0" algn="l">
              <a:spcBef>
                <a:spcPts val="0"/>
              </a:spcBef>
              <a:spcAft>
                <a:spcPts val="0"/>
              </a:spcAft>
              <a:buSzPts val="2400"/>
              <a:buFont typeface="Times New Roman"/>
              <a:buChar char="•"/>
            </a:pPr>
            <a:r>
              <a:rPr lang="en-US">
                <a:latin typeface="Times New Roman"/>
                <a:ea typeface="Times New Roman"/>
                <a:cs typeface="Times New Roman"/>
                <a:sym typeface="Times New Roman"/>
              </a:rPr>
              <a:t>Optimization and Visualization: For this, we will look into top hybrid images and their corresponding parameter settings to understand what parameters give the best output visually.</a:t>
            </a:r>
            <a:endParaRPr>
              <a:latin typeface="Times New Roman"/>
              <a:ea typeface="Times New Roman"/>
              <a:cs typeface="Times New Roman"/>
              <a:sym typeface="Times New Roman"/>
            </a:endParaRPr>
          </a:p>
        </p:txBody>
      </p:sp>
      <p:sp>
        <p:nvSpPr>
          <p:cNvPr id="145" name="Google Shape;145;p20"/>
          <p:cNvSpPr txBox="1"/>
          <p:nvPr>
            <p:ph idx="12" type="sldNum"/>
          </p:nvPr>
        </p:nvSpPr>
        <p:spPr>
          <a:xfrm>
            <a:off x="10802678" y="6284675"/>
            <a:ext cx="5511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r>
              <a:rPr b="1" lang="en-US"/>
              <a:t>|</a:t>
            </a:r>
            <a:r>
              <a:rPr lang="en-US"/>
              <a:t>  </a:t>
            </a: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594303" y="266700"/>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Helvetica Neue"/>
              <a:buNone/>
            </a:pPr>
            <a:r>
              <a:rPr lang="en-US">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51" name="Google Shape;151;p21"/>
          <p:cNvSpPr txBox="1"/>
          <p:nvPr>
            <p:ph idx="1" type="body"/>
          </p:nvPr>
        </p:nvSpPr>
        <p:spPr>
          <a:xfrm>
            <a:off x="582427" y="1768950"/>
            <a:ext cx="10515600" cy="4351200"/>
          </a:xfrm>
          <a:prstGeom prst="rect">
            <a:avLst/>
          </a:prstGeom>
          <a:noFill/>
          <a:ln>
            <a:noFill/>
          </a:ln>
        </p:spPr>
        <p:txBody>
          <a:bodyPr anchorCtr="0" anchor="t" bIns="45700" lIns="91425" spcFirstLastPara="1" rIns="91425" wrap="square" tIns="45700">
            <a:noAutofit/>
          </a:bodyPr>
          <a:lstStyle/>
          <a:p>
            <a:pPr indent="-311150" lvl="0" marL="457200" rtl="0" algn="l">
              <a:lnSpc>
                <a:spcPct val="115000"/>
              </a:lnSpc>
              <a:spcBef>
                <a:spcPts val="1200"/>
              </a:spcBef>
              <a:spcAft>
                <a:spcPts val="0"/>
              </a:spcAft>
              <a:buSzPts val="1300"/>
              <a:buFont typeface="Times New Roman"/>
              <a:buChar char="•"/>
            </a:pPr>
            <a:r>
              <a:rPr lang="en-US" sz="1300">
                <a:latin typeface="Times New Roman"/>
                <a:ea typeface="Times New Roman"/>
                <a:cs typeface="Times New Roman"/>
                <a:sym typeface="Times New Roman"/>
              </a:rPr>
              <a:t>Fridrich, J. (1999). </a:t>
            </a:r>
            <a:r>
              <a:rPr i="1" lang="en-US" sz="1300">
                <a:latin typeface="Times New Roman"/>
                <a:ea typeface="Times New Roman"/>
                <a:cs typeface="Times New Roman"/>
                <a:sym typeface="Times New Roman"/>
              </a:rPr>
              <a:t>A hybrid watermark for tamper detection in digital images.</a:t>
            </a:r>
            <a:r>
              <a:rPr lang="en-US" sz="1300">
                <a:latin typeface="Times New Roman"/>
                <a:ea typeface="Times New Roman"/>
                <a:cs typeface="Times New Roman"/>
                <a:sym typeface="Times New Roman"/>
              </a:rPr>
              <a:t> In </a:t>
            </a:r>
            <a:r>
              <a:rPr i="1" lang="en-US" sz="1300">
                <a:latin typeface="Times New Roman"/>
                <a:ea typeface="Times New Roman"/>
                <a:cs typeface="Times New Roman"/>
                <a:sym typeface="Times New Roman"/>
              </a:rPr>
              <a:t>Proceedings of the Fifth International Symposium on Signal Processing and Its Applications (ISSPA '99).</a:t>
            </a:r>
            <a:endParaRPr i="1"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US" sz="1300">
                <a:latin typeface="Times New Roman"/>
                <a:ea typeface="Times New Roman"/>
                <a:cs typeface="Times New Roman"/>
                <a:sym typeface="Times New Roman"/>
              </a:rPr>
              <a:t>Pavan, S., Gangadharpalli, S., &amp; Sridhar, V. (2005). </a:t>
            </a:r>
            <a:r>
              <a:rPr i="1" lang="en-US" sz="1300">
                <a:latin typeface="Times New Roman"/>
                <a:ea typeface="Times New Roman"/>
                <a:cs typeface="Times New Roman"/>
                <a:sym typeface="Times New Roman"/>
              </a:rPr>
              <a:t>Multivariate entropy detector-based hybrid image registration.</a:t>
            </a:r>
            <a:r>
              <a:rPr lang="en-US" sz="1300">
                <a:latin typeface="Times New Roman"/>
                <a:ea typeface="Times New Roman"/>
                <a:cs typeface="Times New Roman"/>
                <a:sym typeface="Times New Roman"/>
              </a:rPr>
              <a:t> In </a:t>
            </a:r>
            <a:r>
              <a:rPr i="1" lang="en-US" sz="1300">
                <a:latin typeface="Times New Roman"/>
                <a:ea typeface="Times New Roman"/>
                <a:cs typeface="Times New Roman"/>
                <a:sym typeface="Times New Roman"/>
              </a:rPr>
              <a:t>Proceedings of the IEEE International Conference on Acoustics, Speech, and Signal Processing (ICASSP '05).</a:t>
            </a:r>
            <a:endParaRPr i="1"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US" sz="1300">
                <a:latin typeface="Times New Roman"/>
                <a:ea typeface="Times New Roman"/>
                <a:cs typeface="Times New Roman"/>
                <a:sym typeface="Times New Roman"/>
              </a:rPr>
              <a:t>Oliva, A., Torralba, A., &amp; Schyns, P. G. (2006). </a:t>
            </a:r>
            <a:r>
              <a:rPr i="1" lang="en-US" sz="1300">
                <a:latin typeface="Times New Roman"/>
                <a:ea typeface="Times New Roman"/>
                <a:cs typeface="Times New Roman"/>
                <a:sym typeface="Times New Roman"/>
              </a:rPr>
              <a:t>Hybrid images.</a:t>
            </a:r>
            <a:r>
              <a:rPr lang="en-US" sz="1300">
                <a:latin typeface="Times New Roman"/>
                <a:ea typeface="Times New Roman"/>
                <a:cs typeface="Times New Roman"/>
                <a:sym typeface="Times New Roman"/>
              </a:rPr>
              <a:t> </a:t>
            </a:r>
            <a:r>
              <a:rPr i="1" lang="en-US" sz="1300">
                <a:latin typeface="Times New Roman"/>
                <a:ea typeface="Times New Roman"/>
                <a:cs typeface="Times New Roman"/>
                <a:sym typeface="Times New Roman"/>
              </a:rPr>
              <a:t>ACM Transactions on Graphics</a:t>
            </a:r>
            <a:r>
              <a:rPr lang="en-US" sz="1300">
                <a:latin typeface="Times New Roman"/>
                <a:ea typeface="Times New Roman"/>
                <a:cs typeface="Times New Roman"/>
                <a:sym typeface="Times New Roman"/>
              </a:rPr>
              <a:t>, </a:t>
            </a:r>
            <a:r>
              <a:rPr i="1" lang="en-US" sz="1300">
                <a:latin typeface="Times New Roman"/>
                <a:ea typeface="Times New Roman"/>
                <a:cs typeface="Times New Roman"/>
                <a:sym typeface="Times New Roman"/>
              </a:rPr>
              <a:t>25</a:t>
            </a:r>
            <a:r>
              <a:rPr lang="en-US" sz="1300">
                <a:latin typeface="Times New Roman"/>
                <a:ea typeface="Times New Roman"/>
                <a:cs typeface="Times New Roman"/>
                <a:sym typeface="Times New Roman"/>
              </a:rPr>
              <a:t>(3), 527–530.</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US" sz="1300">
                <a:latin typeface="Times New Roman"/>
                <a:ea typeface="Times New Roman"/>
                <a:cs typeface="Times New Roman"/>
                <a:sym typeface="Times New Roman"/>
              </a:rPr>
              <a:t>Xu, H., Wang, J., Hua, X.-S., &amp; Li, S. (2011). </a:t>
            </a:r>
            <a:r>
              <a:rPr i="1" lang="en-US" sz="1300">
                <a:latin typeface="Times New Roman"/>
                <a:ea typeface="Times New Roman"/>
                <a:cs typeface="Times New Roman"/>
                <a:sym typeface="Times New Roman"/>
              </a:rPr>
              <a:t>Hybrid image summarization.</a:t>
            </a:r>
            <a:r>
              <a:rPr lang="en-US" sz="1300">
                <a:latin typeface="Times New Roman"/>
                <a:ea typeface="Times New Roman"/>
                <a:cs typeface="Times New Roman"/>
                <a:sym typeface="Times New Roman"/>
              </a:rPr>
              <a:t> In </a:t>
            </a:r>
            <a:r>
              <a:rPr i="1" lang="en-US" sz="1300">
                <a:latin typeface="Times New Roman"/>
                <a:ea typeface="Times New Roman"/>
                <a:cs typeface="Times New Roman"/>
                <a:sym typeface="Times New Roman"/>
              </a:rPr>
              <a:t>Proceedings of the 19th ACM International Conference on Multimedia.</a:t>
            </a:r>
            <a:endParaRPr i="1"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US" sz="1300">
                <a:latin typeface="Times New Roman"/>
                <a:ea typeface="Times New Roman"/>
                <a:cs typeface="Times New Roman"/>
                <a:sym typeface="Times New Roman"/>
              </a:rPr>
              <a:t>Oliva, A. (2013). </a:t>
            </a:r>
            <a:r>
              <a:rPr i="1" lang="en-US" sz="1300">
                <a:latin typeface="Times New Roman"/>
                <a:ea typeface="Times New Roman"/>
                <a:cs typeface="Times New Roman"/>
                <a:sym typeface="Times New Roman"/>
              </a:rPr>
              <a:t>The art of hybrid images: Two for the view of one.</a:t>
            </a:r>
            <a:endParaRPr i="1"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US" sz="1300">
                <a:latin typeface="Times New Roman"/>
                <a:ea typeface="Times New Roman"/>
                <a:cs typeface="Times New Roman"/>
                <a:sym typeface="Times New Roman"/>
              </a:rPr>
              <a:t>Agarwal, J., &amp; Bedi, S. S. (2014). </a:t>
            </a:r>
            <a:r>
              <a:rPr i="1" lang="en-US" sz="1300">
                <a:latin typeface="Times New Roman"/>
                <a:ea typeface="Times New Roman"/>
                <a:cs typeface="Times New Roman"/>
                <a:sym typeface="Times New Roman"/>
              </a:rPr>
              <a:t>Implementation of hybrid image fusion technique for feature enhancement in medical diagnosis.</a:t>
            </a:r>
            <a:r>
              <a:rPr lang="en-US" sz="1300">
                <a:latin typeface="Times New Roman"/>
                <a:ea typeface="Times New Roman"/>
                <a:cs typeface="Times New Roman"/>
                <a:sym typeface="Times New Roman"/>
              </a:rPr>
              <a:t> </a:t>
            </a:r>
            <a:r>
              <a:rPr i="1" lang="en-US" sz="1300">
                <a:latin typeface="Times New Roman"/>
                <a:ea typeface="Times New Roman"/>
                <a:cs typeface="Times New Roman"/>
                <a:sym typeface="Times New Roman"/>
              </a:rPr>
              <a:t>Human-centric Computing and Information Sciences</a:t>
            </a:r>
            <a:r>
              <a:rPr lang="en-US" sz="1300">
                <a:latin typeface="Times New Roman"/>
                <a:ea typeface="Times New Roman"/>
                <a:cs typeface="Times New Roman"/>
                <a:sym typeface="Times New Roman"/>
              </a:rPr>
              <a:t>, </a:t>
            </a:r>
            <a:r>
              <a:rPr i="1" lang="en-US" sz="1300">
                <a:latin typeface="Times New Roman"/>
                <a:ea typeface="Times New Roman"/>
                <a:cs typeface="Times New Roman"/>
                <a:sym typeface="Times New Roman"/>
              </a:rPr>
              <a:t>4</a:t>
            </a:r>
            <a:r>
              <a:rPr lang="en-US" sz="1300">
                <a:latin typeface="Times New Roman"/>
                <a:ea typeface="Times New Roman"/>
                <a:cs typeface="Times New Roman"/>
                <a:sym typeface="Times New Roman"/>
              </a:rPr>
              <a:t>(1), 1–12.</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US" sz="1300">
                <a:latin typeface="Times New Roman"/>
                <a:ea typeface="Times New Roman"/>
                <a:cs typeface="Times New Roman"/>
                <a:sym typeface="Times New Roman"/>
              </a:rPr>
              <a:t>Jeon, H., Park, D., Youn, H., Nam, J., Lee, J., Ki, Y., Kim, Y. H., Lee, J. H., Kim, D., &amp; Kim, H. K. (2015). </a:t>
            </a:r>
            <a:r>
              <a:rPr i="1" lang="en-US" sz="1300">
                <a:latin typeface="Times New Roman"/>
                <a:ea typeface="Times New Roman"/>
                <a:cs typeface="Times New Roman"/>
                <a:sym typeface="Times New Roman"/>
              </a:rPr>
              <a:t>Generation of hybrid sinograms for the recovery of KV-CT images with metal artifacts for helical tomotherapy.</a:t>
            </a:r>
            <a:r>
              <a:rPr lang="en-US" sz="1300">
                <a:latin typeface="Times New Roman"/>
                <a:ea typeface="Times New Roman"/>
                <a:cs typeface="Times New Roman"/>
                <a:sym typeface="Times New Roman"/>
              </a:rPr>
              <a:t> </a:t>
            </a:r>
            <a:r>
              <a:rPr i="1" lang="en-US" sz="1300">
                <a:latin typeface="Times New Roman"/>
                <a:ea typeface="Times New Roman"/>
                <a:cs typeface="Times New Roman"/>
                <a:sym typeface="Times New Roman"/>
              </a:rPr>
              <a:t>Medical Physics</a:t>
            </a:r>
            <a:r>
              <a:rPr lang="en-US" sz="1300">
                <a:latin typeface="Times New Roman"/>
                <a:ea typeface="Times New Roman"/>
                <a:cs typeface="Times New Roman"/>
                <a:sym typeface="Times New Roman"/>
              </a:rPr>
              <a:t>, </a:t>
            </a:r>
            <a:r>
              <a:rPr i="1" lang="en-US" sz="1300">
                <a:latin typeface="Times New Roman"/>
                <a:ea typeface="Times New Roman"/>
                <a:cs typeface="Times New Roman"/>
                <a:sym typeface="Times New Roman"/>
              </a:rPr>
              <a:t>42</a:t>
            </a:r>
            <a:r>
              <a:rPr lang="en-US" sz="1300">
                <a:latin typeface="Times New Roman"/>
                <a:ea typeface="Times New Roman"/>
                <a:cs typeface="Times New Roman"/>
                <a:sym typeface="Times New Roman"/>
              </a:rPr>
              <a:t>(9), 5155–5166.</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US" sz="1300">
                <a:latin typeface="Times New Roman"/>
                <a:ea typeface="Times New Roman"/>
                <a:cs typeface="Times New Roman"/>
                <a:sym typeface="Times New Roman"/>
              </a:rPr>
              <a:t>Deepa, S. (2017). </a:t>
            </a:r>
            <a:r>
              <a:rPr i="1" lang="en-US" sz="1300">
                <a:latin typeface="Times New Roman"/>
                <a:ea typeface="Times New Roman"/>
                <a:cs typeface="Times New Roman"/>
                <a:sym typeface="Times New Roman"/>
              </a:rPr>
              <a:t>Steganalysis on images using SVM with selected hybrid features of Gini index feature selection algorithm.</a:t>
            </a:r>
            <a:r>
              <a:rPr lang="en-US" sz="1300">
                <a:latin typeface="Times New Roman"/>
                <a:ea typeface="Times New Roman"/>
                <a:cs typeface="Times New Roman"/>
                <a:sym typeface="Times New Roman"/>
              </a:rPr>
              <a:t> </a:t>
            </a:r>
            <a:r>
              <a:rPr i="1" lang="en-US" sz="1300">
                <a:latin typeface="Times New Roman"/>
                <a:ea typeface="Times New Roman"/>
                <a:cs typeface="Times New Roman"/>
                <a:sym typeface="Times New Roman"/>
              </a:rPr>
              <a:t>International Journal of Advanced Research in Computer Science</a:t>
            </a:r>
            <a:r>
              <a:rPr lang="en-US" sz="1300">
                <a:latin typeface="Times New Roman"/>
                <a:ea typeface="Times New Roman"/>
                <a:cs typeface="Times New Roman"/>
                <a:sym typeface="Times New Roman"/>
              </a:rPr>
              <a:t>, </a:t>
            </a:r>
            <a:r>
              <a:rPr i="1" lang="en-US" sz="1300">
                <a:latin typeface="Times New Roman"/>
                <a:ea typeface="Times New Roman"/>
                <a:cs typeface="Times New Roman"/>
                <a:sym typeface="Times New Roman"/>
              </a:rPr>
              <a:t>8</a:t>
            </a:r>
            <a:r>
              <a:rPr lang="en-US" sz="1300">
                <a:latin typeface="Times New Roman"/>
                <a:ea typeface="Times New Roman"/>
                <a:cs typeface="Times New Roman"/>
                <a:sym typeface="Times New Roman"/>
              </a:rPr>
              <a:t>(5), 100–105.</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US" sz="1300">
                <a:latin typeface="Times New Roman"/>
                <a:ea typeface="Times New Roman"/>
                <a:cs typeface="Times New Roman"/>
                <a:sym typeface="Times New Roman"/>
              </a:rPr>
              <a:t>Pham, N. T., Lee, J.-W., Kwon, G.-R., &amp; Park, C.-S. (2019). </a:t>
            </a:r>
            <a:r>
              <a:rPr i="1" lang="en-US" sz="1300">
                <a:latin typeface="Times New Roman"/>
                <a:ea typeface="Times New Roman"/>
                <a:cs typeface="Times New Roman"/>
                <a:sym typeface="Times New Roman"/>
              </a:rPr>
              <a:t>Hybrid image-retrieval method for image-splicing validation.</a:t>
            </a:r>
            <a:r>
              <a:rPr lang="en-US" sz="1300">
                <a:latin typeface="Times New Roman"/>
                <a:ea typeface="Times New Roman"/>
                <a:cs typeface="Times New Roman"/>
                <a:sym typeface="Times New Roman"/>
              </a:rPr>
              <a:t> </a:t>
            </a:r>
            <a:r>
              <a:rPr i="1" lang="en-US" sz="1300">
                <a:latin typeface="Times New Roman"/>
                <a:ea typeface="Times New Roman"/>
                <a:cs typeface="Times New Roman"/>
                <a:sym typeface="Times New Roman"/>
              </a:rPr>
              <a:t>Symmetry</a:t>
            </a:r>
            <a:r>
              <a:rPr lang="en-US" sz="1300">
                <a:latin typeface="Times New Roman"/>
                <a:ea typeface="Times New Roman"/>
                <a:cs typeface="Times New Roman"/>
                <a:sym typeface="Times New Roman"/>
              </a:rPr>
              <a:t>, </a:t>
            </a:r>
            <a:r>
              <a:rPr i="1" lang="en-US" sz="1300">
                <a:latin typeface="Times New Roman"/>
                <a:ea typeface="Times New Roman"/>
                <a:cs typeface="Times New Roman"/>
                <a:sym typeface="Times New Roman"/>
              </a:rPr>
              <a:t>11</a:t>
            </a:r>
            <a:r>
              <a:rPr lang="en-US" sz="1300">
                <a:latin typeface="Times New Roman"/>
                <a:ea typeface="Times New Roman"/>
                <a:cs typeface="Times New Roman"/>
                <a:sym typeface="Times New Roman"/>
              </a:rPr>
              <a:t>(5), 661.</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US" sz="1300">
                <a:latin typeface="Times New Roman"/>
                <a:ea typeface="Times New Roman"/>
                <a:cs typeface="Times New Roman"/>
                <a:sym typeface="Times New Roman"/>
              </a:rPr>
              <a:t>Hossain, M. D., &amp; Chen, D. (2022). </a:t>
            </a:r>
            <a:r>
              <a:rPr i="1" lang="en-US" sz="1300">
                <a:latin typeface="Times New Roman"/>
                <a:ea typeface="Times New Roman"/>
                <a:cs typeface="Times New Roman"/>
                <a:sym typeface="Times New Roman"/>
              </a:rPr>
              <a:t>A hybrid image segmentation method for building extraction from high-resolution RGB images.</a:t>
            </a:r>
            <a:r>
              <a:rPr lang="en-US" sz="1300">
                <a:latin typeface="Times New Roman"/>
                <a:ea typeface="Times New Roman"/>
                <a:cs typeface="Times New Roman"/>
                <a:sym typeface="Times New Roman"/>
              </a:rPr>
              <a:t> </a:t>
            </a:r>
            <a:r>
              <a:rPr i="1" lang="en-US" sz="1300">
                <a:latin typeface="Times New Roman"/>
                <a:ea typeface="Times New Roman"/>
                <a:cs typeface="Times New Roman"/>
                <a:sym typeface="Times New Roman"/>
              </a:rPr>
              <a:t>ISPRS Journal of Photogrammetry and Remote Sensing</a:t>
            </a:r>
            <a:r>
              <a:rPr lang="en-US" sz="1300">
                <a:latin typeface="Times New Roman"/>
                <a:ea typeface="Times New Roman"/>
                <a:cs typeface="Times New Roman"/>
                <a:sym typeface="Times New Roman"/>
              </a:rPr>
              <a:t>, </a:t>
            </a:r>
            <a:r>
              <a:rPr i="1" lang="en-US" sz="1300">
                <a:latin typeface="Times New Roman"/>
                <a:ea typeface="Times New Roman"/>
                <a:cs typeface="Times New Roman"/>
                <a:sym typeface="Times New Roman"/>
              </a:rPr>
              <a:t>183</a:t>
            </a:r>
            <a:r>
              <a:rPr lang="en-US" sz="1300">
                <a:latin typeface="Times New Roman"/>
                <a:ea typeface="Times New Roman"/>
                <a:cs typeface="Times New Roman"/>
                <a:sym typeface="Times New Roman"/>
              </a:rPr>
              <a:t>, 150–163.</a:t>
            </a:r>
            <a:endParaRPr sz="1300">
              <a:latin typeface="Times New Roman"/>
              <a:ea typeface="Times New Roman"/>
              <a:cs typeface="Times New Roman"/>
              <a:sym typeface="Times New Roman"/>
            </a:endParaRPr>
          </a:p>
          <a:p>
            <a:pPr indent="-76200" lvl="0" marL="228600" rtl="0" algn="l">
              <a:lnSpc>
                <a:spcPct val="90000"/>
              </a:lnSpc>
              <a:spcBef>
                <a:spcPts val="1200"/>
              </a:spcBef>
              <a:spcAft>
                <a:spcPts val="0"/>
              </a:spcAft>
              <a:buClr>
                <a:schemeClr val="dk1"/>
              </a:buClr>
              <a:buSzPts val="2400"/>
              <a:buFont typeface="Helvetica Neue Light"/>
              <a:buNone/>
            </a:pPr>
            <a:r>
              <a:t/>
            </a:r>
            <a:endParaRPr sz="1000">
              <a:latin typeface="Times New Roman"/>
              <a:ea typeface="Times New Roman"/>
              <a:cs typeface="Times New Roman"/>
              <a:sym typeface="Times New Roman"/>
            </a:endParaRPr>
          </a:p>
          <a:p>
            <a:pPr indent="-76200" lvl="0" marL="228600" rtl="0" algn="l">
              <a:lnSpc>
                <a:spcPct val="90000"/>
              </a:lnSpc>
              <a:spcBef>
                <a:spcPts val="1000"/>
              </a:spcBef>
              <a:spcAft>
                <a:spcPts val="0"/>
              </a:spcAft>
              <a:buClr>
                <a:schemeClr val="dk1"/>
              </a:buClr>
              <a:buSzPts val="2400"/>
              <a:buFont typeface="Helvetica Neue Light"/>
              <a:buNone/>
            </a:pPr>
            <a:r>
              <a:t/>
            </a:r>
            <a:endParaRPr/>
          </a:p>
        </p:txBody>
      </p:sp>
      <p:sp>
        <p:nvSpPr>
          <p:cNvPr id="152" name="Google Shape;152;p21"/>
          <p:cNvSpPr txBox="1"/>
          <p:nvPr>
            <p:ph idx="12" type="sldNum"/>
          </p:nvPr>
        </p:nvSpPr>
        <p:spPr>
          <a:xfrm>
            <a:off x="10802678" y="6284675"/>
            <a:ext cx="5511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r>
              <a:rPr b="1" lang="en-US"/>
              <a:t>|</a:t>
            </a:r>
            <a:r>
              <a:rPr lang="en-US"/>
              <a:t>  </a:t>
            </a: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Ahmedabad University ">
      <a:dk1>
        <a:srgbClr val="000000"/>
      </a:dk1>
      <a:lt1>
        <a:srgbClr val="FFFFFF"/>
      </a:lt1>
      <a:dk2>
        <a:srgbClr val="7D1916"/>
      </a:dk2>
      <a:lt2>
        <a:srgbClr val="F2F1EE"/>
      </a:lt2>
      <a:accent1>
        <a:srgbClr val="894C00"/>
      </a:accent1>
      <a:accent2>
        <a:srgbClr val="7F4700"/>
      </a:accent2>
      <a:accent3>
        <a:srgbClr val="A5A5A5"/>
      </a:accent3>
      <a:accent4>
        <a:srgbClr val="BC933E"/>
      </a:accent4>
      <a:accent5>
        <a:srgbClr val="000000"/>
      </a:accent5>
      <a:accent6>
        <a:srgbClr val="FEFFFF"/>
      </a:accent6>
      <a:hlink>
        <a:srgbClr val="000000"/>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