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haar Panchalan" initials="AP" lastIdx="1" clrIdx="0">
    <p:extLst>
      <p:ext uri="{19B8F6BF-5375-455C-9EA6-DF929625EA0E}">
        <p15:presenceInfo xmlns:p15="http://schemas.microsoft.com/office/powerpoint/2012/main" userId="bff3e608e0c7d0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59609" autoAdjust="0"/>
  </p:normalViewPr>
  <p:slideViewPr>
    <p:cSldViewPr snapToGrid="0">
      <p:cViewPr varScale="1">
        <p:scale>
          <a:sx n="78" d="100"/>
          <a:sy n="78" d="100"/>
        </p:scale>
        <p:origin x="18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Serious Crimes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828-44C2-AAA0-A2EA501820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828-44C2-AAA0-A2EA501820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828-44C2-AAA0-A2EA5018209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 km radius</c:v>
                </c:pt>
                <c:pt idx="1">
                  <c:v>2 km radius</c:v>
                </c:pt>
                <c:pt idx="2">
                  <c:v>rest</c:v>
                </c:pt>
              </c:strCache>
            </c:strRef>
          </c:cat>
          <c:val>
            <c:numRef>
              <c:f>Sheet1!$B$2:$B$5</c:f>
              <c:numCache>
                <c:formatCode>General</c:formatCode>
                <c:ptCount val="3"/>
                <c:pt idx="0">
                  <c:v>3.8</c:v>
                </c:pt>
                <c:pt idx="1">
                  <c:v>2.5</c:v>
                </c:pt>
                <c:pt idx="2">
                  <c:v>3.7</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0-536E-4B07-BDA2-99A7917C1C3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Murders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FF-4A97-8B27-D91F4CD2448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5-F0FF-4A97-8B27-D91F4CD244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3 km radius</c:v>
                </c:pt>
                <c:pt idx="1">
                  <c:v>rest</c:v>
                </c:pt>
              </c:strCache>
            </c:strRef>
          </c:cat>
          <c:val>
            <c:numRef>
              <c:f>Sheet1!$B$2:$B$5</c:f>
              <c:numCache>
                <c:formatCode>General</c:formatCode>
                <c:ptCount val="2"/>
                <c:pt idx="0">
                  <c:v>5.3</c:v>
                </c:pt>
                <c:pt idx="1">
                  <c:v>4.7</c:v>
                </c:pt>
              </c:numCache>
            </c:numRef>
          </c:val>
          <c:extLst>
            <c:ext xmlns:c16="http://schemas.microsoft.com/office/drawing/2014/chart" uri="{C3380CC4-5D6E-409C-BE32-E72D297353CC}">
              <c16:uniqueId val="{00000006-F0FF-4A97-8B27-D91F4CD2448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Attempted Murders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E6-42F9-B438-423BA1DEF8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E6-42F9-B438-423BA1DEF8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E3C-4336-B7BB-1C9EDB1CD0A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 km radius</c:v>
                </c:pt>
                <c:pt idx="1">
                  <c:v>2 km radius</c:v>
                </c:pt>
                <c:pt idx="2">
                  <c:v>rest</c:v>
                </c:pt>
              </c:strCache>
            </c:strRef>
          </c:cat>
          <c:val>
            <c:numRef>
              <c:f>Sheet1!$B$2:$B$5</c:f>
              <c:numCache>
                <c:formatCode>General</c:formatCode>
                <c:ptCount val="3"/>
                <c:pt idx="0">
                  <c:v>3.8</c:v>
                </c:pt>
                <c:pt idx="1">
                  <c:v>2.5</c:v>
                </c:pt>
                <c:pt idx="2">
                  <c:v>3.7</c:v>
                </c:pt>
              </c:numCache>
            </c:numRef>
          </c:val>
          <c:extLst>
            <c:ext xmlns:c16="http://schemas.microsoft.com/office/drawing/2014/chart" uri="{C3380CC4-5D6E-409C-BE32-E72D297353CC}">
              <c16:uniqueId val="{00000004-15E6-42F9-B438-423BA1DEF81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Serious Woundings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D2-4862-89B9-41D7C69850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D2-4862-89B9-41D7C69850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D2-4862-89B9-41D7C698503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 km radius</c:v>
                </c:pt>
                <c:pt idx="1">
                  <c:v>2 km radius</c:v>
                </c:pt>
                <c:pt idx="2">
                  <c:v>rest</c:v>
                </c:pt>
              </c:strCache>
            </c:strRef>
          </c:cat>
          <c:val>
            <c:numRef>
              <c:f>Sheet1!$B$2:$B$5</c:f>
              <c:numCache>
                <c:formatCode>General</c:formatCode>
                <c:ptCount val="3"/>
                <c:pt idx="0">
                  <c:v>3.3</c:v>
                </c:pt>
                <c:pt idx="1">
                  <c:v>1.5</c:v>
                </c:pt>
                <c:pt idx="2">
                  <c:v>5.2</c:v>
                </c:pt>
              </c:numCache>
            </c:numRef>
          </c:val>
          <c:extLst>
            <c:ext xmlns:c15="http://schemas.microsoft.com/office/drawing/2012/chart" uri="{02D57815-91ED-43cb-92C2-25804820EDAC}">
              <c15:categoryFilterExceptions>
                <c15:categoryFilterException>
                  <c15:sqref>Sheet1!$B$5</c15:sqref>
                  <c15:spPr xmlns:c15="http://schemas.microsoft.com/office/drawing/2012/chart">
                    <a:solidFill>
                      <a:schemeClr val="accent4"/>
                    </a:solidFill>
                    <a:ln w="19050">
                      <a:solidFill>
                        <a:schemeClr val="lt1"/>
                      </a:solidFill>
                    </a:ln>
                    <a:effectLst/>
                  </c15:spPr>
                  <c15:bubble3D val="0"/>
                </c15:categoryFilterException>
              </c15:categoryFilterExceptions>
            </c:ext>
            <c:ext xmlns:c16="http://schemas.microsoft.com/office/drawing/2014/chart" uri="{C3380CC4-5D6E-409C-BE32-E72D297353CC}">
              <c16:uniqueId val="{00000008-3FD2-4862-89B9-41D7C69850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1C8F6-0329-43C1-9A34-F0BC38B97627}"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E53AD-70D3-4A0D-A48B-581BFF3FB661}" type="slidenum">
              <a:rPr lang="en-US" smtClean="0"/>
              <a:t>‹#›</a:t>
            </a:fld>
            <a:endParaRPr lang="en-US"/>
          </a:p>
        </p:txBody>
      </p:sp>
    </p:spTree>
    <p:extLst>
      <p:ext uri="{BB962C8B-B14F-4D97-AF65-F5344CB8AC3E}">
        <p14:creationId xmlns:p14="http://schemas.microsoft.com/office/powerpoint/2010/main" val="144464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Graph_(discrete_mathematics)" TargetMode="External"/><Relationship Id="rId3" Type="http://schemas.openxmlformats.org/officeDocument/2006/relationships/hyperlink" Target="https://en.wikipedia.org/wiki/Graph_theory" TargetMode="External"/><Relationship Id="rId7" Type="http://schemas.openxmlformats.org/officeDocument/2006/relationships/hyperlink" Target="https://en.wikipedia.org/wiki/Vertex_(graph_theor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Clustering_coefficient#cite_note-WattsStrogatz1998-2" TargetMode="External"/><Relationship Id="rId11" Type="http://schemas.openxmlformats.org/officeDocument/2006/relationships/hyperlink" Target="https://en.wikipedia.org/wiki/Clustering_coefficient" TargetMode="External"/><Relationship Id="rId5" Type="http://schemas.openxmlformats.org/officeDocument/2006/relationships/hyperlink" Target="https://en.wikipedia.org/wiki/Clustering_coefficient#cite_note-1" TargetMode="External"/><Relationship Id="rId10" Type="http://schemas.openxmlformats.org/officeDocument/2006/relationships/hyperlink" Target="https://en.wikipedia.org/wiki/Clique_(graph_theory)" TargetMode="External"/><Relationship Id="rId4" Type="http://schemas.openxmlformats.org/officeDocument/2006/relationships/hyperlink" Target="https://en.wikipedia.org/wiki/Social_network" TargetMode="External"/><Relationship Id="rId9" Type="http://schemas.openxmlformats.org/officeDocument/2006/relationships/hyperlink" Target="https://en.wikipedia.org/wiki/Neighbourhood_(graph_theor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Exponenti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Graph theory"/>
              </a:rPr>
              <a:t>graph theory</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clustering coefficient</a:t>
            </a:r>
            <a:r>
              <a:rPr lang="en-US" sz="1200" b="0" i="0" kern="1200" dirty="0">
                <a:solidFill>
                  <a:schemeClr val="tx1"/>
                </a:solidFill>
                <a:effectLst/>
                <a:latin typeface="+mn-lt"/>
                <a:ea typeface="+mn-ea"/>
                <a:cs typeface="+mn-cs"/>
              </a:rPr>
              <a:t> is a measure of the degree to which nodes in a graph tend to cluster together. Evidence suggests that in most real-world networks, and in particular </a:t>
            </a:r>
            <a:r>
              <a:rPr lang="en-US" sz="1200" b="0" i="0" u="none" strike="noStrike" kern="1200" dirty="0">
                <a:solidFill>
                  <a:schemeClr val="tx1"/>
                </a:solidFill>
                <a:effectLst/>
                <a:latin typeface="+mn-lt"/>
                <a:ea typeface="+mn-ea"/>
                <a:cs typeface="+mn-cs"/>
                <a:hlinkClick r:id="rId4" tooltip="Social network"/>
              </a:rPr>
              <a:t>social networks</a:t>
            </a:r>
            <a:r>
              <a:rPr lang="en-US" sz="1200" b="0" i="0" kern="1200" dirty="0">
                <a:solidFill>
                  <a:schemeClr val="tx1"/>
                </a:solidFill>
                <a:effectLst/>
                <a:latin typeface="+mn-lt"/>
                <a:ea typeface="+mn-ea"/>
                <a:cs typeface="+mn-cs"/>
              </a:rPr>
              <a:t>, nodes tend to create tightly knit groups </a:t>
            </a:r>
            <a:r>
              <a:rPr lang="en-US" sz="1200" b="0" i="0" kern="1200" dirty="0" err="1">
                <a:solidFill>
                  <a:schemeClr val="tx1"/>
                </a:solidFill>
                <a:effectLst/>
                <a:latin typeface="+mn-lt"/>
                <a:ea typeface="+mn-ea"/>
                <a:cs typeface="+mn-cs"/>
              </a:rPr>
              <a:t>characterised</a:t>
            </a:r>
            <a:r>
              <a:rPr lang="en-US" sz="1200" b="0" i="0" kern="1200" dirty="0">
                <a:solidFill>
                  <a:schemeClr val="tx1"/>
                </a:solidFill>
                <a:effectLst/>
                <a:latin typeface="+mn-lt"/>
                <a:ea typeface="+mn-ea"/>
                <a:cs typeface="+mn-cs"/>
              </a:rPr>
              <a:t> by a relatively high density of ties; this likelihood tends to be greater than the average probability of a tie randomly established between two nodes (Holland and </a:t>
            </a:r>
            <a:r>
              <a:rPr lang="en-US" sz="1200" b="0" i="0" kern="1200" dirty="0" err="1">
                <a:solidFill>
                  <a:schemeClr val="tx1"/>
                </a:solidFill>
                <a:effectLst/>
                <a:latin typeface="+mn-lt"/>
                <a:ea typeface="+mn-ea"/>
                <a:cs typeface="+mn-cs"/>
              </a:rPr>
              <a:t>Leinhardt</a:t>
            </a:r>
            <a:r>
              <a:rPr lang="en-US" sz="1200" b="0" i="0" kern="1200" dirty="0">
                <a:solidFill>
                  <a:schemeClr val="tx1"/>
                </a:solidFill>
                <a:effectLst/>
                <a:latin typeface="+mn-lt"/>
                <a:ea typeface="+mn-ea"/>
                <a:cs typeface="+mn-cs"/>
              </a:rPr>
              <a:t>, 1971;</a:t>
            </a:r>
            <a:r>
              <a:rPr lang="en-US" sz="1200" b="0" i="0" u="none" strike="noStrike" kern="1200" baseline="30000" dirty="0">
                <a:solidFill>
                  <a:schemeClr val="tx1"/>
                </a:solidFill>
                <a:effectLst/>
                <a:latin typeface="+mn-lt"/>
                <a:ea typeface="+mn-ea"/>
                <a:cs typeface="+mn-cs"/>
                <a:hlinkClick r:id="rId5"/>
              </a:rPr>
              <a:t>[1]</a:t>
            </a:r>
            <a:r>
              <a:rPr lang="en-US" sz="1200" b="0" i="0" kern="1200" dirty="0">
                <a:solidFill>
                  <a:schemeClr val="tx1"/>
                </a:solidFill>
                <a:effectLst/>
                <a:latin typeface="+mn-lt"/>
                <a:ea typeface="+mn-ea"/>
                <a:cs typeface="+mn-cs"/>
              </a:rPr>
              <a:t> Watts and </a:t>
            </a:r>
            <a:r>
              <a:rPr lang="en-US" sz="1200" b="0" i="0" kern="1200" dirty="0" err="1">
                <a:solidFill>
                  <a:schemeClr val="tx1"/>
                </a:solidFill>
                <a:effectLst/>
                <a:latin typeface="+mn-lt"/>
                <a:ea typeface="+mn-ea"/>
                <a:cs typeface="+mn-cs"/>
              </a:rPr>
              <a:t>Strogatz</a:t>
            </a:r>
            <a:r>
              <a:rPr lang="en-US" sz="1200" b="0" i="0" kern="1200" dirty="0">
                <a:solidFill>
                  <a:schemeClr val="tx1"/>
                </a:solidFill>
                <a:effectLst/>
                <a:latin typeface="+mn-lt"/>
                <a:ea typeface="+mn-ea"/>
                <a:cs typeface="+mn-cs"/>
              </a:rPr>
              <a:t>, 1998</a:t>
            </a:r>
            <a:r>
              <a:rPr lang="en-US" sz="1200" b="0" i="0" u="none" strike="noStrike" kern="1200" baseline="30000" dirty="0">
                <a:solidFill>
                  <a:schemeClr val="tx1"/>
                </a:solidFill>
                <a:effectLst/>
                <a:latin typeface="+mn-lt"/>
                <a:ea typeface="+mn-ea"/>
                <a:cs typeface="+mn-cs"/>
                <a:hlinkClick r:id="rId6"/>
              </a:rPr>
              <a:t>[2]</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Two versions of this measure exist: the global and the local. The global version was designed to give an overall indication of the clustering in the network, whereas the local gives an indication of the embeddedness of single nodes.</a:t>
            </a:r>
          </a:p>
          <a:p>
            <a:endParaRPr lang="en-US" dirty="0"/>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global clustering coefficient</a:t>
            </a:r>
            <a:r>
              <a:rPr lang="en-US" sz="1200" b="0" i="0" kern="1200" dirty="0">
                <a:solidFill>
                  <a:schemeClr val="tx1"/>
                </a:solidFill>
                <a:effectLst/>
                <a:latin typeface="+mn-lt"/>
                <a:ea typeface="+mn-ea"/>
                <a:cs typeface="+mn-cs"/>
              </a:rPr>
              <a:t> is based on triplets of nodes. A triplet is three nodes that are connected by either two (open triplet) or three (closed triplet) undirected ties.</a:t>
            </a:r>
          </a:p>
          <a:p>
            <a:r>
              <a:rPr lang="en-US" sz="1200" b="0" i="0" kern="1200" dirty="0">
                <a:solidFill>
                  <a:schemeClr val="tx1"/>
                </a:solidFill>
                <a:effectLst/>
                <a:latin typeface="+mn-lt"/>
                <a:ea typeface="+mn-ea"/>
                <a:cs typeface="+mn-cs"/>
              </a:rPr>
              <a:t>The global clustering coefficient is defined as:</a:t>
            </a:r>
          </a:p>
          <a:p>
            <a:r>
              <a:rPr lang="en-US" dirty="0">
                <a:effectLst/>
              </a:rPr>
              <a:t>C=(number of closed triplets)/(number of all triplets)</a:t>
            </a:r>
          </a:p>
          <a:p>
            <a:endParaRPr lang="en-US" dirty="0">
              <a:effectLst/>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local clustering coefficient</a:t>
            </a:r>
            <a:r>
              <a:rPr lang="en-US" sz="1200" b="0" i="0" kern="1200" dirty="0">
                <a:solidFill>
                  <a:schemeClr val="tx1"/>
                </a:solidFill>
                <a:effectLst/>
                <a:latin typeface="+mn-lt"/>
                <a:ea typeface="+mn-ea"/>
                <a:cs typeface="+mn-cs"/>
              </a:rPr>
              <a:t> of a </a:t>
            </a:r>
            <a:r>
              <a:rPr lang="en-US" sz="1200" b="0" i="0" u="none" strike="noStrike" kern="1200" dirty="0">
                <a:solidFill>
                  <a:schemeClr val="tx1"/>
                </a:solidFill>
                <a:effectLst/>
                <a:latin typeface="+mn-lt"/>
                <a:ea typeface="+mn-ea"/>
                <a:cs typeface="+mn-cs"/>
                <a:hlinkClick r:id="rId7" tooltip="Vertex (graph theory)"/>
              </a:rPr>
              <a:t>vertex</a:t>
            </a:r>
            <a:r>
              <a:rPr lang="en-US" sz="1200" b="0" i="0" kern="1200" dirty="0">
                <a:solidFill>
                  <a:schemeClr val="tx1"/>
                </a:solidFill>
                <a:effectLst/>
                <a:latin typeface="+mn-lt"/>
                <a:ea typeface="+mn-ea"/>
                <a:cs typeface="+mn-cs"/>
              </a:rPr>
              <a:t> (node) in a </a:t>
            </a:r>
            <a:r>
              <a:rPr lang="en-US" sz="1200" b="0" i="0" u="none" strike="noStrike" kern="1200" dirty="0">
                <a:solidFill>
                  <a:schemeClr val="tx1"/>
                </a:solidFill>
                <a:effectLst/>
                <a:latin typeface="+mn-lt"/>
                <a:ea typeface="+mn-ea"/>
                <a:cs typeface="+mn-cs"/>
                <a:hlinkClick r:id="rId8" tooltip="Graph (discrete mathematics)"/>
              </a:rPr>
              <a:t>graph</a:t>
            </a:r>
            <a:r>
              <a:rPr lang="en-US" sz="1200" b="0" i="0" kern="1200" dirty="0">
                <a:solidFill>
                  <a:schemeClr val="tx1"/>
                </a:solidFill>
                <a:effectLst/>
                <a:latin typeface="+mn-lt"/>
                <a:ea typeface="+mn-ea"/>
                <a:cs typeface="+mn-cs"/>
              </a:rPr>
              <a:t> quantifies how close its </a:t>
            </a:r>
            <a:r>
              <a:rPr lang="en-US" sz="1200" b="0" i="0" u="none" strike="noStrike" kern="1200" dirty="0" err="1">
                <a:solidFill>
                  <a:schemeClr val="tx1"/>
                </a:solidFill>
                <a:effectLst/>
                <a:latin typeface="+mn-lt"/>
                <a:ea typeface="+mn-ea"/>
                <a:cs typeface="+mn-cs"/>
                <a:hlinkClick r:id="rId9" tooltip="Neighbourhood (graph theory)"/>
              </a:rPr>
              <a:t>neighbours</a:t>
            </a:r>
            <a:r>
              <a:rPr lang="en-US" sz="1200" b="0" i="0" kern="1200" dirty="0">
                <a:solidFill>
                  <a:schemeClr val="tx1"/>
                </a:solidFill>
                <a:effectLst/>
                <a:latin typeface="+mn-lt"/>
                <a:ea typeface="+mn-ea"/>
                <a:cs typeface="+mn-cs"/>
              </a:rPr>
              <a:t> are to being a </a:t>
            </a:r>
            <a:r>
              <a:rPr lang="en-US" sz="1200" b="0" i="0" u="none" strike="noStrike" kern="1200" dirty="0">
                <a:solidFill>
                  <a:schemeClr val="tx1"/>
                </a:solidFill>
                <a:effectLst/>
                <a:latin typeface="+mn-lt"/>
                <a:ea typeface="+mn-ea"/>
                <a:cs typeface="+mn-cs"/>
                <a:hlinkClick r:id="rId10" tooltip="Clique (graph theory)"/>
              </a:rPr>
              <a:t>clique</a:t>
            </a:r>
            <a:r>
              <a:rPr lang="en-US" sz="1200" b="0" i="0" kern="1200" dirty="0">
                <a:solidFill>
                  <a:schemeClr val="tx1"/>
                </a:solidFill>
                <a:effectLst/>
                <a:latin typeface="+mn-lt"/>
                <a:ea typeface="+mn-ea"/>
                <a:cs typeface="+mn-cs"/>
              </a:rPr>
              <a:t>(complete graph).</a:t>
            </a:r>
          </a:p>
          <a:p>
            <a:r>
              <a:rPr lang="en-US" sz="1200" b="0" i="0" kern="1200" dirty="0">
                <a:solidFill>
                  <a:schemeClr val="tx1"/>
                </a:solidFill>
                <a:effectLst/>
                <a:latin typeface="+mn-lt"/>
                <a:ea typeface="+mn-ea"/>
                <a:cs typeface="+mn-cs"/>
              </a:rPr>
              <a:t>Refer: </a:t>
            </a:r>
            <a:r>
              <a:rPr lang="en-US" dirty="0">
                <a:hlinkClick r:id="rId11"/>
              </a:rPr>
              <a:t>https://en.wikipedia.org/wiki/Clustering_coefficient</a:t>
            </a:r>
            <a:endParaRPr lang="en-US" dirty="0"/>
          </a:p>
        </p:txBody>
      </p:sp>
      <p:sp>
        <p:nvSpPr>
          <p:cNvPr id="4" name="Slide Number Placeholder 3"/>
          <p:cNvSpPr>
            <a:spLocks noGrp="1"/>
          </p:cNvSpPr>
          <p:nvPr>
            <p:ph type="sldNum" sz="quarter" idx="5"/>
          </p:nvPr>
        </p:nvSpPr>
        <p:spPr/>
        <p:txBody>
          <a:bodyPr/>
          <a:lstStyle/>
          <a:p>
            <a:fld id="{5AEE53AD-70D3-4A0D-A48B-581BFF3FB661}" type="slidenum">
              <a:rPr lang="en-US" smtClean="0"/>
              <a:t>10</a:t>
            </a:fld>
            <a:endParaRPr lang="en-US"/>
          </a:p>
        </p:txBody>
      </p:sp>
    </p:spTree>
    <p:extLst>
      <p:ext uri="{BB962C8B-B14F-4D97-AF65-F5344CB8AC3E}">
        <p14:creationId xmlns:p14="http://schemas.microsoft.com/office/powerpoint/2010/main" val="36691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Small characteristic path length</a:t>
            </a:r>
            <a:r>
              <a:rPr lang="en-US" sz="1200" b="0" i="0" u="none" strike="noStrike" kern="1200" baseline="0" dirty="0">
                <a:solidFill>
                  <a:schemeClr val="tx1"/>
                </a:solidFill>
                <a:latin typeface="+mn-lt"/>
                <a:ea typeface="+mn-ea"/>
                <a:cs typeface="+mn-cs"/>
              </a:rPr>
              <a:t>: the presence of short-cut connections between some vertices results in a small characteristic path length </a:t>
            </a:r>
            <a:r>
              <a:rPr lang="en-US" sz="1200" b="0" i="1" u="none" strike="noStrike" kern="1200" baseline="0" dirty="0">
                <a:solidFill>
                  <a:schemeClr val="tx1"/>
                </a:solidFill>
                <a:latin typeface="+mn-lt"/>
                <a:ea typeface="+mn-ea"/>
                <a:cs typeface="+mn-cs"/>
              </a:rPr>
              <a:t>L(G)</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Large clustering coefficient</a:t>
            </a:r>
            <a:r>
              <a:rPr lang="en-US" sz="1200" b="0" i="0" u="none" strike="noStrike" kern="1200" baseline="0" dirty="0">
                <a:solidFill>
                  <a:schemeClr val="tx1"/>
                </a:solidFill>
                <a:latin typeface="+mn-lt"/>
                <a:ea typeface="+mn-ea"/>
                <a:cs typeface="+mn-cs"/>
              </a:rPr>
              <a:t>: each vertex of </a:t>
            </a:r>
            <a:r>
              <a:rPr lang="en-US" sz="1200" b="0" i="1" u="none" strike="noStrike" kern="1200" baseline="0" dirty="0">
                <a:solidFill>
                  <a:schemeClr val="tx1"/>
                </a:solidFill>
                <a:latin typeface="+mn-lt"/>
                <a:ea typeface="+mn-ea"/>
                <a:cs typeface="+mn-cs"/>
              </a:rPr>
              <a:t>G </a:t>
            </a:r>
            <a:r>
              <a:rPr lang="en-US" sz="1200" b="0" i="0" u="none" strike="noStrike" kern="1200" baseline="0" dirty="0">
                <a:solidFill>
                  <a:schemeClr val="tx1"/>
                </a:solidFill>
                <a:latin typeface="+mn-lt"/>
                <a:ea typeface="+mn-ea"/>
                <a:cs typeface="+mn-cs"/>
              </a:rPr>
              <a:t>is linked to a relatively well-connected set of </a:t>
            </a:r>
            <a:r>
              <a:rPr lang="en-US" sz="1200" b="0" i="0" u="none" strike="noStrike" kern="1200" baseline="0" dirty="0" err="1">
                <a:solidFill>
                  <a:schemeClr val="tx1"/>
                </a:solidFill>
                <a:latin typeface="+mn-lt"/>
                <a:ea typeface="+mn-ea"/>
                <a:cs typeface="+mn-cs"/>
              </a:rPr>
              <a:t>neighbouring</a:t>
            </a:r>
            <a:r>
              <a:rPr lang="en-US" sz="1200" b="0" i="0" u="none" strike="noStrike" kern="1200" baseline="0" dirty="0">
                <a:solidFill>
                  <a:schemeClr val="tx1"/>
                </a:solidFill>
                <a:latin typeface="+mn-lt"/>
                <a:ea typeface="+mn-ea"/>
                <a:cs typeface="+mn-cs"/>
              </a:rPr>
              <a:t> vertices, resulting in a large value for the</a:t>
            </a:r>
          </a:p>
          <a:p>
            <a:r>
              <a:rPr lang="en-US" sz="1200" b="0" i="0" u="none" strike="noStrike" kern="1200" baseline="0" dirty="0">
                <a:solidFill>
                  <a:schemeClr val="tx1"/>
                </a:solidFill>
                <a:latin typeface="+mn-lt"/>
                <a:ea typeface="+mn-ea"/>
                <a:cs typeface="+mn-cs"/>
              </a:rPr>
              <a:t>clustering coefficient </a:t>
            </a:r>
            <a:r>
              <a:rPr lang="en-US" sz="1200" b="0" i="1" u="none" strike="noStrike" kern="1200" baseline="0" dirty="0">
                <a:solidFill>
                  <a:schemeClr val="tx1"/>
                </a:solidFill>
                <a:latin typeface="+mn-lt"/>
                <a:ea typeface="+mn-ea"/>
                <a:cs typeface="+mn-cs"/>
              </a:rPr>
              <a:t>C(G)</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AEE53AD-70D3-4A0D-A48B-581BFF3FB661}" type="slidenum">
              <a:rPr lang="en-US" smtClean="0"/>
              <a:t>11</a:t>
            </a:fld>
            <a:endParaRPr lang="en-US"/>
          </a:p>
        </p:txBody>
      </p:sp>
    </p:spTree>
    <p:extLst>
      <p:ext uri="{BB962C8B-B14F-4D97-AF65-F5344CB8AC3E}">
        <p14:creationId xmlns:p14="http://schemas.microsoft.com/office/powerpoint/2010/main" val="330375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Statistics"/>
              </a:rPr>
              <a:t>statistics</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power law</a:t>
            </a:r>
            <a:r>
              <a:rPr lang="en-US" sz="1200" b="0" i="0" kern="1200" dirty="0">
                <a:solidFill>
                  <a:schemeClr val="tx1"/>
                </a:solidFill>
                <a:effectLst/>
                <a:latin typeface="+mn-lt"/>
                <a:ea typeface="+mn-ea"/>
                <a:cs typeface="+mn-cs"/>
              </a:rPr>
              <a:t> is a functional relationship between two quantities, where a relative change in one quantity results in a proportional relative change in the other quantity, independent of the initial size of those quantities: one quantity varies as a </a:t>
            </a:r>
            <a:r>
              <a:rPr lang="en-US" sz="1200" b="0" i="0" u="none" strike="noStrike" kern="1200" dirty="0">
                <a:solidFill>
                  <a:schemeClr val="tx1"/>
                </a:solidFill>
                <a:effectLst/>
                <a:latin typeface="+mn-lt"/>
                <a:ea typeface="+mn-ea"/>
                <a:cs typeface="+mn-cs"/>
                <a:hlinkClick r:id="rId4" tooltip="Exponentiation"/>
              </a:rPr>
              <a:t>power</a:t>
            </a:r>
            <a:r>
              <a:rPr lang="en-US" sz="1200" b="0" i="0" kern="1200" dirty="0">
                <a:solidFill>
                  <a:schemeClr val="tx1"/>
                </a:solidFill>
                <a:effectLst/>
                <a:latin typeface="+mn-lt"/>
                <a:ea typeface="+mn-ea"/>
                <a:cs typeface="+mn-cs"/>
              </a:rPr>
              <a:t> of another.</a:t>
            </a:r>
            <a:endParaRPr lang="en-US" dirty="0"/>
          </a:p>
        </p:txBody>
      </p:sp>
      <p:sp>
        <p:nvSpPr>
          <p:cNvPr id="4" name="Slide Number Placeholder 3"/>
          <p:cNvSpPr>
            <a:spLocks noGrp="1"/>
          </p:cNvSpPr>
          <p:nvPr>
            <p:ph type="sldNum" sz="quarter" idx="5"/>
          </p:nvPr>
        </p:nvSpPr>
        <p:spPr/>
        <p:txBody>
          <a:bodyPr/>
          <a:lstStyle/>
          <a:p>
            <a:fld id="{5AEE53AD-70D3-4A0D-A48B-581BFF3FB661}" type="slidenum">
              <a:rPr lang="en-US" smtClean="0"/>
              <a:t>12</a:t>
            </a:fld>
            <a:endParaRPr lang="en-US"/>
          </a:p>
        </p:txBody>
      </p:sp>
    </p:spTree>
    <p:extLst>
      <p:ext uri="{BB962C8B-B14F-4D97-AF65-F5344CB8AC3E}">
        <p14:creationId xmlns:p14="http://schemas.microsoft.com/office/powerpoint/2010/main" val="25750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D8DB24-511E-4241-9C13-54A7700470BE}" type="datetimeFigureOut">
              <a:rPr lang="en-US" smtClean="0"/>
              <a:t>7/19/2019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A5404E3-2AE0-46EC-81E1-5A1AF5CCAEB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816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DB24-511E-4241-9C13-54A7700470BE}"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04E3-2AE0-46EC-81E1-5A1AF5CCAEB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34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DB24-511E-4241-9C13-54A7700470BE}"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04E3-2AE0-46EC-81E1-5A1AF5CCAEB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7606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DB24-511E-4241-9C13-54A7700470BE}"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04E3-2AE0-46EC-81E1-5A1AF5CCAEB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2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8DB24-511E-4241-9C13-54A7700470BE}"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404E3-2AE0-46EC-81E1-5A1AF5CCAEB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807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D8DB24-511E-4241-9C13-54A7700470BE}"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404E3-2AE0-46EC-81E1-5A1AF5CCAEB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16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8DB24-511E-4241-9C13-54A7700470BE}"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404E3-2AE0-46EC-81E1-5A1AF5CCAEB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40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8DB24-511E-4241-9C13-54A7700470BE}"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404E3-2AE0-46EC-81E1-5A1AF5CCAEB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10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8DB24-511E-4241-9C13-54A7700470BE}"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404E3-2AE0-46EC-81E1-5A1AF5CCAEB6}" type="slidenum">
              <a:rPr lang="en-US" smtClean="0"/>
              <a:t>‹#›</a:t>
            </a:fld>
            <a:endParaRPr lang="en-US"/>
          </a:p>
        </p:txBody>
      </p:sp>
    </p:spTree>
    <p:extLst>
      <p:ext uri="{BB962C8B-B14F-4D97-AF65-F5344CB8AC3E}">
        <p14:creationId xmlns:p14="http://schemas.microsoft.com/office/powerpoint/2010/main" val="153712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D8DB24-511E-4241-9C13-54A7700470BE}"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404E3-2AE0-46EC-81E1-5A1AF5CCAEB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335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ED8DB24-511E-4241-9C13-54A7700470BE}" type="datetimeFigureOut">
              <a:rPr lang="en-US" smtClean="0"/>
              <a:t>7/19/2019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A5404E3-2AE0-46EC-81E1-5A1AF5CCAEB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40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D8DB24-511E-4241-9C13-54A7700470BE}" type="datetimeFigureOut">
              <a:rPr lang="en-US" smtClean="0"/>
              <a:t>7/19/2019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A5404E3-2AE0-46EC-81E1-5A1AF5CCAEB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507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company/greater-manchester-police/" TargetMode="External"/><Relationship Id="rId7" Type="http://schemas.openxmlformats.org/officeDocument/2006/relationships/hyperlink" Target="https://en.wikipedia.org/wiki/Small-world_network" TargetMode="External"/><Relationship Id="rId2" Type="http://schemas.openxmlformats.org/officeDocument/2006/relationships/hyperlink" Target="https://ieeexplore.ieee.org/document/6921592" TargetMode="External"/><Relationship Id="rId1" Type="http://schemas.openxmlformats.org/officeDocument/2006/relationships/slideLayout" Target="../slideLayouts/slideLayout2.xml"/><Relationship Id="rId6" Type="http://schemas.openxmlformats.org/officeDocument/2006/relationships/hyperlink" Target="https://www.researchgate.net/figure/Examples-of-random-small-world-and-lattice-networks-A-small-world-network-possesses_fig4_286252765" TargetMode="External"/><Relationship Id="rId5" Type="http://schemas.openxmlformats.org/officeDocument/2006/relationships/hyperlink" Target="https://ukmap.co/manchester-uk-map-england/" TargetMode="External"/><Relationship Id="rId4" Type="http://schemas.openxmlformats.org/officeDocument/2006/relationships/hyperlink" Target="https://mathinsight.org/scale_free_networ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D46A-1899-44D7-90E9-078AC7AD738A}"/>
              </a:ext>
            </a:extLst>
          </p:cNvPr>
          <p:cNvSpPr>
            <a:spLocks noGrp="1"/>
          </p:cNvSpPr>
          <p:nvPr>
            <p:ph type="ctrTitle"/>
          </p:nvPr>
        </p:nvSpPr>
        <p:spPr/>
        <p:txBody>
          <a:bodyPr/>
          <a:lstStyle/>
          <a:p>
            <a:r>
              <a:rPr lang="en-US" dirty="0"/>
              <a:t>MEASURING UK CRIME GANGS</a:t>
            </a:r>
          </a:p>
        </p:txBody>
      </p:sp>
      <p:sp>
        <p:nvSpPr>
          <p:cNvPr id="3" name="Subtitle 2">
            <a:extLst>
              <a:ext uri="{FF2B5EF4-FFF2-40B4-BE49-F238E27FC236}">
                <a16:creationId xmlns:a16="http://schemas.microsoft.com/office/drawing/2014/main" id="{1DFE957F-174C-475B-B3A2-D19C28274478}"/>
              </a:ext>
            </a:extLst>
          </p:cNvPr>
          <p:cNvSpPr>
            <a:spLocks noGrp="1"/>
          </p:cNvSpPr>
          <p:nvPr>
            <p:ph type="subTitle" idx="1"/>
          </p:nvPr>
        </p:nvSpPr>
        <p:spPr>
          <a:xfrm>
            <a:off x="2539093" y="4529301"/>
            <a:ext cx="8637072" cy="557049"/>
          </a:xfrm>
        </p:spPr>
        <p:txBody>
          <a:bodyPr/>
          <a:lstStyle/>
          <a:p>
            <a:r>
              <a:rPr lang="en-US" dirty="0"/>
              <a:t>p</a:t>
            </a:r>
            <a:r>
              <a:rPr lang="en-US" sz="1400" dirty="0"/>
              <a:t>resented</a:t>
            </a:r>
            <a:r>
              <a:rPr lang="en-US" dirty="0"/>
              <a:t> b</a:t>
            </a:r>
            <a:r>
              <a:rPr lang="en-US" sz="1400" dirty="0"/>
              <a:t>y</a:t>
            </a:r>
            <a:r>
              <a:rPr lang="en-US" dirty="0"/>
              <a:t>:  Aashaar Panchalan </a:t>
            </a:r>
          </a:p>
        </p:txBody>
      </p:sp>
      <p:sp>
        <p:nvSpPr>
          <p:cNvPr id="4" name="TextBox 3">
            <a:extLst>
              <a:ext uri="{FF2B5EF4-FFF2-40B4-BE49-F238E27FC236}">
                <a16:creationId xmlns:a16="http://schemas.microsoft.com/office/drawing/2014/main" id="{819373CB-E017-4787-8985-3D27CE920728}"/>
              </a:ext>
            </a:extLst>
          </p:cNvPr>
          <p:cNvSpPr txBox="1"/>
          <p:nvPr/>
        </p:nvSpPr>
        <p:spPr>
          <a:xfrm>
            <a:off x="2539093" y="4980731"/>
            <a:ext cx="5387278" cy="646331"/>
          </a:xfrm>
          <a:prstGeom prst="rect">
            <a:avLst/>
          </a:prstGeom>
          <a:noFill/>
        </p:spPr>
        <p:txBody>
          <a:bodyPr wrap="square" rtlCol="0">
            <a:spAutoFit/>
          </a:bodyPr>
          <a:lstStyle/>
          <a:p>
            <a:r>
              <a:rPr lang="en-US" dirty="0"/>
              <a:t>NetID: adp170630</a:t>
            </a:r>
          </a:p>
          <a:p>
            <a:r>
              <a:rPr lang="en-US" dirty="0"/>
              <a:t>CS 6301: Cyber Security Essentials – Summer 2019</a:t>
            </a:r>
          </a:p>
        </p:txBody>
      </p:sp>
      <p:sp>
        <p:nvSpPr>
          <p:cNvPr id="5" name="TextBox 4">
            <a:extLst>
              <a:ext uri="{FF2B5EF4-FFF2-40B4-BE49-F238E27FC236}">
                <a16:creationId xmlns:a16="http://schemas.microsoft.com/office/drawing/2014/main" id="{8AFF17B5-860E-414E-AA05-501E347A8D72}"/>
              </a:ext>
            </a:extLst>
          </p:cNvPr>
          <p:cNvSpPr txBox="1"/>
          <p:nvPr/>
        </p:nvSpPr>
        <p:spPr>
          <a:xfrm>
            <a:off x="2539093" y="3641271"/>
            <a:ext cx="7045778" cy="800219"/>
          </a:xfrm>
          <a:prstGeom prst="rect">
            <a:avLst/>
          </a:prstGeom>
          <a:noFill/>
        </p:spPr>
        <p:txBody>
          <a:bodyPr wrap="square" rtlCol="0">
            <a:spAutoFit/>
          </a:bodyPr>
          <a:lstStyle/>
          <a:p>
            <a:r>
              <a:rPr lang="en-US" dirty="0"/>
              <a:t>Authors:  Giles Oatley, Tom Crick</a:t>
            </a:r>
          </a:p>
          <a:p>
            <a:r>
              <a:rPr lang="en-US" sz="1400" dirty="0"/>
              <a:t>2014 IEEE/ACM International Conference on Advances in Social Networks Analysis and Mining (ASONAM 2014)</a:t>
            </a:r>
          </a:p>
        </p:txBody>
      </p:sp>
    </p:spTree>
    <p:extLst>
      <p:ext uri="{BB962C8B-B14F-4D97-AF65-F5344CB8AC3E}">
        <p14:creationId xmlns:p14="http://schemas.microsoft.com/office/powerpoint/2010/main" val="222316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0459-1B62-43EC-BA03-6E1DB3C21B32}"/>
              </a:ext>
            </a:extLst>
          </p:cNvPr>
          <p:cNvSpPr>
            <a:spLocks noGrp="1"/>
          </p:cNvSpPr>
          <p:nvPr>
            <p:ph type="title"/>
          </p:nvPr>
        </p:nvSpPr>
        <p:spPr/>
        <p:txBody>
          <a:bodyPr/>
          <a:lstStyle/>
          <a:p>
            <a:r>
              <a:rPr lang="en-US" dirty="0"/>
              <a:t>V: NETWORK CHARACTERISATION</a:t>
            </a:r>
          </a:p>
        </p:txBody>
      </p:sp>
      <p:sp>
        <p:nvSpPr>
          <p:cNvPr id="3" name="Content Placeholder 2">
            <a:extLst>
              <a:ext uri="{FF2B5EF4-FFF2-40B4-BE49-F238E27FC236}">
                <a16:creationId xmlns:a16="http://schemas.microsoft.com/office/drawing/2014/main" id="{DA932473-5016-4864-9F27-0399DEB4B938}"/>
              </a:ext>
            </a:extLst>
          </p:cNvPr>
          <p:cNvSpPr>
            <a:spLocks noGrp="1"/>
          </p:cNvSpPr>
          <p:nvPr>
            <p:ph idx="1"/>
          </p:nvPr>
        </p:nvSpPr>
        <p:spPr/>
        <p:txBody>
          <a:bodyPr/>
          <a:lstStyle/>
          <a:p>
            <a:r>
              <a:rPr lang="en-US" dirty="0"/>
              <a:t>Used clustering coefficient(CC) for each individual year with node and edge counts to describe the network.</a:t>
            </a:r>
          </a:p>
          <a:p>
            <a:r>
              <a:rPr lang="en-US" u="sng" dirty="0"/>
              <a:t>Using 1-neighbourhood clustering</a:t>
            </a:r>
            <a:r>
              <a:rPr lang="en-US" dirty="0"/>
              <a:t>: For a simple connected graph, CC measures the extent to which vertices linked to any given vertex are also linked to each other.</a:t>
            </a:r>
          </a:p>
          <a:p>
            <a:r>
              <a:rPr lang="en-US" dirty="0"/>
              <a:t>In other words, </a:t>
            </a:r>
            <a:r>
              <a:rPr lang="en-US" i="1" dirty="0"/>
              <a:t>are the friends of my friends also my friends?</a:t>
            </a:r>
          </a:p>
          <a:p>
            <a:r>
              <a:rPr lang="en-US" u="sng" dirty="0"/>
              <a:t>Using 2-neighbourhood clustering</a:t>
            </a:r>
            <a:r>
              <a:rPr lang="en-US" dirty="0"/>
              <a:t>: Little less stringent, it states: </a:t>
            </a:r>
            <a:r>
              <a:rPr lang="en-US" i="1" dirty="0"/>
              <a:t>are the friends of friends of my friends linked to me?</a:t>
            </a:r>
          </a:p>
          <a:p>
            <a:endParaRPr lang="en-US" i="1" dirty="0"/>
          </a:p>
        </p:txBody>
      </p:sp>
    </p:spTree>
    <p:extLst>
      <p:ext uri="{BB962C8B-B14F-4D97-AF65-F5344CB8AC3E}">
        <p14:creationId xmlns:p14="http://schemas.microsoft.com/office/powerpoint/2010/main" val="1737376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5ACE-A7E1-4632-A33E-5F509532F49F}"/>
              </a:ext>
            </a:extLst>
          </p:cNvPr>
          <p:cNvSpPr>
            <a:spLocks noGrp="1"/>
          </p:cNvSpPr>
          <p:nvPr>
            <p:ph type="title"/>
          </p:nvPr>
        </p:nvSpPr>
        <p:spPr/>
        <p:txBody>
          <a:bodyPr/>
          <a:lstStyle/>
          <a:p>
            <a:r>
              <a:rPr lang="en-US" dirty="0"/>
              <a:t>V: NETWORK CHARACTERISATION</a:t>
            </a:r>
          </a:p>
        </p:txBody>
      </p:sp>
      <p:sp>
        <p:nvSpPr>
          <p:cNvPr id="3" name="Content Placeholder 2">
            <a:extLst>
              <a:ext uri="{FF2B5EF4-FFF2-40B4-BE49-F238E27FC236}">
                <a16:creationId xmlns:a16="http://schemas.microsoft.com/office/drawing/2014/main" id="{F861A1BC-A297-4854-84BA-7C7CEAC772B2}"/>
              </a:ext>
            </a:extLst>
          </p:cNvPr>
          <p:cNvSpPr>
            <a:spLocks noGrp="1"/>
          </p:cNvSpPr>
          <p:nvPr>
            <p:ph idx="1"/>
          </p:nvPr>
        </p:nvSpPr>
        <p:spPr/>
        <p:txBody>
          <a:bodyPr>
            <a:normAutofit fontScale="92500"/>
          </a:bodyPr>
          <a:lstStyle/>
          <a:p>
            <a:r>
              <a:rPr lang="en-US" dirty="0"/>
              <a:t>A </a:t>
            </a:r>
            <a:r>
              <a:rPr lang="en-US" b="1" dirty="0"/>
              <a:t>small-world network</a:t>
            </a:r>
            <a:r>
              <a:rPr lang="en-US" dirty="0"/>
              <a:t> has both local connectivity and global reach &amp; is a simple connected graph with two properties:</a:t>
            </a:r>
          </a:p>
          <a:p>
            <a:pPr lvl="1"/>
            <a:r>
              <a:rPr lang="en-US" dirty="0"/>
              <a:t>Small characteristic path length</a:t>
            </a:r>
          </a:p>
          <a:p>
            <a:pPr lvl="1"/>
            <a:r>
              <a:rPr lang="en-US" dirty="0"/>
              <a:t>Large clustering coefficient</a:t>
            </a:r>
          </a:p>
          <a:p>
            <a:pPr lvl="0">
              <a:buClr>
                <a:srgbClr val="B71E42"/>
              </a:buClr>
            </a:pPr>
            <a:r>
              <a:rPr lang="en-US" dirty="0">
                <a:solidFill>
                  <a:prstClr val="black"/>
                </a:solidFill>
              </a:rPr>
              <a:t>The aim is to find whether observed network is a small world network or a random one.</a:t>
            </a:r>
          </a:p>
          <a:p>
            <a:pPr lvl="0">
              <a:buClr>
                <a:srgbClr val="B71E42"/>
              </a:buClr>
            </a:pPr>
            <a:r>
              <a:rPr lang="en-US" dirty="0">
                <a:solidFill>
                  <a:prstClr val="black"/>
                </a:solidFill>
              </a:rPr>
              <a:t>The authors observed large clustering coefficients &amp; small average path length in the data.</a:t>
            </a:r>
          </a:p>
          <a:p>
            <a:pPr lvl="0">
              <a:buClr>
                <a:srgbClr val="B71E42"/>
              </a:buClr>
            </a:pPr>
            <a:r>
              <a:rPr lang="en-US" dirty="0">
                <a:solidFill>
                  <a:prstClr val="black"/>
                </a:solidFill>
              </a:rPr>
              <a:t>Based on the two criteria, they can concluded that the </a:t>
            </a:r>
            <a:r>
              <a:rPr lang="en-US" b="1" dirty="0">
                <a:solidFill>
                  <a:prstClr val="black"/>
                </a:solidFill>
              </a:rPr>
              <a:t>network has small world characteristics</a:t>
            </a:r>
            <a:r>
              <a:rPr lang="en-US" dirty="0">
                <a:solidFill>
                  <a:prstClr val="black"/>
                </a:solidFill>
              </a:rPr>
              <a:t>.</a:t>
            </a:r>
          </a:p>
          <a:p>
            <a:pPr lvl="1"/>
            <a:endParaRPr lang="en-US" dirty="0"/>
          </a:p>
        </p:txBody>
      </p:sp>
    </p:spTree>
    <p:extLst>
      <p:ext uri="{BB962C8B-B14F-4D97-AF65-F5344CB8AC3E}">
        <p14:creationId xmlns:p14="http://schemas.microsoft.com/office/powerpoint/2010/main" val="255753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6CF8-AF83-466D-BB20-1DCFC8142698}"/>
              </a:ext>
            </a:extLst>
          </p:cNvPr>
          <p:cNvSpPr>
            <a:spLocks noGrp="1"/>
          </p:cNvSpPr>
          <p:nvPr>
            <p:ph type="title"/>
          </p:nvPr>
        </p:nvSpPr>
        <p:spPr/>
        <p:txBody>
          <a:bodyPr/>
          <a:lstStyle/>
          <a:p>
            <a:r>
              <a:rPr lang="en-US" dirty="0"/>
              <a:t>V: NETWORK CHARACTERISATION</a:t>
            </a:r>
          </a:p>
        </p:txBody>
      </p:sp>
      <p:sp>
        <p:nvSpPr>
          <p:cNvPr id="3" name="Content Placeholder 2">
            <a:extLst>
              <a:ext uri="{FF2B5EF4-FFF2-40B4-BE49-F238E27FC236}">
                <a16:creationId xmlns:a16="http://schemas.microsoft.com/office/drawing/2014/main" id="{A5B2DE60-5327-4651-B7F9-F6AEA5DB41FB}"/>
              </a:ext>
            </a:extLst>
          </p:cNvPr>
          <p:cNvSpPr>
            <a:spLocks noGrp="1"/>
          </p:cNvSpPr>
          <p:nvPr>
            <p:ph idx="1"/>
          </p:nvPr>
        </p:nvSpPr>
        <p:spPr/>
        <p:txBody>
          <a:bodyPr/>
          <a:lstStyle/>
          <a:p>
            <a:pPr marL="0" indent="0">
              <a:buNone/>
            </a:pPr>
            <a:r>
              <a:rPr lang="en-US" dirty="0"/>
              <a:t>B] </a:t>
            </a:r>
            <a:r>
              <a:rPr lang="en-US" u="sng" dirty="0"/>
              <a:t>Scale-free Networks:</a:t>
            </a:r>
          </a:p>
          <a:p>
            <a:pPr lvl="1">
              <a:buClr>
                <a:srgbClr val="B71E42"/>
              </a:buClr>
            </a:pPr>
            <a:r>
              <a:rPr lang="en-US" dirty="0"/>
              <a:t>A </a:t>
            </a:r>
            <a:r>
              <a:rPr lang="en-US" b="1" dirty="0"/>
              <a:t>scale-free network</a:t>
            </a:r>
            <a:r>
              <a:rPr lang="en-US" dirty="0"/>
              <a:t> is a network whose degree distribution follows a power law.</a:t>
            </a:r>
          </a:p>
          <a:p>
            <a:pPr lvl="1">
              <a:buClr>
                <a:srgbClr val="B71E42"/>
              </a:buClr>
            </a:pPr>
            <a:r>
              <a:rPr lang="en-US" dirty="0">
                <a:solidFill>
                  <a:prstClr val="black"/>
                </a:solidFill>
              </a:rPr>
              <a:t>For our graph to be scale free network, the clustering coefficient (as a function of the number of nodes n), should follow the power-law distribution – </a:t>
            </a:r>
            <a:r>
              <a:rPr lang="en-US" dirty="0">
                <a:solidFill>
                  <a:srgbClr val="FF9900"/>
                </a:solidFill>
              </a:rPr>
              <a:t>partially verified</a:t>
            </a:r>
          </a:p>
          <a:p>
            <a:pPr lvl="1">
              <a:buClr>
                <a:srgbClr val="B71E42"/>
              </a:buClr>
            </a:pPr>
            <a:r>
              <a:rPr lang="en-US" dirty="0">
                <a:solidFill>
                  <a:prstClr val="black"/>
                </a:solidFill>
              </a:rPr>
              <a:t>The diameter of the network (longest path length) should be approximately </a:t>
            </a:r>
            <a:br>
              <a:rPr lang="en-US" dirty="0">
                <a:solidFill>
                  <a:prstClr val="black"/>
                </a:solidFill>
              </a:rPr>
            </a:br>
            <a:r>
              <a:rPr lang="en-US" dirty="0">
                <a:solidFill>
                  <a:prstClr val="black"/>
                </a:solidFill>
              </a:rPr>
              <a:t>log(log(n)) – </a:t>
            </a:r>
            <a:r>
              <a:rPr lang="en-US" dirty="0">
                <a:solidFill>
                  <a:srgbClr val="00B050"/>
                </a:solidFill>
              </a:rPr>
              <a:t>verified</a:t>
            </a:r>
            <a:r>
              <a:rPr lang="en-US" dirty="0">
                <a:solidFill>
                  <a:prstClr val="black"/>
                </a:solidFill>
              </a:rPr>
              <a:t>.</a:t>
            </a:r>
          </a:p>
          <a:p>
            <a:pPr lvl="1">
              <a:buClr>
                <a:srgbClr val="B71E42"/>
              </a:buClr>
            </a:pPr>
            <a:endParaRPr lang="en-US" dirty="0">
              <a:solidFill>
                <a:prstClr val="black"/>
              </a:solidFill>
            </a:endParaRPr>
          </a:p>
          <a:p>
            <a:pPr marL="0" indent="0">
              <a:buNone/>
            </a:pPr>
            <a:endParaRPr lang="en-US" u="sng" dirty="0"/>
          </a:p>
          <a:p>
            <a:pPr marL="0" indent="0">
              <a:buNone/>
            </a:pPr>
            <a:endParaRPr lang="en-US" u="sng" dirty="0"/>
          </a:p>
          <a:p>
            <a:pPr marL="0" indent="0">
              <a:buNone/>
            </a:pPr>
            <a:endParaRPr lang="en-US" u="sng" dirty="0"/>
          </a:p>
        </p:txBody>
      </p:sp>
    </p:spTree>
    <p:extLst>
      <p:ext uri="{BB962C8B-B14F-4D97-AF65-F5344CB8AC3E}">
        <p14:creationId xmlns:p14="http://schemas.microsoft.com/office/powerpoint/2010/main" val="293786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14A8-11E9-4D92-93CD-5BD9F10D23C0}"/>
              </a:ext>
            </a:extLst>
          </p:cNvPr>
          <p:cNvSpPr>
            <a:spLocks noGrp="1"/>
          </p:cNvSpPr>
          <p:nvPr>
            <p:ph type="title"/>
          </p:nvPr>
        </p:nvSpPr>
        <p:spPr>
          <a:xfrm>
            <a:off x="1451579" y="804519"/>
            <a:ext cx="9603275" cy="1049235"/>
          </a:xfrm>
        </p:spPr>
        <p:txBody>
          <a:bodyPr>
            <a:normAutofit/>
          </a:bodyPr>
          <a:lstStyle/>
          <a:p>
            <a:r>
              <a:rPr lang="en-US" dirty="0"/>
              <a:t>V: NETWORK CHARACTERISATION</a:t>
            </a:r>
          </a:p>
        </p:txBody>
      </p:sp>
      <p:sp>
        <p:nvSpPr>
          <p:cNvPr id="3" name="Content Placeholder 2">
            <a:extLst>
              <a:ext uri="{FF2B5EF4-FFF2-40B4-BE49-F238E27FC236}">
                <a16:creationId xmlns:a16="http://schemas.microsoft.com/office/drawing/2014/main" id="{12C1D99A-19B0-45FE-B0AD-89191A00A002}"/>
              </a:ext>
            </a:extLst>
          </p:cNvPr>
          <p:cNvSpPr>
            <a:spLocks noGrp="1"/>
          </p:cNvSpPr>
          <p:nvPr>
            <p:ph idx="1"/>
          </p:nvPr>
        </p:nvSpPr>
        <p:spPr>
          <a:xfrm>
            <a:off x="1451579" y="2015734"/>
            <a:ext cx="4162555" cy="3952359"/>
          </a:xfrm>
        </p:spPr>
        <p:txBody>
          <a:bodyPr>
            <a:normAutofit fontScale="92500" lnSpcReduction="10000"/>
          </a:bodyPr>
          <a:lstStyle/>
          <a:p>
            <a:pPr marL="0" indent="0">
              <a:lnSpc>
                <a:spcPct val="110000"/>
              </a:lnSpc>
              <a:buNone/>
            </a:pPr>
            <a:r>
              <a:rPr lang="en-US" sz="1800" dirty="0"/>
              <a:t>C] </a:t>
            </a:r>
            <a:r>
              <a:rPr lang="en-US" sz="1800" u="sng" dirty="0"/>
              <a:t>Emergence of new gangs:</a:t>
            </a:r>
          </a:p>
          <a:p>
            <a:pPr>
              <a:lnSpc>
                <a:spcPct val="110000"/>
              </a:lnSpc>
            </a:pPr>
            <a:r>
              <a:rPr lang="en-US" sz="1800" dirty="0"/>
              <a:t>Changes in path lengths and clustering coefficients between 2000 to 2005 show how gangs become closely knit or split apart.</a:t>
            </a:r>
          </a:p>
          <a:p>
            <a:pPr>
              <a:lnSpc>
                <a:spcPct val="110000"/>
              </a:lnSpc>
            </a:pPr>
            <a:r>
              <a:rPr lang="en-US" sz="1800" dirty="0"/>
              <a:t>By examining annual links for 2001 and 2004, we might predict that just before/as a gang forms: </a:t>
            </a:r>
          </a:p>
          <a:p>
            <a:pPr lvl="1">
              <a:lnSpc>
                <a:spcPct val="110000"/>
              </a:lnSpc>
            </a:pPr>
            <a:r>
              <a:rPr lang="en-US" dirty="0"/>
              <a:t>the cumulative links decrease</a:t>
            </a:r>
          </a:p>
          <a:p>
            <a:pPr lvl="1">
              <a:lnSpc>
                <a:spcPct val="110000"/>
              </a:lnSpc>
            </a:pPr>
            <a:r>
              <a:rPr lang="en-US" dirty="0"/>
              <a:t>the annual links increase</a:t>
            </a:r>
          </a:p>
          <a:p>
            <a:pPr lvl="1">
              <a:lnSpc>
                <a:spcPct val="110000"/>
              </a:lnSpc>
            </a:pPr>
            <a:r>
              <a:rPr lang="en-US" dirty="0"/>
              <a:t>then both values increase afterwards as everyone becomes linked together.</a:t>
            </a:r>
          </a:p>
          <a:p>
            <a:pPr>
              <a:lnSpc>
                <a:spcPct val="110000"/>
              </a:lnSpc>
            </a:pPr>
            <a:endParaRPr lang="en-US" sz="1800" u="sng" dirty="0"/>
          </a:p>
        </p:txBody>
      </p:sp>
      <p:pic>
        <p:nvPicPr>
          <p:cNvPr id="5" name="Picture 4">
            <a:extLst>
              <a:ext uri="{FF2B5EF4-FFF2-40B4-BE49-F238E27FC236}">
                <a16:creationId xmlns:a16="http://schemas.microsoft.com/office/drawing/2014/main" id="{052BF039-557F-4E13-A493-4D17FACC184D}"/>
              </a:ext>
            </a:extLst>
          </p:cNvPr>
          <p:cNvPicPr>
            <a:picLocks noChangeAspect="1"/>
          </p:cNvPicPr>
          <p:nvPr/>
        </p:nvPicPr>
        <p:blipFill>
          <a:blip r:embed="rId2"/>
          <a:stretch>
            <a:fillRect/>
          </a:stretch>
        </p:blipFill>
        <p:spPr>
          <a:xfrm>
            <a:off x="6094411" y="2341219"/>
            <a:ext cx="4960443" cy="2799643"/>
          </a:xfrm>
          <a:prstGeom prst="rect">
            <a:avLst/>
          </a:prstGeom>
        </p:spPr>
      </p:pic>
      <p:sp>
        <p:nvSpPr>
          <p:cNvPr id="7" name="TextBox 6">
            <a:extLst>
              <a:ext uri="{FF2B5EF4-FFF2-40B4-BE49-F238E27FC236}">
                <a16:creationId xmlns:a16="http://schemas.microsoft.com/office/drawing/2014/main" id="{4420C1C7-5685-4B24-B48D-16E3AC686EF1}"/>
              </a:ext>
            </a:extLst>
          </p:cNvPr>
          <p:cNvSpPr txBox="1"/>
          <p:nvPr/>
        </p:nvSpPr>
        <p:spPr>
          <a:xfrm>
            <a:off x="6094411" y="5140862"/>
            <a:ext cx="4960443" cy="707886"/>
          </a:xfrm>
          <a:prstGeom prst="rect">
            <a:avLst/>
          </a:prstGeom>
          <a:noFill/>
        </p:spPr>
        <p:txBody>
          <a:bodyPr wrap="square" rtlCol="0">
            <a:spAutoFit/>
          </a:bodyPr>
          <a:lstStyle/>
          <a:p>
            <a:r>
              <a:rPr lang="en-US" sz="2000" dirty="0">
                <a:latin typeface="Arabic Typesetting" panose="020B0604020202020204" pitchFamily="66" charset="-78"/>
                <a:cs typeface="Arabic Typesetting" panose="020B0604020202020204" pitchFamily="66" charset="-78"/>
              </a:rPr>
              <a:t>Per year clustering coefficients for each gang. Gang C was formed in 2001, Gang D in 2004.</a:t>
            </a:r>
          </a:p>
        </p:txBody>
      </p:sp>
    </p:spTree>
    <p:extLst>
      <p:ext uri="{BB962C8B-B14F-4D97-AF65-F5344CB8AC3E}">
        <p14:creationId xmlns:p14="http://schemas.microsoft.com/office/powerpoint/2010/main" val="368646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A6FA-0B59-415A-AB8B-F5C5289EDD50}"/>
              </a:ext>
            </a:extLst>
          </p:cNvPr>
          <p:cNvSpPr>
            <a:spLocks noGrp="1"/>
          </p:cNvSpPr>
          <p:nvPr>
            <p:ph type="title"/>
          </p:nvPr>
        </p:nvSpPr>
        <p:spPr/>
        <p:txBody>
          <a:bodyPr/>
          <a:lstStyle/>
          <a:p>
            <a:r>
              <a:rPr lang="en-US" dirty="0"/>
              <a:t>VI: discussion</a:t>
            </a:r>
          </a:p>
        </p:txBody>
      </p:sp>
      <p:sp>
        <p:nvSpPr>
          <p:cNvPr id="3" name="Content Placeholder 2">
            <a:extLst>
              <a:ext uri="{FF2B5EF4-FFF2-40B4-BE49-F238E27FC236}">
                <a16:creationId xmlns:a16="http://schemas.microsoft.com/office/drawing/2014/main" id="{80626E70-6C46-4963-A593-176A622719E3}"/>
              </a:ext>
            </a:extLst>
          </p:cNvPr>
          <p:cNvSpPr>
            <a:spLocks noGrp="1"/>
          </p:cNvSpPr>
          <p:nvPr>
            <p:ph idx="1"/>
          </p:nvPr>
        </p:nvSpPr>
        <p:spPr>
          <a:xfrm>
            <a:off x="1451579" y="2015732"/>
            <a:ext cx="9603275" cy="3756418"/>
          </a:xfrm>
        </p:spPr>
        <p:txBody>
          <a:bodyPr>
            <a:normAutofit fontScale="85000" lnSpcReduction="10000"/>
          </a:bodyPr>
          <a:lstStyle/>
          <a:p>
            <a:pPr marL="0" indent="0">
              <a:buNone/>
            </a:pPr>
            <a:r>
              <a:rPr lang="en-US" u="sng" dirty="0"/>
              <a:t>Authors’ take:</a:t>
            </a:r>
          </a:p>
          <a:p>
            <a:r>
              <a:rPr lang="en-US" dirty="0"/>
              <a:t>The model of two rival sets of gangs is potentially a misrepresentation of the much more complex sets of smaller cliques and fluid changes within the larger gang structures.</a:t>
            </a:r>
          </a:p>
          <a:p>
            <a:r>
              <a:rPr lang="en-US" dirty="0"/>
              <a:t>Better analysis of link types is required.</a:t>
            </a:r>
          </a:p>
          <a:p>
            <a:r>
              <a:rPr lang="en-US" dirty="0"/>
              <a:t>Develop a model where individuals learn about crime opportunities by interacting with other peers.</a:t>
            </a:r>
          </a:p>
          <a:p>
            <a:r>
              <a:rPr lang="en-US" dirty="0"/>
              <a:t>Whether weak ties play an important role in explaining criminal activities especially gang homicide.</a:t>
            </a:r>
          </a:p>
          <a:p>
            <a:r>
              <a:rPr lang="en-US" dirty="0"/>
              <a:t>The observed values find that weak ties, as measured by friends of friends, have a positive impact on criminal activities and thus verify the model’s theoretical predictions.</a:t>
            </a:r>
          </a:p>
          <a:p>
            <a:r>
              <a:rPr lang="en-US" dirty="0"/>
              <a:t>Also, it would be interesting to examine the kinds of links within each gang which split apart between 2001 and 2004.</a:t>
            </a:r>
          </a:p>
        </p:txBody>
      </p:sp>
    </p:spTree>
    <p:extLst>
      <p:ext uri="{BB962C8B-B14F-4D97-AF65-F5344CB8AC3E}">
        <p14:creationId xmlns:p14="http://schemas.microsoft.com/office/powerpoint/2010/main" val="67805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B0DF-106B-4F7A-BEC3-9D1E971C18F1}"/>
              </a:ext>
            </a:extLst>
          </p:cNvPr>
          <p:cNvSpPr>
            <a:spLocks noGrp="1"/>
          </p:cNvSpPr>
          <p:nvPr>
            <p:ph type="title"/>
          </p:nvPr>
        </p:nvSpPr>
        <p:spPr/>
        <p:txBody>
          <a:bodyPr/>
          <a:lstStyle/>
          <a:p>
            <a:r>
              <a:rPr lang="en-US" dirty="0"/>
              <a:t>VII: CONCLUSIONS</a:t>
            </a:r>
          </a:p>
        </p:txBody>
      </p:sp>
      <p:sp>
        <p:nvSpPr>
          <p:cNvPr id="3" name="Content Placeholder 2">
            <a:extLst>
              <a:ext uri="{FF2B5EF4-FFF2-40B4-BE49-F238E27FC236}">
                <a16:creationId xmlns:a16="http://schemas.microsoft.com/office/drawing/2014/main" id="{6A0ACF0E-45D8-4394-B6D6-2EEEA4B178CC}"/>
              </a:ext>
            </a:extLst>
          </p:cNvPr>
          <p:cNvSpPr>
            <a:spLocks noGrp="1"/>
          </p:cNvSpPr>
          <p:nvPr>
            <p:ph idx="1"/>
          </p:nvPr>
        </p:nvSpPr>
        <p:spPr>
          <a:xfrm>
            <a:off x="1451579" y="2015732"/>
            <a:ext cx="9603275" cy="3887047"/>
          </a:xfrm>
        </p:spPr>
        <p:txBody>
          <a:bodyPr>
            <a:normAutofit fontScale="85000" lnSpcReduction="10000"/>
          </a:bodyPr>
          <a:lstStyle/>
          <a:p>
            <a:r>
              <a:rPr lang="en-US" dirty="0"/>
              <a:t>This paper contains initial findings about the offender/gang networks in Manchester in the UK using Network Analysis.</a:t>
            </a:r>
          </a:p>
          <a:p>
            <a:r>
              <a:rPr lang="en-US" dirty="0"/>
              <a:t>The uses of this technology in an operational context are significant.</a:t>
            </a:r>
          </a:p>
          <a:p>
            <a:r>
              <a:rPr lang="en-US" dirty="0"/>
              <a:t>Even using networks merely as visual representations of data in spreadsheets &amp; databases is useful in identifying key offenders.</a:t>
            </a:r>
          </a:p>
          <a:p>
            <a:r>
              <a:rPr lang="en-US" dirty="0"/>
              <a:t>When further pre-processing is carried out, and the quality of the data collection process is improved, there will be significant future work available with this dataset.</a:t>
            </a:r>
          </a:p>
          <a:p>
            <a:r>
              <a:rPr lang="en-US" dirty="0"/>
              <a:t>The additional databases of histories and associates of gang offenders are routinely gathered by the UK’s National Crime Agency, who investigate gang and gun related crimes.</a:t>
            </a:r>
          </a:p>
          <a:p>
            <a:r>
              <a:rPr lang="en-US" dirty="0"/>
              <a:t>These data sources are rich sources of information for CS technologies to deliver crime prevention and detection decision support systems.</a:t>
            </a:r>
          </a:p>
          <a:p>
            <a:endParaRPr lang="en-US" dirty="0"/>
          </a:p>
          <a:p>
            <a:endParaRPr lang="en-US" dirty="0"/>
          </a:p>
          <a:p>
            <a:endParaRPr lang="en-US" dirty="0"/>
          </a:p>
        </p:txBody>
      </p:sp>
    </p:spTree>
    <p:extLst>
      <p:ext uri="{BB962C8B-B14F-4D97-AF65-F5344CB8AC3E}">
        <p14:creationId xmlns:p14="http://schemas.microsoft.com/office/powerpoint/2010/main" val="24486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AAAF-C3FD-48F1-A95D-E25712AF94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968122B-B2EF-49A6-BCEB-0E0E950BBFDB}"/>
              </a:ext>
            </a:extLst>
          </p:cNvPr>
          <p:cNvSpPr>
            <a:spLocks noGrp="1"/>
          </p:cNvSpPr>
          <p:nvPr>
            <p:ph idx="1"/>
          </p:nvPr>
        </p:nvSpPr>
        <p:spPr/>
        <p:txBody>
          <a:bodyPr>
            <a:normAutofit lnSpcReduction="10000"/>
          </a:bodyPr>
          <a:lstStyle/>
          <a:p>
            <a:r>
              <a:rPr lang="en-US" dirty="0"/>
              <a:t>Measuring UK Crime Gangs - Giles Oatley, Tom Crick </a:t>
            </a:r>
            <a:r>
              <a:rPr lang="en-US" dirty="0">
                <a:hlinkClick r:id="rId2"/>
              </a:rPr>
              <a:t>https://ieeexplore.ieee.org/document/6921592</a:t>
            </a:r>
            <a:endParaRPr lang="en-US" dirty="0"/>
          </a:p>
          <a:p>
            <a:r>
              <a:rPr lang="en-US" dirty="0">
                <a:hlinkClick r:id="rId3"/>
              </a:rPr>
              <a:t>https://www.linkedin.com/company/greater-manchester-police/</a:t>
            </a:r>
            <a:endParaRPr lang="en-US" dirty="0"/>
          </a:p>
          <a:p>
            <a:r>
              <a:rPr lang="en-US" dirty="0">
                <a:hlinkClick r:id="rId4"/>
              </a:rPr>
              <a:t>https://mathinsight.org/scale_free_network</a:t>
            </a:r>
            <a:endParaRPr lang="en-US" dirty="0"/>
          </a:p>
          <a:p>
            <a:r>
              <a:rPr lang="en-US" dirty="0">
                <a:hlinkClick r:id="rId5"/>
              </a:rPr>
              <a:t>https://ukmap.co/manchester-uk-map-england/</a:t>
            </a:r>
            <a:endParaRPr lang="en-US" dirty="0"/>
          </a:p>
          <a:p>
            <a:r>
              <a:rPr lang="en-US" dirty="0">
                <a:hlinkClick r:id="rId6"/>
              </a:rPr>
              <a:t>https://www.researchgate.net/figure/Examples-of-random-small-world-and-lattice-networks-A-small-world-network-possesses_fig4_286252765</a:t>
            </a:r>
            <a:endParaRPr lang="en-US" dirty="0">
              <a:hlinkClick r:id="rId7"/>
            </a:endParaRPr>
          </a:p>
          <a:p>
            <a:r>
              <a:rPr lang="en-US" dirty="0">
                <a:hlinkClick r:id="rId7"/>
              </a:rPr>
              <a:t>https://en.wikipedia.org/wiki/Small-world_network</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833188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DCAB-4343-416A-86DA-B048A864A542}"/>
              </a:ext>
            </a:extLst>
          </p:cNvPr>
          <p:cNvSpPr>
            <a:spLocks noGrp="1"/>
          </p:cNvSpPr>
          <p:nvPr>
            <p:ph type="title"/>
          </p:nvPr>
        </p:nvSpPr>
        <p:spPr>
          <a:xfrm>
            <a:off x="4112968" y="2904382"/>
            <a:ext cx="3966063" cy="1049235"/>
          </a:xfrm>
        </p:spPr>
        <p:txBody>
          <a:bodyPr>
            <a:normAutofit fontScale="90000"/>
          </a:bodyPr>
          <a:lstStyle/>
          <a:p>
            <a:r>
              <a:rPr lang="en-US" sz="6700" b="1" dirty="0"/>
              <a:t>T</a:t>
            </a:r>
            <a:r>
              <a:rPr lang="en-US" sz="4000" b="1" dirty="0"/>
              <a:t>hank</a:t>
            </a:r>
            <a:r>
              <a:rPr lang="en-US" sz="6700" b="1" dirty="0"/>
              <a:t> Y</a:t>
            </a:r>
            <a:r>
              <a:rPr lang="en-US" sz="4400" b="1" dirty="0"/>
              <a:t>ou</a:t>
            </a:r>
            <a:br>
              <a:rPr lang="en-US" b="1" dirty="0"/>
            </a:br>
            <a:endParaRPr lang="en-US" dirty="0"/>
          </a:p>
        </p:txBody>
      </p:sp>
    </p:spTree>
    <p:extLst>
      <p:ext uri="{BB962C8B-B14F-4D97-AF65-F5344CB8AC3E}">
        <p14:creationId xmlns:p14="http://schemas.microsoft.com/office/powerpoint/2010/main" val="363527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421B-A4C6-4483-9472-6AD89DCD0B3D}"/>
              </a:ext>
            </a:extLst>
          </p:cNvPr>
          <p:cNvSpPr>
            <a:spLocks noGrp="1"/>
          </p:cNvSpPr>
          <p:nvPr>
            <p:ph type="title"/>
          </p:nvPr>
        </p:nvSpPr>
        <p:spPr/>
        <p:txBody>
          <a:bodyPr/>
          <a:lstStyle/>
          <a:p>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E86530E6-DF4D-40F5-AF4F-9F16FA3E7B3C}"/>
              </a:ext>
            </a:extLst>
          </p:cNvPr>
          <p:cNvSpPr>
            <a:spLocks noGrp="1"/>
          </p:cNvSpPr>
          <p:nvPr>
            <p:ph idx="1"/>
          </p:nvPr>
        </p:nvSpPr>
        <p:spPr>
          <a:xfrm>
            <a:off x="1451579" y="2015731"/>
            <a:ext cx="9603275" cy="4037749"/>
          </a:xfrm>
        </p:spPr>
        <p:txBody>
          <a:bodyPr>
            <a:normAutofit/>
          </a:bodyPr>
          <a:lstStyle/>
          <a:p>
            <a:r>
              <a:rPr lang="en-US" dirty="0"/>
              <a:t>Describes the results of a study using </a:t>
            </a:r>
            <a:r>
              <a:rPr lang="en-US" b="1" dirty="0"/>
              <a:t>Network Analysis </a:t>
            </a:r>
            <a:r>
              <a:rPr lang="en-US" dirty="0"/>
              <a:t>to tackle gang related crime problems in the UK.</a:t>
            </a:r>
          </a:p>
          <a:p>
            <a:r>
              <a:rPr lang="en-US" dirty="0"/>
              <a:t>Data used: Intelligence and routinely gathered data available to UK regional police force.</a:t>
            </a:r>
          </a:p>
          <a:p>
            <a:r>
              <a:rPr lang="en-US" dirty="0"/>
              <a:t>Span of data: 2000 – 2006 (6 years)</a:t>
            </a:r>
          </a:p>
          <a:p>
            <a:r>
              <a:rPr lang="en-US" dirty="0"/>
              <a:t>Attempts to detect birth of new gangs using features like modularity, cliques &amp; clustering.</a:t>
            </a:r>
          </a:p>
          <a:p>
            <a:r>
              <a:rPr lang="en-US" dirty="0"/>
              <a:t>This analysis of features will help in future preemptively identify possible birth of new gangs in the social system.</a:t>
            </a:r>
          </a:p>
          <a:p>
            <a:r>
              <a:rPr lang="en-US" dirty="0"/>
              <a:t>The study of the dynamics of these networks also reveals that they are not random graphs but </a:t>
            </a:r>
            <a:r>
              <a:rPr lang="en-US" b="1" dirty="0"/>
              <a:t>small world graphs</a:t>
            </a:r>
            <a:r>
              <a:rPr lang="en-US" dirty="0"/>
              <a:t>.</a:t>
            </a:r>
          </a:p>
          <a:p>
            <a:endParaRPr lang="en-US" dirty="0"/>
          </a:p>
          <a:p>
            <a:endParaRPr lang="en-US" dirty="0"/>
          </a:p>
        </p:txBody>
      </p:sp>
    </p:spTree>
    <p:extLst>
      <p:ext uri="{BB962C8B-B14F-4D97-AF65-F5344CB8AC3E}">
        <p14:creationId xmlns:p14="http://schemas.microsoft.com/office/powerpoint/2010/main" val="40077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A200-342D-4E63-B662-ED68F7983555}"/>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BB924726-5C19-4525-8E59-C598ECEB5EA8}"/>
              </a:ext>
            </a:extLst>
          </p:cNvPr>
          <p:cNvSpPr>
            <a:spLocks noGrp="1"/>
          </p:cNvSpPr>
          <p:nvPr>
            <p:ph idx="1"/>
          </p:nvPr>
        </p:nvSpPr>
        <p:spPr>
          <a:xfrm>
            <a:off x="1451579" y="2015732"/>
            <a:ext cx="6688214" cy="3887047"/>
          </a:xfrm>
        </p:spPr>
        <p:txBody>
          <a:bodyPr>
            <a:normAutofit fontScale="92500" lnSpcReduction="10000"/>
          </a:bodyPr>
          <a:lstStyle/>
          <a:p>
            <a:r>
              <a:rPr lang="en-US" sz="1600" dirty="0"/>
              <a:t>Used intel gathered by police observations of known gang members &amp; associated criminals.</a:t>
            </a:r>
          </a:p>
          <a:p>
            <a:r>
              <a:rPr lang="en-US" sz="1600" dirty="0"/>
              <a:t>Perform statistical analysis on network dynamics combining global topology measures &amp; local motifs.</a:t>
            </a:r>
          </a:p>
          <a:p>
            <a:r>
              <a:rPr lang="en-US" sz="1600" dirty="0"/>
              <a:t>Network motifs are subgraphs that appear more frequently in a real network than could be statistically expected i.e. a recurring pattern.</a:t>
            </a:r>
          </a:p>
          <a:p>
            <a:r>
              <a:rPr lang="en-US" sz="1600" dirty="0"/>
              <a:t>At a </a:t>
            </a:r>
            <a:r>
              <a:rPr lang="en-US" sz="1600" u="sng" dirty="0"/>
              <a:t>global level</a:t>
            </a:r>
            <a:r>
              <a:rPr lang="en-US" sz="1600" dirty="0"/>
              <a:t>, if these networks of associations exhibit clustering behaviour this indicates the presence of gangs. </a:t>
            </a:r>
          </a:p>
          <a:p>
            <a:r>
              <a:rPr lang="en-US" sz="1600" dirty="0"/>
              <a:t>At a </a:t>
            </a:r>
            <a:r>
              <a:rPr lang="en-US" sz="1600" u="sng" dirty="0"/>
              <a:t>local level</a:t>
            </a:r>
            <a:r>
              <a:rPr lang="en-US" sz="1600" dirty="0"/>
              <a:t>, any defined substructures will provide us information about the gang structure. </a:t>
            </a:r>
          </a:p>
          <a:p>
            <a:r>
              <a:rPr lang="en-US" sz="1600" dirty="0"/>
              <a:t>Such modules will provide information on the structural changes within gangs that lead to birth of new gangs,  and predictors of other gang-related behaviour.</a:t>
            </a:r>
          </a:p>
        </p:txBody>
      </p:sp>
      <p:grpSp>
        <p:nvGrpSpPr>
          <p:cNvPr id="7" name="Group 6">
            <a:extLst>
              <a:ext uri="{FF2B5EF4-FFF2-40B4-BE49-F238E27FC236}">
                <a16:creationId xmlns:a16="http://schemas.microsoft.com/office/drawing/2014/main" id="{9CDA2585-DF91-4EA4-A194-614963DF11D2}"/>
              </a:ext>
            </a:extLst>
          </p:cNvPr>
          <p:cNvGrpSpPr/>
          <p:nvPr/>
        </p:nvGrpSpPr>
        <p:grpSpPr>
          <a:xfrm>
            <a:off x="8230144" y="1987410"/>
            <a:ext cx="3774440" cy="4136473"/>
            <a:chOff x="7879080" y="1987410"/>
            <a:chExt cx="3774440" cy="4136473"/>
          </a:xfrm>
        </p:grpSpPr>
        <p:pic>
          <p:nvPicPr>
            <p:cNvPr id="1026" name="Picture 2" descr="Image result for greater manchester in uk map">
              <a:extLst>
                <a:ext uri="{FF2B5EF4-FFF2-40B4-BE49-F238E27FC236}">
                  <a16:creationId xmlns:a16="http://schemas.microsoft.com/office/drawing/2014/main" id="{9E47B2D9-882A-4F04-899C-D51C27579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080" y="1987410"/>
              <a:ext cx="3774440" cy="3774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64D94C-50A6-4AD7-9A18-056AFBB06F2B}"/>
                </a:ext>
              </a:extLst>
            </p:cNvPr>
            <p:cNvSpPr txBox="1"/>
            <p:nvPr/>
          </p:nvSpPr>
          <p:spPr>
            <a:xfrm>
              <a:off x="8206716" y="5723773"/>
              <a:ext cx="3119168" cy="400110"/>
            </a:xfrm>
            <a:prstGeom prst="rect">
              <a:avLst/>
            </a:prstGeom>
            <a:noFill/>
          </p:spPr>
          <p:txBody>
            <a:bodyPr wrap="square" rtlCol="0">
              <a:spAutoFit/>
            </a:bodyPr>
            <a:lstStyle/>
            <a:p>
              <a:r>
                <a:rPr lang="en-US" sz="2000" dirty="0">
                  <a:latin typeface="Arabic Typesetting" panose="020B0604020202020204" pitchFamily="66" charset="-78"/>
                  <a:cs typeface="Arabic Typesetting" panose="020B0604020202020204" pitchFamily="66" charset="-78"/>
                </a:rPr>
                <a:t>Locating Manchester on the map of UK</a:t>
              </a:r>
            </a:p>
          </p:txBody>
        </p:sp>
        <p:cxnSp>
          <p:nvCxnSpPr>
            <p:cNvPr id="6" name="Straight Arrow Connector 5">
              <a:extLst>
                <a:ext uri="{FF2B5EF4-FFF2-40B4-BE49-F238E27FC236}">
                  <a16:creationId xmlns:a16="http://schemas.microsoft.com/office/drawing/2014/main" id="{F7A07725-8008-4A50-8A94-6C56672AD154}"/>
                </a:ext>
              </a:extLst>
            </p:cNvPr>
            <p:cNvCxnSpPr/>
            <p:nvPr/>
          </p:nvCxnSpPr>
          <p:spPr>
            <a:xfrm flipV="1">
              <a:off x="8776608" y="4098472"/>
              <a:ext cx="710293" cy="57150"/>
            </a:xfrm>
            <a:prstGeom prst="straightConnector1">
              <a:avLst/>
            </a:prstGeom>
            <a:ln w="76200">
              <a:solidFill>
                <a:srgbClr val="FFFF00"/>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7282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0CB2-20E6-4570-8DCC-83C90CBB70BB}"/>
              </a:ext>
            </a:extLst>
          </p:cNvPr>
          <p:cNvSpPr>
            <a:spLocks noGrp="1"/>
          </p:cNvSpPr>
          <p:nvPr>
            <p:ph type="title"/>
          </p:nvPr>
        </p:nvSpPr>
        <p:spPr/>
        <p:txBody>
          <a:bodyPr/>
          <a:lstStyle/>
          <a:p>
            <a:r>
              <a:rPr lang="en-US" dirty="0"/>
              <a:t>II: Problem Description </a:t>
            </a:r>
            <a:r>
              <a:rPr lang="en-US" sz="2800" dirty="0"/>
              <a:t>and</a:t>
            </a:r>
            <a:r>
              <a:rPr lang="en-US" dirty="0"/>
              <a:t> Data</a:t>
            </a:r>
          </a:p>
        </p:txBody>
      </p:sp>
      <p:sp>
        <p:nvSpPr>
          <p:cNvPr id="3" name="Content Placeholder 2">
            <a:extLst>
              <a:ext uri="{FF2B5EF4-FFF2-40B4-BE49-F238E27FC236}">
                <a16:creationId xmlns:a16="http://schemas.microsoft.com/office/drawing/2014/main" id="{E5BCC3B7-EFC5-4E1A-A492-29A809FEE76E}"/>
              </a:ext>
            </a:extLst>
          </p:cNvPr>
          <p:cNvSpPr>
            <a:spLocks noGrp="1"/>
          </p:cNvSpPr>
          <p:nvPr>
            <p:ph idx="1"/>
          </p:nvPr>
        </p:nvSpPr>
        <p:spPr/>
        <p:txBody>
          <a:bodyPr/>
          <a:lstStyle/>
          <a:p>
            <a:r>
              <a:rPr lang="en-US" dirty="0"/>
              <a:t>There have been numerous shootings – fatal and non-fatal due to the gangs clashing over drug territories &amp; other disputes.</a:t>
            </a:r>
          </a:p>
          <a:p>
            <a:r>
              <a:rPr lang="en-US" dirty="0"/>
              <a:t>Most of them were on public streets – some planned acts &amp; some spontaneous events.</a:t>
            </a:r>
          </a:p>
          <a:p>
            <a:endParaRPr lang="en-US" dirty="0"/>
          </a:p>
        </p:txBody>
      </p:sp>
      <p:graphicFrame>
        <p:nvGraphicFramePr>
          <p:cNvPr id="4" name="Table 3">
            <a:extLst>
              <a:ext uri="{FF2B5EF4-FFF2-40B4-BE49-F238E27FC236}">
                <a16:creationId xmlns:a16="http://schemas.microsoft.com/office/drawing/2014/main" id="{27C50378-E3FA-4AAF-877D-FB1EF691FB87}"/>
              </a:ext>
            </a:extLst>
          </p:cNvPr>
          <p:cNvGraphicFramePr>
            <a:graphicFrameLocks noGrp="1"/>
          </p:cNvGraphicFramePr>
          <p:nvPr>
            <p:extLst>
              <p:ext uri="{D42A27DB-BD31-4B8C-83A1-F6EECF244321}">
                <p14:modId xmlns:p14="http://schemas.microsoft.com/office/powerpoint/2010/main" val="70151631"/>
              </p:ext>
            </p:extLst>
          </p:nvPr>
        </p:nvGraphicFramePr>
        <p:xfrm>
          <a:off x="2178956" y="342900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63920607"/>
                    </a:ext>
                  </a:extLst>
                </a:gridCol>
                <a:gridCol w="2709333">
                  <a:extLst>
                    <a:ext uri="{9D8B030D-6E8A-4147-A177-3AD203B41FA5}">
                      <a16:colId xmlns:a16="http://schemas.microsoft.com/office/drawing/2014/main" val="2038105649"/>
                    </a:ext>
                  </a:extLst>
                </a:gridCol>
                <a:gridCol w="2709333">
                  <a:extLst>
                    <a:ext uri="{9D8B030D-6E8A-4147-A177-3AD203B41FA5}">
                      <a16:colId xmlns:a16="http://schemas.microsoft.com/office/drawing/2014/main" val="2527639071"/>
                    </a:ext>
                  </a:extLst>
                </a:gridCol>
              </a:tblGrid>
              <a:tr h="370840">
                <a:tc>
                  <a:txBody>
                    <a:bodyPr/>
                    <a:lstStyle/>
                    <a:p>
                      <a:pPr algn="ctr"/>
                      <a:r>
                        <a:rPr lang="en-US" dirty="0"/>
                        <a:t>Gang Label</a:t>
                      </a:r>
                    </a:p>
                  </a:txBody>
                  <a:tcPr/>
                </a:tc>
                <a:tc>
                  <a:txBody>
                    <a:bodyPr/>
                    <a:lstStyle/>
                    <a:p>
                      <a:pPr algn="ctr"/>
                      <a:r>
                        <a:rPr lang="en-US" dirty="0"/>
                        <a:t>Gang Name</a:t>
                      </a:r>
                    </a:p>
                  </a:txBody>
                  <a:tcPr/>
                </a:tc>
                <a:tc>
                  <a:txBody>
                    <a:bodyPr/>
                    <a:lstStyle/>
                    <a:p>
                      <a:pPr algn="ctr"/>
                      <a:r>
                        <a:rPr lang="en-US" dirty="0"/>
                        <a:t>Formation</a:t>
                      </a:r>
                    </a:p>
                  </a:txBody>
                  <a:tcPr/>
                </a:tc>
                <a:extLst>
                  <a:ext uri="{0D108BD9-81ED-4DB2-BD59-A6C34878D82A}">
                    <a16:rowId xmlns:a16="http://schemas.microsoft.com/office/drawing/2014/main" val="3822846066"/>
                  </a:ext>
                </a:extLst>
              </a:tr>
              <a:tr h="370840">
                <a:tc>
                  <a:txBody>
                    <a:bodyPr/>
                    <a:lstStyle/>
                    <a:p>
                      <a:pPr algn="ctr"/>
                      <a:r>
                        <a:rPr lang="en-US" dirty="0"/>
                        <a:t>A</a:t>
                      </a:r>
                    </a:p>
                  </a:txBody>
                  <a:tcPr/>
                </a:tc>
                <a:tc>
                  <a:txBody>
                    <a:bodyPr/>
                    <a:lstStyle/>
                    <a:p>
                      <a:pPr algn="ctr"/>
                      <a:r>
                        <a:rPr lang="en-US" dirty="0"/>
                        <a:t>Gooch</a:t>
                      </a:r>
                    </a:p>
                  </a:txBody>
                  <a:tcPr/>
                </a:tc>
                <a:tc>
                  <a:txBody>
                    <a:bodyPr/>
                    <a:lstStyle/>
                    <a:p>
                      <a:pPr algn="ctr"/>
                      <a:r>
                        <a:rPr lang="en-US" dirty="0"/>
                        <a:t>1990s</a:t>
                      </a:r>
                    </a:p>
                  </a:txBody>
                  <a:tcPr/>
                </a:tc>
                <a:extLst>
                  <a:ext uri="{0D108BD9-81ED-4DB2-BD59-A6C34878D82A}">
                    <a16:rowId xmlns:a16="http://schemas.microsoft.com/office/drawing/2014/main" val="1624861952"/>
                  </a:ext>
                </a:extLst>
              </a:tr>
              <a:tr h="370840">
                <a:tc>
                  <a:txBody>
                    <a:bodyPr/>
                    <a:lstStyle/>
                    <a:p>
                      <a:pPr algn="ctr"/>
                      <a:r>
                        <a:rPr lang="en-US" dirty="0"/>
                        <a:t>B</a:t>
                      </a:r>
                    </a:p>
                  </a:txBody>
                  <a:tcPr/>
                </a:tc>
                <a:tc>
                  <a:txBody>
                    <a:bodyPr/>
                    <a:lstStyle/>
                    <a:p>
                      <a:pPr algn="ctr"/>
                      <a:r>
                        <a:rPr lang="en-US" sz="1800" b="0" i="0" u="none" strike="noStrike" kern="1200" baseline="0" dirty="0">
                          <a:solidFill>
                            <a:schemeClr val="dk1"/>
                          </a:solidFill>
                          <a:latin typeface="+mn-lt"/>
                          <a:ea typeface="+mn-ea"/>
                          <a:cs typeface="+mn-cs"/>
                        </a:rPr>
                        <a:t>Doddington/Pepperhill</a:t>
                      </a:r>
                      <a:endParaRPr lang="en-US" dirty="0"/>
                    </a:p>
                  </a:txBody>
                  <a:tcPr/>
                </a:tc>
                <a:tc>
                  <a:txBody>
                    <a:bodyPr/>
                    <a:lstStyle/>
                    <a:p>
                      <a:pPr algn="ctr"/>
                      <a:r>
                        <a:rPr lang="en-US" dirty="0"/>
                        <a:t>1990s</a:t>
                      </a:r>
                    </a:p>
                  </a:txBody>
                  <a:tcPr/>
                </a:tc>
                <a:extLst>
                  <a:ext uri="{0D108BD9-81ED-4DB2-BD59-A6C34878D82A}">
                    <a16:rowId xmlns:a16="http://schemas.microsoft.com/office/drawing/2014/main" val="61404257"/>
                  </a:ext>
                </a:extLst>
              </a:tr>
              <a:tr h="370840">
                <a:tc>
                  <a:txBody>
                    <a:bodyPr/>
                    <a:lstStyle/>
                    <a:p>
                      <a:pPr algn="ctr"/>
                      <a:r>
                        <a:rPr lang="en-US" dirty="0"/>
                        <a:t>C</a:t>
                      </a:r>
                    </a:p>
                  </a:txBody>
                  <a:tcPr/>
                </a:tc>
                <a:tc>
                  <a:txBody>
                    <a:bodyPr/>
                    <a:lstStyle/>
                    <a:p>
                      <a:pPr algn="ctr"/>
                      <a:r>
                        <a:rPr lang="en-US" sz="1800" b="0" i="0" u="none" strike="noStrike" kern="1200" baseline="0" dirty="0">
                          <a:solidFill>
                            <a:schemeClr val="dk1"/>
                          </a:solidFill>
                          <a:latin typeface="+mn-lt"/>
                          <a:ea typeface="+mn-ea"/>
                          <a:cs typeface="+mn-cs"/>
                        </a:rPr>
                        <a:t>Longsight Crew</a:t>
                      </a:r>
                      <a:endParaRPr lang="en-US" dirty="0"/>
                    </a:p>
                  </a:txBody>
                  <a:tcPr/>
                </a:tc>
                <a:tc>
                  <a:txBody>
                    <a:bodyPr/>
                    <a:lstStyle/>
                    <a:p>
                      <a:pPr algn="ctr"/>
                      <a:r>
                        <a:rPr lang="en-US" dirty="0"/>
                        <a:t>2001</a:t>
                      </a:r>
                    </a:p>
                  </a:txBody>
                  <a:tcPr/>
                </a:tc>
                <a:extLst>
                  <a:ext uri="{0D108BD9-81ED-4DB2-BD59-A6C34878D82A}">
                    <a16:rowId xmlns:a16="http://schemas.microsoft.com/office/drawing/2014/main" val="77584601"/>
                  </a:ext>
                </a:extLst>
              </a:tr>
              <a:tr h="370840">
                <a:tc>
                  <a:txBody>
                    <a:bodyPr/>
                    <a:lstStyle/>
                    <a:p>
                      <a:pPr algn="ctr"/>
                      <a:r>
                        <a:rPr lang="en-US" dirty="0"/>
                        <a:t>D</a:t>
                      </a:r>
                    </a:p>
                  </a:txBody>
                  <a:tcPr/>
                </a:tc>
                <a:tc>
                  <a:txBody>
                    <a:bodyPr/>
                    <a:lstStyle/>
                    <a:p>
                      <a:pPr algn="ctr"/>
                      <a:r>
                        <a:rPr lang="en-US" sz="1800" b="0" i="0" u="none" strike="noStrike" kern="1200" baseline="0" dirty="0">
                          <a:solidFill>
                            <a:schemeClr val="dk1"/>
                          </a:solidFill>
                          <a:latin typeface="+mn-lt"/>
                          <a:ea typeface="+mn-ea"/>
                          <a:cs typeface="+mn-cs"/>
                        </a:rPr>
                        <a:t>Rusholme Crew Gangsters</a:t>
                      </a:r>
                      <a:endParaRPr lang="en-US" dirty="0"/>
                    </a:p>
                  </a:txBody>
                  <a:tcPr/>
                </a:tc>
                <a:tc>
                  <a:txBody>
                    <a:bodyPr/>
                    <a:lstStyle/>
                    <a:p>
                      <a:pPr algn="ctr"/>
                      <a:r>
                        <a:rPr lang="en-US" dirty="0"/>
                        <a:t>2004</a:t>
                      </a:r>
                    </a:p>
                  </a:txBody>
                  <a:tcPr/>
                </a:tc>
                <a:extLst>
                  <a:ext uri="{0D108BD9-81ED-4DB2-BD59-A6C34878D82A}">
                    <a16:rowId xmlns:a16="http://schemas.microsoft.com/office/drawing/2014/main" val="2957595183"/>
                  </a:ext>
                </a:extLst>
              </a:tr>
            </a:tbl>
          </a:graphicData>
        </a:graphic>
      </p:graphicFrame>
      <p:sp>
        <p:nvSpPr>
          <p:cNvPr id="6" name="TextBox 5">
            <a:extLst>
              <a:ext uri="{FF2B5EF4-FFF2-40B4-BE49-F238E27FC236}">
                <a16:creationId xmlns:a16="http://schemas.microsoft.com/office/drawing/2014/main" id="{1777F8A0-5778-4A02-A121-2BA882576A5E}"/>
              </a:ext>
            </a:extLst>
          </p:cNvPr>
          <p:cNvSpPr txBox="1"/>
          <p:nvPr/>
        </p:nvSpPr>
        <p:spPr>
          <a:xfrm>
            <a:off x="4123142" y="5283200"/>
            <a:ext cx="4260148" cy="400110"/>
          </a:xfrm>
          <a:prstGeom prst="rect">
            <a:avLst/>
          </a:prstGeom>
          <a:noFill/>
        </p:spPr>
        <p:txBody>
          <a:bodyPr wrap="square" rtlCol="0">
            <a:spAutoFit/>
          </a:bodyPr>
          <a:lstStyle/>
          <a:p>
            <a:r>
              <a:rPr lang="en-US" sz="2000" dirty="0">
                <a:latin typeface="Arabic Typesetting" panose="020B0604020202020204" pitchFamily="66" charset="-78"/>
                <a:cs typeface="Arabic Typesetting" panose="020B0604020202020204" pitchFamily="66" charset="-78"/>
              </a:rPr>
              <a:t>Gang Names and their approximate year of formation</a:t>
            </a:r>
          </a:p>
        </p:txBody>
      </p:sp>
    </p:spTree>
    <p:extLst>
      <p:ext uri="{BB962C8B-B14F-4D97-AF65-F5344CB8AC3E}">
        <p14:creationId xmlns:p14="http://schemas.microsoft.com/office/powerpoint/2010/main" val="254771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2F50-E13C-4399-92C7-BFC5DDFDBB57}"/>
              </a:ext>
            </a:extLst>
          </p:cNvPr>
          <p:cNvSpPr>
            <a:spLocks noGrp="1"/>
          </p:cNvSpPr>
          <p:nvPr>
            <p:ph type="title"/>
          </p:nvPr>
        </p:nvSpPr>
        <p:spPr/>
        <p:txBody>
          <a:bodyPr/>
          <a:lstStyle/>
          <a:p>
            <a:r>
              <a:rPr lang="en-US" dirty="0"/>
              <a:t>II: Problem Description </a:t>
            </a:r>
            <a:r>
              <a:rPr lang="en-US" sz="2800" dirty="0"/>
              <a:t>and</a:t>
            </a:r>
            <a:r>
              <a:rPr lang="en-US" dirty="0"/>
              <a:t> Data</a:t>
            </a:r>
          </a:p>
        </p:txBody>
      </p:sp>
      <p:sp>
        <p:nvSpPr>
          <p:cNvPr id="3" name="Content Placeholder 2">
            <a:extLst>
              <a:ext uri="{FF2B5EF4-FFF2-40B4-BE49-F238E27FC236}">
                <a16:creationId xmlns:a16="http://schemas.microsoft.com/office/drawing/2014/main" id="{B9DEC0C7-8F66-40C4-9789-22DBBF95F8F9}"/>
              </a:ext>
            </a:extLst>
          </p:cNvPr>
          <p:cNvSpPr>
            <a:spLocks noGrp="1"/>
          </p:cNvSpPr>
          <p:nvPr>
            <p:ph idx="1"/>
          </p:nvPr>
        </p:nvSpPr>
        <p:spPr>
          <a:xfrm>
            <a:off x="1451579" y="2015733"/>
            <a:ext cx="9603275" cy="4037748"/>
          </a:xfrm>
        </p:spPr>
        <p:txBody>
          <a:bodyPr/>
          <a:lstStyle/>
          <a:p>
            <a:r>
              <a:rPr lang="en-US" dirty="0"/>
              <a:t>The report found that </a:t>
            </a:r>
            <a:r>
              <a:rPr lang="en-US" b="1" dirty="0"/>
              <a:t>60%</a:t>
            </a:r>
            <a:r>
              <a:rPr lang="en-US" dirty="0"/>
              <a:t> of the shootings were gang related.</a:t>
            </a:r>
          </a:p>
          <a:p>
            <a:r>
              <a:rPr lang="en-US" dirty="0"/>
              <a:t>So in 2001, Manchester Multi-Agency Gang Strategy (</a:t>
            </a:r>
            <a:r>
              <a:rPr lang="en-US" b="1" dirty="0"/>
              <a:t>MMAGS</a:t>
            </a:r>
            <a:r>
              <a:rPr lang="en-US" dirty="0"/>
              <a:t>) was formed which was a joint effort by multiple local authorities to tackle gun crime &amp; deter young people from entering into a gang/gun culture.</a:t>
            </a:r>
          </a:p>
          <a:p>
            <a:r>
              <a:rPr lang="en-US" dirty="0"/>
              <a:t>The adjacent graph describes</a:t>
            </a:r>
            <a:br>
              <a:rPr lang="en-US" dirty="0"/>
            </a:br>
            <a:r>
              <a:rPr lang="en-US" dirty="0"/>
              <a:t>dynamics of the relations </a:t>
            </a:r>
            <a:br>
              <a:rPr lang="en-US" dirty="0"/>
            </a:br>
            <a:r>
              <a:rPr lang="en-US" dirty="0"/>
              <a:t>between the gangs mentioned </a:t>
            </a:r>
            <a:br>
              <a:rPr lang="en-US" dirty="0"/>
            </a:br>
            <a:r>
              <a:rPr lang="en-US" dirty="0"/>
              <a:t>in the last slide.</a:t>
            </a:r>
          </a:p>
          <a:p>
            <a:endParaRPr lang="en-US" dirty="0"/>
          </a:p>
          <a:p>
            <a:endParaRPr lang="en-US" dirty="0"/>
          </a:p>
          <a:p>
            <a:endParaRPr lang="en-US" dirty="0"/>
          </a:p>
        </p:txBody>
      </p:sp>
      <p:grpSp>
        <p:nvGrpSpPr>
          <p:cNvPr id="19" name="Group 18">
            <a:extLst>
              <a:ext uri="{FF2B5EF4-FFF2-40B4-BE49-F238E27FC236}">
                <a16:creationId xmlns:a16="http://schemas.microsoft.com/office/drawing/2014/main" id="{6EF7761C-2E23-4E17-8F0D-666A6DEC6678}"/>
              </a:ext>
            </a:extLst>
          </p:cNvPr>
          <p:cNvGrpSpPr/>
          <p:nvPr/>
        </p:nvGrpSpPr>
        <p:grpSpPr>
          <a:xfrm>
            <a:off x="5354714" y="3428999"/>
            <a:ext cx="5814029" cy="2269671"/>
            <a:chOff x="1828800" y="3918857"/>
            <a:chExt cx="5565321" cy="2134624"/>
          </a:xfrm>
        </p:grpSpPr>
        <p:sp>
          <p:nvSpPr>
            <p:cNvPr id="4" name="Oval 3">
              <a:extLst>
                <a:ext uri="{FF2B5EF4-FFF2-40B4-BE49-F238E27FC236}">
                  <a16:creationId xmlns:a16="http://schemas.microsoft.com/office/drawing/2014/main" id="{993F1351-672C-444D-BB0B-5B74358BC619}"/>
                </a:ext>
              </a:extLst>
            </p:cNvPr>
            <p:cNvSpPr/>
            <p:nvPr/>
          </p:nvSpPr>
          <p:spPr>
            <a:xfrm>
              <a:off x="1828800" y="3918857"/>
              <a:ext cx="808264" cy="6694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A</a:t>
              </a:r>
            </a:p>
          </p:txBody>
        </p:sp>
        <p:sp>
          <p:nvSpPr>
            <p:cNvPr id="8" name="Oval 7">
              <a:extLst>
                <a:ext uri="{FF2B5EF4-FFF2-40B4-BE49-F238E27FC236}">
                  <a16:creationId xmlns:a16="http://schemas.microsoft.com/office/drawing/2014/main" id="{4252F4DA-74E0-49E7-AEED-2856E45B8062}"/>
                </a:ext>
              </a:extLst>
            </p:cNvPr>
            <p:cNvSpPr/>
            <p:nvPr/>
          </p:nvSpPr>
          <p:spPr>
            <a:xfrm>
              <a:off x="6585857" y="3918857"/>
              <a:ext cx="808264" cy="6694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a:t>
              </a:r>
            </a:p>
          </p:txBody>
        </p:sp>
        <p:sp>
          <p:nvSpPr>
            <p:cNvPr id="9" name="Oval 8">
              <a:extLst>
                <a:ext uri="{FF2B5EF4-FFF2-40B4-BE49-F238E27FC236}">
                  <a16:creationId xmlns:a16="http://schemas.microsoft.com/office/drawing/2014/main" id="{1A6F5C66-CAD3-46E0-B30B-6053732DE21C}"/>
                </a:ext>
              </a:extLst>
            </p:cNvPr>
            <p:cNvSpPr/>
            <p:nvPr/>
          </p:nvSpPr>
          <p:spPr>
            <a:xfrm>
              <a:off x="1828800" y="5384009"/>
              <a:ext cx="808264" cy="6694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a:t>
              </a:r>
            </a:p>
          </p:txBody>
        </p:sp>
        <p:sp>
          <p:nvSpPr>
            <p:cNvPr id="10" name="Oval 9">
              <a:extLst>
                <a:ext uri="{FF2B5EF4-FFF2-40B4-BE49-F238E27FC236}">
                  <a16:creationId xmlns:a16="http://schemas.microsoft.com/office/drawing/2014/main" id="{CBD57305-3F42-4740-8920-EA181DA42168}"/>
                </a:ext>
              </a:extLst>
            </p:cNvPr>
            <p:cNvSpPr/>
            <p:nvPr/>
          </p:nvSpPr>
          <p:spPr>
            <a:xfrm>
              <a:off x="6585857" y="5384009"/>
              <a:ext cx="808264" cy="66947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D</a:t>
              </a:r>
            </a:p>
          </p:txBody>
        </p:sp>
        <p:sp>
          <p:nvSpPr>
            <p:cNvPr id="11" name="Arrow: Left-Right 10">
              <a:extLst>
                <a:ext uri="{FF2B5EF4-FFF2-40B4-BE49-F238E27FC236}">
                  <a16:creationId xmlns:a16="http://schemas.microsoft.com/office/drawing/2014/main" id="{DDF18DE2-FA4D-413A-98FA-510C4D764745}"/>
                </a:ext>
              </a:extLst>
            </p:cNvPr>
            <p:cNvSpPr/>
            <p:nvPr/>
          </p:nvSpPr>
          <p:spPr>
            <a:xfrm>
              <a:off x="2699657" y="4176032"/>
              <a:ext cx="3812721" cy="1551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68A12761-061C-4148-8D55-227DB85ECF18}"/>
                </a:ext>
              </a:extLst>
            </p:cNvPr>
            <p:cNvSpPr txBox="1"/>
            <p:nvPr/>
          </p:nvSpPr>
          <p:spPr>
            <a:xfrm>
              <a:off x="3159577" y="3918857"/>
              <a:ext cx="3486150" cy="289464"/>
            </a:xfrm>
            <a:prstGeom prst="rect">
              <a:avLst/>
            </a:prstGeom>
            <a:noFill/>
          </p:spPr>
          <p:txBody>
            <a:bodyPr wrap="square" rtlCol="0">
              <a:spAutoFit/>
            </a:bodyPr>
            <a:lstStyle/>
            <a:p>
              <a:r>
                <a:rPr lang="en-US" sz="1400" dirty="0"/>
                <a:t>Turf proximity - tit for tat crimes</a:t>
              </a:r>
            </a:p>
          </p:txBody>
        </p:sp>
        <p:sp>
          <p:nvSpPr>
            <p:cNvPr id="13" name="Arrow: Up-Down 12">
              <a:extLst>
                <a:ext uri="{FF2B5EF4-FFF2-40B4-BE49-F238E27FC236}">
                  <a16:creationId xmlns:a16="http://schemas.microsoft.com/office/drawing/2014/main" id="{D36CB99B-1F01-4872-97BB-6565A43820B0}"/>
                </a:ext>
              </a:extLst>
            </p:cNvPr>
            <p:cNvSpPr/>
            <p:nvPr/>
          </p:nvSpPr>
          <p:spPr>
            <a:xfrm>
              <a:off x="6906987" y="4645479"/>
              <a:ext cx="138792" cy="6694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8F8B3770-25F4-4311-ADCC-1023B8F4BED4}"/>
                </a:ext>
              </a:extLst>
            </p:cNvPr>
            <p:cNvSpPr/>
            <p:nvPr/>
          </p:nvSpPr>
          <p:spPr>
            <a:xfrm rot="859040">
              <a:off x="2469438" y="4944131"/>
              <a:ext cx="4137707" cy="246759"/>
            </a:xfrm>
            <a:prstGeom prst="leftRightArrow">
              <a:avLst>
                <a:gd name="adj1" fmla="val 35184"/>
                <a:gd name="adj2" fmla="val 50000"/>
              </a:avLst>
            </a:prstGeom>
            <a:solidFill>
              <a:srgbClr val="00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C22E364-DE25-4A2D-806A-22450E240E87}"/>
                </a:ext>
              </a:extLst>
            </p:cNvPr>
            <p:cNvSpPr txBox="1"/>
            <p:nvPr/>
          </p:nvSpPr>
          <p:spPr>
            <a:xfrm rot="892265">
              <a:off x="2786242" y="4617548"/>
              <a:ext cx="2487386" cy="307777"/>
            </a:xfrm>
            <a:prstGeom prst="rect">
              <a:avLst/>
            </a:prstGeom>
            <a:noFill/>
          </p:spPr>
          <p:txBody>
            <a:bodyPr wrap="square" rtlCol="0">
              <a:spAutoFit/>
            </a:bodyPr>
            <a:lstStyle/>
            <a:p>
              <a:r>
                <a:rPr lang="en-US" sz="1400" dirty="0"/>
                <a:t>Mutual enmity with B</a:t>
              </a:r>
            </a:p>
          </p:txBody>
        </p:sp>
        <p:sp>
          <p:nvSpPr>
            <p:cNvPr id="16" name="Arrow: Left-Right 15">
              <a:extLst>
                <a:ext uri="{FF2B5EF4-FFF2-40B4-BE49-F238E27FC236}">
                  <a16:creationId xmlns:a16="http://schemas.microsoft.com/office/drawing/2014/main" id="{1FD661E0-F46C-438C-BC9A-B7B4C04E8518}"/>
                </a:ext>
              </a:extLst>
            </p:cNvPr>
            <p:cNvSpPr/>
            <p:nvPr/>
          </p:nvSpPr>
          <p:spPr>
            <a:xfrm rot="9836898">
              <a:off x="2585002" y="4986370"/>
              <a:ext cx="4137707" cy="246759"/>
            </a:xfrm>
            <a:prstGeom prst="leftRightArrow">
              <a:avLst>
                <a:gd name="adj1" fmla="val 35184"/>
                <a:gd name="adj2" fmla="val 50000"/>
              </a:avLst>
            </a:prstGeom>
            <a:solidFill>
              <a:srgbClr val="00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B8F0192-9E59-42CF-B1E6-101C97083C71}"/>
                </a:ext>
              </a:extLst>
            </p:cNvPr>
            <p:cNvSpPr txBox="1"/>
            <p:nvPr/>
          </p:nvSpPr>
          <p:spPr>
            <a:xfrm rot="20664290">
              <a:off x="3211576" y="5046869"/>
              <a:ext cx="3486150" cy="307777"/>
            </a:xfrm>
            <a:prstGeom prst="rect">
              <a:avLst/>
            </a:prstGeom>
            <a:noFill/>
          </p:spPr>
          <p:txBody>
            <a:bodyPr wrap="square" rtlCol="0">
              <a:spAutoFit/>
            </a:bodyPr>
            <a:lstStyle/>
            <a:p>
              <a:r>
                <a:rPr lang="en-US" sz="1400" dirty="0"/>
                <a:t>A encroached C’s territory for drugs sale</a:t>
              </a:r>
            </a:p>
          </p:txBody>
        </p:sp>
        <p:sp>
          <p:nvSpPr>
            <p:cNvPr id="18" name="Arrow: Up-Down 17">
              <a:extLst>
                <a:ext uri="{FF2B5EF4-FFF2-40B4-BE49-F238E27FC236}">
                  <a16:creationId xmlns:a16="http://schemas.microsoft.com/office/drawing/2014/main" id="{3727C56F-B68A-4BCE-A5CD-592133423EDC}"/>
                </a:ext>
              </a:extLst>
            </p:cNvPr>
            <p:cNvSpPr/>
            <p:nvPr/>
          </p:nvSpPr>
          <p:spPr>
            <a:xfrm>
              <a:off x="2160777" y="4645479"/>
              <a:ext cx="138792" cy="6694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7350136-318D-4D7C-BA51-3BB9B9BD567F}"/>
              </a:ext>
            </a:extLst>
          </p:cNvPr>
          <p:cNvSpPr txBox="1"/>
          <p:nvPr/>
        </p:nvSpPr>
        <p:spPr>
          <a:xfrm>
            <a:off x="6199098" y="5733663"/>
            <a:ext cx="5059140" cy="369332"/>
          </a:xfrm>
          <a:prstGeom prst="rect">
            <a:avLst/>
          </a:prstGeom>
          <a:noFill/>
        </p:spPr>
        <p:txBody>
          <a:bodyPr wrap="square" rtlCol="0">
            <a:spAutoFit/>
          </a:bodyPr>
          <a:lstStyle/>
          <a:p>
            <a:r>
              <a:rPr lang="en-US" dirty="0"/>
              <a:t>:  Alliance/Friends		  : Enemies</a:t>
            </a:r>
          </a:p>
        </p:txBody>
      </p:sp>
      <p:sp>
        <p:nvSpPr>
          <p:cNvPr id="22" name="Arrow: Up-Down 21">
            <a:extLst>
              <a:ext uri="{FF2B5EF4-FFF2-40B4-BE49-F238E27FC236}">
                <a16:creationId xmlns:a16="http://schemas.microsoft.com/office/drawing/2014/main" id="{FEF9DA1A-D75B-41BF-A0F0-4AF947BAED93}"/>
              </a:ext>
            </a:extLst>
          </p:cNvPr>
          <p:cNvSpPr/>
          <p:nvPr/>
        </p:nvSpPr>
        <p:spPr>
          <a:xfrm rot="5400000">
            <a:off x="8408807" y="5731012"/>
            <a:ext cx="142766" cy="37963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Right 22">
            <a:extLst>
              <a:ext uri="{FF2B5EF4-FFF2-40B4-BE49-F238E27FC236}">
                <a16:creationId xmlns:a16="http://schemas.microsoft.com/office/drawing/2014/main" id="{749D2C05-CD52-40BD-8B81-1B82BC487BAD}"/>
              </a:ext>
            </a:extLst>
          </p:cNvPr>
          <p:cNvSpPr/>
          <p:nvPr/>
        </p:nvSpPr>
        <p:spPr>
          <a:xfrm>
            <a:off x="5763986" y="5832782"/>
            <a:ext cx="489230" cy="221558"/>
          </a:xfrm>
          <a:prstGeom prst="leftRightArrow">
            <a:avLst>
              <a:gd name="adj1" fmla="val 35184"/>
              <a:gd name="adj2" fmla="val 50000"/>
            </a:avLst>
          </a:prstGeom>
          <a:solidFill>
            <a:srgbClr val="00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494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47A7-7DD7-4F56-AC09-8F9E021CD2C3}"/>
              </a:ext>
            </a:extLst>
          </p:cNvPr>
          <p:cNvSpPr>
            <a:spLocks noGrp="1"/>
          </p:cNvSpPr>
          <p:nvPr>
            <p:ph type="title"/>
          </p:nvPr>
        </p:nvSpPr>
        <p:spPr/>
        <p:txBody>
          <a:bodyPr/>
          <a:lstStyle/>
          <a:p>
            <a:r>
              <a:rPr lang="en-US" dirty="0"/>
              <a:t>II: Problem Description </a:t>
            </a:r>
            <a:r>
              <a:rPr lang="en-US" sz="2800" dirty="0"/>
              <a:t>and</a:t>
            </a:r>
            <a:r>
              <a:rPr lang="en-US" dirty="0"/>
              <a:t> Data</a:t>
            </a:r>
          </a:p>
        </p:txBody>
      </p:sp>
      <p:sp>
        <p:nvSpPr>
          <p:cNvPr id="3" name="Content Placeholder 2">
            <a:extLst>
              <a:ext uri="{FF2B5EF4-FFF2-40B4-BE49-F238E27FC236}">
                <a16:creationId xmlns:a16="http://schemas.microsoft.com/office/drawing/2014/main" id="{CAD4CE2C-B9B5-4656-8774-60EE08A5748D}"/>
              </a:ext>
            </a:extLst>
          </p:cNvPr>
          <p:cNvSpPr>
            <a:spLocks noGrp="1"/>
          </p:cNvSpPr>
          <p:nvPr>
            <p:ph idx="1"/>
          </p:nvPr>
        </p:nvSpPr>
        <p:spPr/>
        <p:txBody>
          <a:bodyPr/>
          <a:lstStyle/>
          <a:p>
            <a:r>
              <a:rPr lang="en-US" dirty="0"/>
              <a:t>The report also suggests that the criminal activities occur more frequently near gang locations, as shown in the following graphs:</a:t>
            </a:r>
          </a:p>
          <a:p>
            <a:endParaRPr lang="en-US" dirty="0"/>
          </a:p>
        </p:txBody>
      </p:sp>
      <p:graphicFrame>
        <p:nvGraphicFramePr>
          <p:cNvPr id="9" name="Chart 8">
            <a:extLst>
              <a:ext uri="{FF2B5EF4-FFF2-40B4-BE49-F238E27FC236}">
                <a16:creationId xmlns:a16="http://schemas.microsoft.com/office/drawing/2014/main" id="{63E9D7C2-AA85-4719-8B98-42DEE380291A}"/>
              </a:ext>
            </a:extLst>
          </p:cNvPr>
          <p:cNvGraphicFramePr/>
          <p:nvPr>
            <p:extLst>
              <p:ext uri="{D42A27DB-BD31-4B8C-83A1-F6EECF244321}">
                <p14:modId xmlns:p14="http://schemas.microsoft.com/office/powerpoint/2010/main" val="4155844949"/>
              </p:ext>
            </p:extLst>
          </p:nvPr>
        </p:nvGraphicFramePr>
        <p:xfrm>
          <a:off x="-834490" y="2898375"/>
          <a:ext cx="4420171" cy="29790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6385A2E1-DCC9-4F18-A41E-1004574BBB32}"/>
              </a:ext>
            </a:extLst>
          </p:cNvPr>
          <p:cNvGraphicFramePr/>
          <p:nvPr>
            <p:extLst>
              <p:ext uri="{D42A27DB-BD31-4B8C-83A1-F6EECF244321}">
                <p14:modId xmlns:p14="http://schemas.microsoft.com/office/powerpoint/2010/main" val="2349826364"/>
              </p:ext>
            </p:extLst>
          </p:nvPr>
        </p:nvGraphicFramePr>
        <p:xfrm>
          <a:off x="1978917" y="2899343"/>
          <a:ext cx="4420171" cy="29790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EBEC3E61-DDE1-4132-9ED7-DD986E49FB15}"/>
              </a:ext>
            </a:extLst>
          </p:cNvPr>
          <p:cNvGraphicFramePr/>
          <p:nvPr>
            <p:extLst>
              <p:ext uri="{D42A27DB-BD31-4B8C-83A1-F6EECF244321}">
                <p14:modId xmlns:p14="http://schemas.microsoft.com/office/powerpoint/2010/main" val="325284736"/>
              </p:ext>
            </p:extLst>
          </p:nvPr>
        </p:nvGraphicFramePr>
        <p:xfrm>
          <a:off x="4884792" y="2898374"/>
          <a:ext cx="4420171" cy="29790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EBC32E11-492E-4A83-9049-7B0C746FAE26}"/>
              </a:ext>
            </a:extLst>
          </p:cNvPr>
          <p:cNvGraphicFramePr/>
          <p:nvPr>
            <p:extLst>
              <p:ext uri="{D42A27DB-BD31-4B8C-83A1-F6EECF244321}">
                <p14:modId xmlns:p14="http://schemas.microsoft.com/office/powerpoint/2010/main" val="2319659476"/>
              </p:ext>
            </p:extLst>
          </p:nvPr>
        </p:nvGraphicFramePr>
        <p:xfrm>
          <a:off x="7969823" y="2898374"/>
          <a:ext cx="4420171" cy="297903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4180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CD2E-6BA7-411E-B632-E36B9C05CEFA}"/>
              </a:ext>
            </a:extLst>
          </p:cNvPr>
          <p:cNvSpPr>
            <a:spLocks noGrp="1"/>
          </p:cNvSpPr>
          <p:nvPr>
            <p:ph type="title"/>
          </p:nvPr>
        </p:nvSpPr>
        <p:spPr/>
        <p:txBody>
          <a:bodyPr/>
          <a:lstStyle/>
          <a:p>
            <a:r>
              <a:rPr lang="en-US" dirty="0"/>
              <a:t>III: Police Databases</a:t>
            </a:r>
          </a:p>
        </p:txBody>
      </p:sp>
      <p:sp>
        <p:nvSpPr>
          <p:cNvPr id="3" name="Content Placeholder 2">
            <a:extLst>
              <a:ext uri="{FF2B5EF4-FFF2-40B4-BE49-F238E27FC236}">
                <a16:creationId xmlns:a16="http://schemas.microsoft.com/office/drawing/2014/main" id="{BE66CB21-EC21-45A2-BB1A-013942589DDF}"/>
              </a:ext>
            </a:extLst>
          </p:cNvPr>
          <p:cNvSpPr>
            <a:spLocks noGrp="1"/>
          </p:cNvSpPr>
          <p:nvPr>
            <p:ph idx="1"/>
          </p:nvPr>
        </p:nvSpPr>
        <p:spPr/>
        <p:txBody>
          <a:bodyPr/>
          <a:lstStyle/>
          <a:p>
            <a:r>
              <a:rPr lang="en-US" dirty="0"/>
              <a:t>For each gang member the police database has information like:</a:t>
            </a:r>
          </a:p>
          <a:p>
            <a:pPr lvl="1"/>
            <a:r>
              <a:rPr lang="en-US" dirty="0"/>
              <a:t>Unique identifier – tattoos, scar marks, etc.</a:t>
            </a:r>
          </a:p>
          <a:p>
            <a:pPr lvl="1"/>
            <a:r>
              <a:rPr lang="en-US" dirty="0"/>
              <a:t>Date of birth</a:t>
            </a:r>
          </a:p>
          <a:p>
            <a:pPr lvl="1"/>
            <a:r>
              <a:rPr lang="en-US" dirty="0"/>
              <a:t>Reason reported for crime(s)</a:t>
            </a:r>
          </a:p>
          <a:p>
            <a:pPr lvl="1"/>
            <a:r>
              <a:rPr lang="en-US" dirty="0"/>
              <a:t>Date of crime(s)</a:t>
            </a:r>
          </a:p>
          <a:p>
            <a:pPr lvl="1"/>
            <a:r>
              <a:rPr lang="en-US" dirty="0"/>
              <a:t>Known associates</a:t>
            </a:r>
          </a:p>
          <a:p>
            <a:pPr lvl="1"/>
            <a:r>
              <a:rPr lang="en-US" dirty="0"/>
              <a:t>Relationship between offenders – brother, sister, friend, spouse, relative, etc.</a:t>
            </a:r>
          </a:p>
        </p:txBody>
      </p:sp>
      <p:pic>
        <p:nvPicPr>
          <p:cNvPr id="2054" name="Picture 6" descr="Image result for police database logo greater manchester">
            <a:extLst>
              <a:ext uri="{FF2B5EF4-FFF2-40B4-BE49-F238E27FC236}">
                <a16:creationId xmlns:a16="http://schemas.microsoft.com/office/drawing/2014/main" id="{5E207776-2B1A-4DDF-B324-DA023FC2E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421" y="222032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26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947D699-D429-4705-BDDC-8EBF1368DF35}"/>
              </a:ext>
            </a:extLst>
          </p:cNvPr>
          <p:cNvSpPr>
            <a:spLocks noGrp="1"/>
          </p:cNvSpPr>
          <p:nvPr>
            <p:ph type="title"/>
          </p:nvPr>
        </p:nvSpPr>
        <p:spPr>
          <a:xfrm>
            <a:off x="1451580" y="804520"/>
            <a:ext cx="4176511" cy="1049235"/>
          </a:xfrm>
        </p:spPr>
        <p:txBody>
          <a:bodyPr>
            <a:normAutofit/>
          </a:bodyPr>
          <a:lstStyle/>
          <a:p>
            <a:r>
              <a:rPr lang="en-US" sz="2500"/>
              <a:t>IV: IDENTIFYING COMMUNITY STRUCTURE</a:t>
            </a:r>
          </a:p>
        </p:txBody>
      </p:sp>
      <p:sp>
        <p:nvSpPr>
          <p:cNvPr id="8"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5EE8551-238E-44DB-9B87-865927B0B041}"/>
              </a:ext>
            </a:extLst>
          </p:cNvPr>
          <p:cNvSpPr>
            <a:spLocks noGrp="1"/>
          </p:cNvSpPr>
          <p:nvPr>
            <p:ph idx="1"/>
          </p:nvPr>
        </p:nvSpPr>
        <p:spPr>
          <a:xfrm>
            <a:off x="1451581" y="2015732"/>
            <a:ext cx="4172212" cy="3450613"/>
          </a:xfrm>
        </p:spPr>
        <p:txBody>
          <a:bodyPr>
            <a:normAutofit/>
          </a:bodyPr>
          <a:lstStyle/>
          <a:p>
            <a:pPr>
              <a:lnSpc>
                <a:spcPct val="110000"/>
              </a:lnSpc>
            </a:pPr>
            <a:r>
              <a:rPr lang="en-US" sz="1600" dirty="0"/>
              <a:t>The adjacent figure shows data from 2002 between well-formed gangs A &amp; B and newly formed gang C (in 2001).</a:t>
            </a:r>
          </a:p>
          <a:p>
            <a:pPr>
              <a:lnSpc>
                <a:spcPct val="110000"/>
              </a:lnSpc>
            </a:pPr>
            <a:r>
              <a:rPr lang="en-US" sz="1600" dirty="0"/>
              <a:t>All the 3 gangs are highly interconnected.</a:t>
            </a:r>
          </a:p>
          <a:p>
            <a:pPr>
              <a:lnSpc>
                <a:spcPct val="110000"/>
              </a:lnSpc>
            </a:pPr>
            <a:r>
              <a:rPr lang="en-US" sz="1600" dirty="0"/>
              <a:t>Figure illustrates a large amount of non-gang members or intermediates who are associated with individual gangs, labelled as ab* &amp; </a:t>
            </a:r>
            <a:r>
              <a:rPr lang="en-US" sz="1600" dirty="0" err="1"/>
              <a:t>bc</a:t>
            </a:r>
            <a:r>
              <a:rPr lang="en-US" sz="1600" dirty="0"/>
              <a:t>*.</a:t>
            </a:r>
          </a:p>
          <a:p>
            <a:pPr>
              <a:lnSpc>
                <a:spcPct val="110000"/>
              </a:lnSpc>
            </a:pPr>
            <a:r>
              <a:rPr lang="en-US" sz="1600" dirty="0"/>
              <a:t>Individuals who are only connected to one gang and who are highly connected within themselves are labelled </a:t>
            </a:r>
            <a:r>
              <a:rPr lang="en-US" sz="1600" i="1" dirty="0"/>
              <a:t>a* </a:t>
            </a:r>
            <a:r>
              <a:rPr lang="en-US" sz="1600" dirty="0"/>
              <a:t>and </a:t>
            </a:r>
            <a:r>
              <a:rPr lang="en-US" sz="1600" i="1" dirty="0"/>
              <a:t>b*</a:t>
            </a:r>
            <a:r>
              <a:rPr lang="en-US" sz="1600" dirty="0"/>
              <a:t>.</a:t>
            </a:r>
          </a:p>
        </p:txBody>
      </p:sp>
      <p:pic>
        <p:nvPicPr>
          <p:cNvPr id="4" name="Picture 3" descr="A picture containing map, text&#10;&#10;Description automatically generated">
            <a:extLst>
              <a:ext uri="{FF2B5EF4-FFF2-40B4-BE49-F238E27FC236}">
                <a16:creationId xmlns:a16="http://schemas.microsoft.com/office/drawing/2014/main" id="{451464ED-A43E-4FCF-A5F5-82637C7CFC1A}"/>
              </a:ext>
            </a:extLst>
          </p:cNvPr>
          <p:cNvPicPr>
            <a:picLocks noChangeAspect="1"/>
          </p:cNvPicPr>
          <p:nvPr/>
        </p:nvPicPr>
        <p:blipFill>
          <a:blip r:embed="rId2"/>
          <a:stretch>
            <a:fillRect/>
          </a:stretch>
        </p:blipFill>
        <p:spPr>
          <a:xfrm>
            <a:off x="6094411" y="959570"/>
            <a:ext cx="4960442" cy="4352788"/>
          </a:xfrm>
          <a:prstGeom prst="rect">
            <a:avLst/>
          </a:prstGeom>
        </p:spPr>
      </p:pic>
      <p:pic>
        <p:nvPicPr>
          <p:cNvPr id="10"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57C7325-AE14-4966-834F-1978B7BE8060}"/>
              </a:ext>
            </a:extLst>
          </p:cNvPr>
          <p:cNvSpPr txBox="1"/>
          <p:nvPr/>
        </p:nvSpPr>
        <p:spPr>
          <a:xfrm>
            <a:off x="6251628" y="5312358"/>
            <a:ext cx="4646008" cy="707886"/>
          </a:xfrm>
          <a:prstGeom prst="rect">
            <a:avLst/>
          </a:prstGeom>
          <a:noFill/>
        </p:spPr>
        <p:txBody>
          <a:bodyPr wrap="square" rtlCol="0">
            <a:spAutoFit/>
          </a:bodyPr>
          <a:lstStyle/>
          <a:p>
            <a:r>
              <a:rPr lang="en-US" sz="2000" dirty="0">
                <a:latin typeface="Arabic Typesetting" panose="020B0604020202020204" pitchFamily="66" charset="-78"/>
                <a:cs typeface="Arabic Typesetting" panose="020B0604020202020204" pitchFamily="66" charset="-78"/>
              </a:rPr>
              <a:t>Link reduction, showing Gangs A and B and emergence of Gang C (for 2002).</a:t>
            </a:r>
          </a:p>
        </p:txBody>
      </p:sp>
    </p:spTree>
    <p:extLst>
      <p:ext uri="{BB962C8B-B14F-4D97-AF65-F5344CB8AC3E}">
        <p14:creationId xmlns:p14="http://schemas.microsoft.com/office/powerpoint/2010/main" val="142350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2CE2-2C80-4324-BED3-6AD83E51B75D}"/>
              </a:ext>
            </a:extLst>
          </p:cNvPr>
          <p:cNvSpPr>
            <a:spLocks noGrp="1"/>
          </p:cNvSpPr>
          <p:nvPr>
            <p:ph type="title"/>
          </p:nvPr>
        </p:nvSpPr>
        <p:spPr>
          <a:xfrm>
            <a:off x="1451579" y="804519"/>
            <a:ext cx="9603275" cy="1049235"/>
          </a:xfrm>
        </p:spPr>
        <p:txBody>
          <a:bodyPr>
            <a:normAutofit/>
          </a:bodyPr>
          <a:lstStyle/>
          <a:p>
            <a:r>
              <a:rPr lang="en-US" dirty="0"/>
              <a:t>V: NETWORK CHARACTERISATION</a:t>
            </a:r>
          </a:p>
        </p:txBody>
      </p:sp>
      <p:sp>
        <p:nvSpPr>
          <p:cNvPr id="3" name="Content Placeholder 2">
            <a:extLst>
              <a:ext uri="{FF2B5EF4-FFF2-40B4-BE49-F238E27FC236}">
                <a16:creationId xmlns:a16="http://schemas.microsoft.com/office/drawing/2014/main" id="{ED6374E8-1DD0-4F8A-8A87-C3EA0F6FDA3B}"/>
              </a:ext>
            </a:extLst>
          </p:cNvPr>
          <p:cNvSpPr>
            <a:spLocks noGrp="1"/>
          </p:cNvSpPr>
          <p:nvPr>
            <p:ph idx="1"/>
          </p:nvPr>
        </p:nvSpPr>
        <p:spPr>
          <a:xfrm>
            <a:off x="1451579" y="2015734"/>
            <a:ext cx="4162555" cy="3450613"/>
          </a:xfrm>
        </p:spPr>
        <p:txBody>
          <a:bodyPr>
            <a:normAutofit/>
          </a:bodyPr>
          <a:lstStyle/>
          <a:p>
            <a:pPr marL="0" indent="0">
              <a:lnSpc>
                <a:spcPct val="110000"/>
              </a:lnSpc>
              <a:buNone/>
            </a:pPr>
            <a:r>
              <a:rPr lang="en-US" dirty="0"/>
              <a:t>A] </a:t>
            </a:r>
            <a:r>
              <a:rPr lang="en-US" u="sng" dirty="0"/>
              <a:t>Small World Networks:</a:t>
            </a:r>
          </a:p>
          <a:p>
            <a:pPr lvl="1">
              <a:lnSpc>
                <a:spcPct val="110000"/>
              </a:lnSpc>
            </a:pPr>
            <a:r>
              <a:rPr lang="en-US" dirty="0"/>
              <a:t>type of mathematical graph</a:t>
            </a:r>
          </a:p>
          <a:p>
            <a:pPr lvl="1">
              <a:lnSpc>
                <a:spcPct val="110000"/>
              </a:lnSpc>
            </a:pPr>
            <a:r>
              <a:rPr lang="en-US" dirty="0"/>
              <a:t>most nodes are not neighbors of one another </a:t>
            </a:r>
          </a:p>
          <a:p>
            <a:pPr lvl="1">
              <a:lnSpc>
                <a:spcPct val="110000"/>
              </a:lnSpc>
            </a:pPr>
            <a:r>
              <a:rPr lang="en-US" dirty="0"/>
              <a:t>but the neighbors of any given node are likely to be neighbors of each other</a:t>
            </a:r>
          </a:p>
          <a:p>
            <a:pPr lvl="1">
              <a:lnSpc>
                <a:spcPct val="110000"/>
              </a:lnSpc>
            </a:pPr>
            <a:r>
              <a:rPr lang="en-US" dirty="0"/>
              <a:t>most nodes can be reached from every other node by a small number of hops or steps. </a:t>
            </a:r>
          </a:p>
        </p:txBody>
      </p:sp>
      <p:pic>
        <p:nvPicPr>
          <p:cNvPr id="6146" name="Picture 2" descr="Examples of random, small-world and lattice networks. A small-world network possesses either long range connections between remote nodes and short range connections between neighboring nodes, which respectively contribute to high global and local network efficiencies. Small-world properties are intermediate between the random and lattice networks' properties.">
            <a:extLst>
              <a:ext uri="{FF2B5EF4-FFF2-40B4-BE49-F238E27FC236}">
                <a16:creationId xmlns:a16="http://schemas.microsoft.com/office/drawing/2014/main" id="{33D0219C-058C-4ACA-8BDD-57E5E3D534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172"/>
          <a:stretch/>
        </p:blipFill>
        <p:spPr bwMode="auto">
          <a:xfrm>
            <a:off x="6094411" y="2177829"/>
            <a:ext cx="4960443" cy="31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9909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1316</Words>
  <Application>Microsoft Office PowerPoint</Application>
  <PresentationFormat>Widescreen</PresentationFormat>
  <Paragraphs>148</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Arabic Typesetting</vt:lpstr>
      <vt:lpstr>Arial</vt:lpstr>
      <vt:lpstr>Calibri</vt:lpstr>
      <vt:lpstr>Gill Sans MT</vt:lpstr>
      <vt:lpstr>Gallery</vt:lpstr>
      <vt:lpstr>MEASURING UK CRIME GANGS</vt:lpstr>
      <vt:lpstr>Abstract </vt:lpstr>
      <vt:lpstr>1: Introduction</vt:lpstr>
      <vt:lpstr>II: Problem Description and Data</vt:lpstr>
      <vt:lpstr>II: Problem Description and Data</vt:lpstr>
      <vt:lpstr>II: Problem Description and Data</vt:lpstr>
      <vt:lpstr>III: Police Databases</vt:lpstr>
      <vt:lpstr>IV: IDENTIFYING COMMUNITY STRUCTURE</vt:lpstr>
      <vt:lpstr>V: NETWORK CHARACTERISATION</vt:lpstr>
      <vt:lpstr>V: NETWORK CHARACTERISATION</vt:lpstr>
      <vt:lpstr>V: NETWORK CHARACTERISATION</vt:lpstr>
      <vt:lpstr>V: NETWORK CHARACTERISATION</vt:lpstr>
      <vt:lpstr>V: NETWORK CHARACTERISATION</vt:lpstr>
      <vt:lpstr>VI: discussion</vt:lpstr>
      <vt:lpstr>VII: CONCLUSIONS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UK CRIME GANGS</dc:title>
  <dc:creator>Aashaar Panchalan</dc:creator>
  <cp:lastModifiedBy>Aashaar Panchalan</cp:lastModifiedBy>
  <cp:revision>19</cp:revision>
  <dcterms:created xsi:type="dcterms:W3CDTF">2019-07-19T01:57:17Z</dcterms:created>
  <dcterms:modified xsi:type="dcterms:W3CDTF">2019-07-19T19:12:22Z</dcterms:modified>
</cp:coreProperties>
</file>