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Oswald Light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6B50A2-517D-4C8A-8D7C-A457DE062862}">
  <a:tblStyle styleId="{2F6B50A2-517D-4C8A-8D7C-A457DE06286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-regular.fntdata"/><Relationship Id="rId30" Type="http://schemas.openxmlformats.org/officeDocument/2006/relationships/font" Target="fonts/OswaldLight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swa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afae4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aafae4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aafae4e2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baafae4e2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ae478924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bae478924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9b24ba0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69b24ba0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aafae4e2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baafae4e2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ae478924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bae478924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bae478924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2bae478924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ae478924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2bae478924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ae478924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2bae478924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bae478924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bae478924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baafae4e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2baafae4e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afae4e2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baafae4e2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bae478924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bae478924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aafae4e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baafae4e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aafae4e2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aafae4e2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980857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6980857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aafae4e21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baafae4e21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aafae4e21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baafae4e21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aafae4e2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baafae4e2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aafae4e2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baafae4e2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ae4789240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bae478924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Relationship Id="rId6" Type="http://schemas.openxmlformats.org/officeDocument/2006/relationships/image" Target="../media/image27.png"/><Relationship Id="rId7" Type="http://schemas.openxmlformats.org/officeDocument/2006/relationships/image" Target="../media/image46.jpg"/><Relationship Id="rId8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9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29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5012352" y="2243425"/>
            <a:ext cx="41040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Presented by,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Aashab Tajwar Khan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Department of Mechatronics Engineering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Khulna University of Engineering &amp; Technology, Khulna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Roll: 1831019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Year: 4</a:t>
            </a:r>
            <a:r>
              <a:rPr baseline="30000"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th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Term: 2</a:t>
            </a:r>
            <a:r>
              <a:rPr baseline="30000"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nd</a:t>
            </a:r>
            <a:endParaRPr baseline="3000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00375" y="2241219"/>
            <a:ext cx="40053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Supervised by,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Dr. Asief Javed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Assistant Professor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Department of Mechatronics Engineering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Khulna University of Engineering &amp; Technology, Khulna</a:t>
            </a:r>
            <a:endParaRPr baseline="3000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-122748" y="392736"/>
            <a:ext cx="9144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" sz="369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Development of a Multi-Computer File Synchronization System</a:t>
            </a:r>
            <a:endParaRPr sz="369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4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The Monitoring Process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873" y="1003780"/>
            <a:ext cx="960264" cy="6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/>
          <p:nvPr/>
        </p:nvSpPr>
        <p:spPr>
          <a:xfrm>
            <a:off x="2434378" y="2354575"/>
            <a:ext cx="960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3645870" y="2354575"/>
            <a:ext cx="960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4857375" y="2354575"/>
            <a:ext cx="960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cxnSp>
        <p:nvCxnSpPr>
          <p:cNvPr id="326" name="Google Shape;326;p34"/>
          <p:cNvCxnSpPr/>
          <p:nvPr/>
        </p:nvCxnSpPr>
        <p:spPr>
          <a:xfrm>
            <a:off x="4114805" y="1653160"/>
            <a:ext cx="3600" cy="68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4"/>
          <p:cNvCxnSpPr>
            <a:endCxn id="323" idx="0"/>
          </p:cNvCxnSpPr>
          <p:nvPr/>
        </p:nvCxnSpPr>
        <p:spPr>
          <a:xfrm flipH="1">
            <a:off x="2914528" y="2057275"/>
            <a:ext cx="39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4"/>
          <p:cNvCxnSpPr>
            <a:endCxn id="325" idx="0"/>
          </p:cNvCxnSpPr>
          <p:nvPr/>
        </p:nvCxnSpPr>
        <p:spPr>
          <a:xfrm>
            <a:off x="5333925" y="2057275"/>
            <a:ext cx="36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2918450" y="2065025"/>
            <a:ext cx="24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350" y="3205350"/>
            <a:ext cx="498888" cy="38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87" y="3724805"/>
            <a:ext cx="498888" cy="38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86" y="4313666"/>
            <a:ext cx="498888" cy="387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34"/>
          <p:cNvCxnSpPr>
            <a:stCxn id="330" idx="2"/>
          </p:cNvCxnSpPr>
          <p:nvPr/>
        </p:nvCxnSpPr>
        <p:spPr>
          <a:xfrm>
            <a:off x="4114794" y="3593109"/>
            <a:ext cx="0" cy="9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4"/>
          <p:cNvCxnSpPr>
            <a:stCxn id="332" idx="1"/>
          </p:cNvCxnSpPr>
          <p:nvPr/>
        </p:nvCxnSpPr>
        <p:spPr>
          <a:xfrm rot="10800000">
            <a:off x="4114786" y="4503346"/>
            <a:ext cx="4152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4"/>
          <p:cNvCxnSpPr>
            <a:stCxn id="331" idx="1"/>
          </p:cNvCxnSpPr>
          <p:nvPr/>
        </p:nvCxnSpPr>
        <p:spPr>
          <a:xfrm rot="10800000">
            <a:off x="4114787" y="3916585"/>
            <a:ext cx="415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6" name="Google Shape;3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1658" y="4310750"/>
            <a:ext cx="353117" cy="393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34"/>
          <p:cNvCxnSpPr>
            <a:stCxn id="336" idx="1"/>
            <a:endCxn id="332" idx="3"/>
          </p:cNvCxnSpPr>
          <p:nvPr/>
        </p:nvCxnSpPr>
        <p:spPr>
          <a:xfrm rot="10800000">
            <a:off x="5028858" y="4507551"/>
            <a:ext cx="26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4"/>
          <p:cNvSpPr txBox="1"/>
          <p:nvPr/>
        </p:nvSpPr>
        <p:spPr>
          <a:xfrm>
            <a:off x="5644775" y="4346000"/>
            <a:ext cx="13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</a:rPr>
              <a:t>Target File Location</a:t>
            </a:r>
            <a:endParaRPr b="1" sz="900">
              <a:solidFill>
                <a:srgbClr val="FF0000"/>
              </a:solidFill>
            </a:endParaRPr>
          </a:p>
        </p:txBody>
      </p:sp>
      <p:cxnSp>
        <p:nvCxnSpPr>
          <p:cNvPr id="339" name="Google Shape;339;p34"/>
          <p:cNvCxnSpPr/>
          <p:nvPr/>
        </p:nvCxnSpPr>
        <p:spPr>
          <a:xfrm>
            <a:off x="2918450" y="3040385"/>
            <a:ext cx="24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4"/>
          <p:cNvCxnSpPr/>
          <p:nvPr/>
        </p:nvCxnSpPr>
        <p:spPr>
          <a:xfrm flipH="1">
            <a:off x="2914453" y="2743200"/>
            <a:ext cx="39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4"/>
          <p:cNvCxnSpPr/>
          <p:nvPr/>
        </p:nvCxnSpPr>
        <p:spPr>
          <a:xfrm>
            <a:off x="5334000" y="2743200"/>
            <a:ext cx="36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4"/>
          <p:cNvCxnSpPr>
            <a:stCxn id="324" idx="2"/>
          </p:cNvCxnSpPr>
          <p:nvPr/>
        </p:nvCxnSpPr>
        <p:spPr>
          <a:xfrm flipH="1">
            <a:off x="4118520" y="2748175"/>
            <a:ext cx="7500" cy="45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4"/>
          <p:cNvSpPr txBox="1"/>
          <p:nvPr/>
        </p:nvSpPr>
        <p:spPr>
          <a:xfrm>
            <a:off x="2531850" y="3667138"/>
            <a:ext cx="133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Goes through FS Tree to find full location of the file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/>
        </p:nvSpPr>
        <p:spPr>
          <a:xfrm>
            <a:off x="414232" y="886378"/>
            <a:ext cx="83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Bit Masks For Each Event</a:t>
            </a:r>
            <a:endParaRPr b="0" i="0" sz="18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aphicFrame>
        <p:nvGraphicFramePr>
          <p:cNvPr id="349" name="Google Shape;349;p35"/>
          <p:cNvGraphicFramePr/>
          <p:nvPr/>
        </p:nvGraphicFramePr>
        <p:xfrm>
          <a:off x="505093" y="1443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{2F6B50A2-517D-4C8A-8D7C-A457DE062862}</a:tableStyleId>
              </a:tblPr>
              <a:tblGrid>
                <a:gridCol w="1725050"/>
                <a:gridCol w="5965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Bit Value</a:t>
                      </a:r>
                      <a:endParaRPr sz="12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Meaning</a:t>
                      </a:r>
                      <a:endParaRPr sz="12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IN_ACCESS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was accessed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IN_ATTRIB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attributes changed(ownership, permissions, etc.)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IN_CREAT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created inside watched directory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IN_DELETE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deleted inside watched directory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IN_DELETE_SELF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Watched file deleted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IN_MODIFY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was modified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IN_MOVE_SELF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was moved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Google Shape;350;p35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The Monitoring Process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6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File Streaming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7" name="Google Shape;3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411" y="73980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 rotWithShape="1">
          <a:blip r:embed="rId4">
            <a:alphaModFix/>
          </a:blip>
          <a:srcRect b="12377" l="10272" r="10280" t="12332"/>
          <a:stretch/>
        </p:blipFill>
        <p:spPr>
          <a:xfrm>
            <a:off x="2931091" y="1775440"/>
            <a:ext cx="566464" cy="5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0150" y="1754250"/>
            <a:ext cx="548700" cy="54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387" y="2860875"/>
            <a:ext cx="635875" cy="63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6575" y="2868495"/>
            <a:ext cx="635875" cy="63585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6"/>
          <p:cNvSpPr/>
          <p:nvPr/>
        </p:nvSpPr>
        <p:spPr>
          <a:xfrm>
            <a:off x="2514600" y="4457700"/>
            <a:ext cx="3421500" cy="480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Stream (Unique Thread)</a:t>
            </a:r>
            <a:endParaRPr/>
          </a:p>
        </p:txBody>
      </p:sp>
      <p:cxnSp>
        <p:nvCxnSpPr>
          <p:cNvPr id="363" name="Google Shape;363;p36"/>
          <p:cNvCxnSpPr>
            <a:stCxn id="358" idx="2"/>
            <a:endCxn id="360" idx="0"/>
          </p:cNvCxnSpPr>
          <p:nvPr/>
        </p:nvCxnSpPr>
        <p:spPr>
          <a:xfrm>
            <a:off x="3214323" y="2312241"/>
            <a:ext cx="0" cy="5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6"/>
          <p:cNvCxnSpPr>
            <a:stCxn id="359" idx="2"/>
            <a:endCxn id="361" idx="0"/>
          </p:cNvCxnSpPr>
          <p:nvPr/>
        </p:nvCxnSpPr>
        <p:spPr>
          <a:xfrm>
            <a:off x="5284500" y="2302972"/>
            <a:ext cx="0" cy="56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6"/>
          <p:cNvCxnSpPr>
            <a:stCxn id="360" idx="2"/>
          </p:cNvCxnSpPr>
          <p:nvPr/>
        </p:nvCxnSpPr>
        <p:spPr>
          <a:xfrm>
            <a:off x="3214325" y="3496730"/>
            <a:ext cx="9000" cy="9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6"/>
          <p:cNvCxnSpPr>
            <a:stCxn id="361" idx="2"/>
          </p:cNvCxnSpPr>
          <p:nvPr/>
        </p:nvCxnSpPr>
        <p:spPr>
          <a:xfrm>
            <a:off x="5284512" y="3504350"/>
            <a:ext cx="3900" cy="3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6"/>
          <p:cNvSpPr txBox="1"/>
          <p:nvPr/>
        </p:nvSpPr>
        <p:spPr>
          <a:xfrm>
            <a:off x="4631130" y="3819475"/>
            <a:ext cx="13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Delay Interval (100ms)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68" name="Google Shape;368;p36"/>
          <p:cNvCxnSpPr>
            <a:stCxn id="367" idx="2"/>
          </p:cNvCxnSpPr>
          <p:nvPr/>
        </p:nvCxnSpPr>
        <p:spPr>
          <a:xfrm>
            <a:off x="5295030" y="4127275"/>
            <a:ext cx="900" cy="3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6"/>
          <p:cNvSpPr txBox="1"/>
          <p:nvPr/>
        </p:nvSpPr>
        <p:spPr>
          <a:xfrm>
            <a:off x="3885523" y="1230200"/>
            <a:ext cx="8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Target File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2081273" y="1882300"/>
            <a:ext cx="8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Metadata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5660975" y="180610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File Contents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1926400" y="301725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 Package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5713550" y="301725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 Package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305875" y="1008200"/>
            <a:ext cx="16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{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f</a:t>
            </a:r>
            <a:r>
              <a:rPr b="1" lang="en" sz="800">
                <a:solidFill>
                  <a:schemeClr val="dk1"/>
                </a:solidFill>
              </a:rPr>
              <a:t>ile_size”: “1359042”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</a:t>
            </a:r>
            <a:r>
              <a:rPr b="1" lang="en" sz="800">
                <a:solidFill>
                  <a:schemeClr val="dk1"/>
                </a:solidFill>
              </a:rPr>
              <a:t>“</a:t>
            </a:r>
            <a:r>
              <a:rPr b="1" lang="en" sz="800">
                <a:solidFill>
                  <a:schemeClr val="dk1"/>
                </a:solidFill>
              </a:rPr>
              <a:t>f</a:t>
            </a:r>
            <a:r>
              <a:rPr b="1" lang="en" sz="800">
                <a:solidFill>
                  <a:schemeClr val="dk1"/>
                </a:solidFill>
              </a:rPr>
              <a:t>ile_name”: “lecture1”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c</a:t>
            </a:r>
            <a:r>
              <a:rPr b="1" lang="en" sz="800">
                <a:solidFill>
                  <a:schemeClr val="dk1"/>
                </a:solidFill>
              </a:rPr>
              <a:t>reated_at”: “12-02-2024”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w</a:t>
            </a:r>
            <a:r>
              <a:rPr b="1" lang="en" sz="800">
                <a:solidFill>
                  <a:schemeClr val="dk1"/>
                </a:solidFill>
              </a:rPr>
              <a:t>orkspace”: “MTE”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t</a:t>
            </a:r>
            <a:r>
              <a:rPr b="1" lang="en" sz="800">
                <a:solidFill>
                  <a:schemeClr val="dk1"/>
                </a:solidFill>
              </a:rPr>
              <a:t>ype”: “file”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e</a:t>
            </a:r>
            <a:r>
              <a:rPr b="1" lang="en" sz="800">
                <a:solidFill>
                  <a:schemeClr val="dk1"/>
                </a:solidFill>
              </a:rPr>
              <a:t>xtension” : “.pdf”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}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75" name="Google Shape;375;p36"/>
          <p:cNvCxnSpPr>
            <a:stCxn id="357" idx="1"/>
            <a:endCxn id="358" idx="0"/>
          </p:cNvCxnSpPr>
          <p:nvPr/>
        </p:nvCxnSpPr>
        <p:spPr>
          <a:xfrm flipH="1">
            <a:off x="3214311" y="1008205"/>
            <a:ext cx="815100" cy="767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36"/>
          <p:cNvCxnSpPr>
            <a:stCxn id="357" idx="3"/>
            <a:endCxn id="359" idx="0"/>
          </p:cNvCxnSpPr>
          <p:nvPr/>
        </p:nvCxnSpPr>
        <p:spPr>
          <a:xfrm>
            <a:off x="4511024" y="1008205"/>
            <a:ext cx="773400" cy="746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7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File Streaming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3" name="Google Shape;3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912" y="1661087"/>
            <a:ext cx="635875" cy="63585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/>
          <p:nvPr/>
        </p:nvSpPr>
        <p:spPr>
          <a:xfrm>
            <a:off x="2941050" y="906775"/>
            <a:ext cx="3421500" cy="338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Stream</a:t>
            </a:r>
            <a:endParaRPr/>
          </a:p>
        </p:txBody>
      </p:sp>
      <p:cxnSp>
        <p:nvCxnSpPr>
          <p:cNvPr id="385" name="Google Shape;385;p37"/>
          <p:cNvCxnSpPr/>
          <p:nvPr/>
        </p:nvCxnSpPr>
        <p:spPr>
          <a:xfrm flipH="1">
            <a:off x="3916600" y="1256072"/>
            <a:ext cx="2700" cy="4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7"/>
          <p:cNvCxnSpPr>
            <a:stCxn id="383" idx="2"/>
          </p:cNvCxnSpPr>
          <p:nvPr/>
        </p:nvCxnSpPr>
        <p:spPr>
          <a:xfrm>
            <a:off x="3921850" y="2296942"/>
            <a:ext cx="2400" cy="3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7"/>
          <p:cNvCxnSpPr>
            <a:stCxn id="388" idx="2"/>
          </p:cNvCxnSpPr>
          <p:nvPr/>
        </p:nvCxnSpPr>
        <p:spPr>
          <a:xfrm>
            <a:off x="6819030" y="5498875"/>
            <a:ext cx="900" cy="33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7"/>
          <p:cNvSpPr txBox="1"/>
          <p:nvPr/>
        </p:nvSpPr>
        <p:spPr>
          <a:xfrm>
            <a:off x="4239776" y="4569825"/>
            <a:ext cx="100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Compile File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2663575" y="181745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 Package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07650" y="2605950"/>
            <a:ext cx="16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{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“file_size”: “1359042”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“file_name”: “lecture1”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“created_at”: “12-02-2024”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“workspace”: “MTE”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rgbClr val="00FFFF"/>
                </a:solidFill>
              </a:rPr>
              <a:t>type</a:t>
            </a:r>
            <a:r>
              <a:rPr b="1" lang="en" sz="800">
                <a:solidFill>
                  <a:schemeClr val="dk1"/>
                </a:solidFill>
              </a:rPr>
              <a:t>”: “file”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“extension” : “.pdf”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}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00" y="2468812"/>
            <a:ext cx="635875" cy="6358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37"/>
          <p:cNvCxnSpPr>
            <a:endCxn id="392" idx="0"/>
          </p:cNvCxnSpPr>
          <p:nvPr/>
        </p:nvCxnSpPr>
        <p:spPr>
          <a:xfrm>
            <a:off x="5273037" y="1242112"/>
            <a:ext cx="14100" cy="12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4" name="Google Shape;39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7598" y="4054501"/>
            <a:ext cx="481613" cy="536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37"/>
          <p:cNvCxnSpPr>
            <a:stCxn id="391" idx="2"/>
            <a:endCxn id="394" idx="1"/>
          </p:cNvCxnSpPr>
          <p:nvPr/>
        </p:nvCxnSpPr>
        <p:spPr>
          <a:xfrm flipH="1" rot="-5400000">
            <a:off x="3929200" y="3764400"/>
            <a:ext cx="547200" cy="569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96" name="Google Shape;3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349" y="3978400"/>
            <a:ext cx="750950" cy="7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12787" y="3331600"/>
            <a:ext cx="548700" cy="548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37"/>
          <p:cNvCxnSpPr>
            <a:stCxn id="392" idx="2"/>
            <a:endCxn id="397" idx="0"/>
          </p:cNvCxnSpPr>
          <p:nvPr/>
        </p:nvCxnSpPr>
        <p:spPr>
          <a:xfrm>
            <a:off x="5287137" y="3104667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7"/>
          <p:cNvCxnSpPr>
            <a:stCxn id="397" idx="2"/>
            <a:endCxn id="394" idx="3"/>
          </p:cNvCxnSpPr>
          <p:nvPr/>
        </p:nvCxnSpPr>
        <p:spPr>
          <a:xfrm rot="5400000">
            <a:off x="4906887" y="3942572"/>
            <a:ext cx="442500" cy="31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0" name="Google Shape;400;p37"/>
          <p:cNvCxnSpPr/>
          <p:nvPr/>
        </p:nvCxnSpPr>
        <p:spPr>
          <a:xfrm flipH="1" rot="10800000">
            <a:off x="5012775" y="4442580"/>
            <a:ext cx="11976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7"/>
          <p:cNvSpPr txBox="1"/>
          <p:nvPr/>
        </p:nvSpPr>
        <p:spPr>
          <a:xfrm>
            <a:off x="2329423" y="2971875"/>
            <a:ext cx="8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Metadata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5355723" y="4370725"/>
            <a:ext cx="81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Store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6342896" y="4698475"/>
            <a:ext cx="100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Database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5605075" y="2615770"/>
            <a:ext cx="20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Package Containing File Data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8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Synchronization Algorithm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2644611" y="2476166"/>
            <a:ext cx="896075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New File?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182135" y="3166019"/>
            <a:ext cx="852300" cy="4695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Client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Starts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1237296" y="2586712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Monitor Local Workspace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2651288" y="1543029"/>
            <a:ext cx="896075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Updat-ed?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1237285" y="38373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Listen From Local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2610854" y="839410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Get File ID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902560" y="1660860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Extract Modifications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3963785" y="25939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Extract Full File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705671" y="15558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Push to Queue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5409460" y="25939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Log Changes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8023746" y="25939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Upload to Remote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6669688" y="2476175"/>
            <a:ext cx="1074513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Active?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5850179" y="3719508"/>
            <a:ext cx="1132025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Exists?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730210" y="3837321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De-serialize 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4417960" y="38373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Retrieve Metadata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7440340" y="3837321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Create New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7440323" y="449430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Overwrite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597400" y="3635227"/>
            <a:ext cx="648417" cy="393595"/>
          </a:xfrm>
          <a:custGeom>
            <a:rect b="b" l="l" r="r" t="t"/>
            <a:pathLst>
              <a:path extrusionOk="0" h="19816" w="25062">
                <a:moveTo>
                  <a:pt x="0" y="0"/>
                </a:moveTo>
                <a:lnTo>
                  <a:pt x="291" y="19816"/>
                </a:lnTo>
                <a:lnTo>
                  <a:pt x="25062" y="1981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29" name="Google Shape;429;p38"/>
          <p:cNvCxnSpPr>
            <a:stCxn id="413" idx="3"/>
            <a:endCxn id="411" idx="1"/>
          </p:cNvCxnSpPr>
          <p:nvPr/>
        </p:nvCxnSpPr>
        <p:spPr>
          <a:xfrm>
            <a:off x="2228796" y="2783512"/>
            <a:ext cx="415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8"/>
          <p:cNvCxnSpPr>
            <a:stCxn id="411" idx="0"/>
            <a:endCxn id="414" idx="2"/>
          </p:cNvCxnSpPr>
          <p:nvPr/>
        </p:nvCxnSpPr>
        <p:spPr>
          <a:xfrm flipH="1" rot="10800000">
            <a:off x="3092649" y="2172266"/>
            <a:ext cx="6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8"/>
          <p:cNvCxnSpPr>
            <a:stCxn id="414" idx="0"/>
            <a:endCxn id="416" idx="2"/>
          </p:cNvCxnSpPr>
          <p:nvPr/>
        </p:nvCxnSpPr>
        <p:spPr>
          <a:xfrm flipH="1" rot="10800000">
            <a:off x="3099326" y="1233129"/>
            <a:ext cx="720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8"/>
          <p:cNvCxnSpPr>
            <a:stCxn id="414" idx="3"/>
            <a:endCxn id="417" idx="1"/>
          </p:cNvCxnSpPr>
          <p:nvPr/>
        </p:nvCxnSpPr>
        <p:spPr>
          <a:xfrm>
            <a:off x="3547363" y="1857654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8"/>
          <p:cNvCxnSpPr>
            <a:stCxn id="415" idx="3"/>
            <a:endCxn id="424" idx="1"/>
          </p:cNvCxnSpPr>
          <p:nvPr/>
        </p:nvCxnSpPr>
        <p:spPr>
          <a:xfrm>
            <a:off x="2228785" y="4034138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8"/>
          <p:cNvCxnSpPr>
            <a:stCxn id="424" idx="3"/>
            <a:endCxn id="425" idx="1"/>
          </p:cNvCxnSpPr>
          <p:nvPr/>
        </p:nvCxnSpPr>
        <p:spPr>
          <a:xfrm>
            <a:off x="3721710" y="4034121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8"/>
          <p:cNvCxnSpPr>
            <a:stCxn id="425" idx="3"/>
            <a:endCxn id="423" idx="1"/>
          </p:cNvCxnSpPr>
          <p:nvPr/>
        </p:nvCxnSpPr>
        <p:spPr>
          <a:xfrm>
            <a:off x="5409460" y="4034138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8"/>
          <p:cNvCxnSpPr>
            <a:stCxn id="423" idx="3"/>
            <a:endCxn id="426" idx="1"/>
          </p:cNvCxnSpPr>
          <p:nvPr/>
        </p:nvCxnSpPr>
        <p:spPr>
          <a:xfrm>
            <a:off x="6982204" y="4034133"/>
            <a:ext cx="4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8"/>
          <p:cNvCxnSpPr>
            <a:stCxn id="422" idx="3"/>
            <a:endCxn id="421" idx="1"/>
          </p:cNvCxnSpPr>
          <p:nvPr/>
        </p:nvCxnSpPr>
        <p:spPr>
          <a:xfrm>
            <a:off x="7744201" y="2790800"/>
            <a:ext cx="2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8"/>
          <p:cNvCxnSpPr>
            <a:stCxn id="422" idx="0"/>
            <a:endCxn id="419" idx="2"/>
          </p:cNvCxnSpPr>
          <p:nvPr/>
        </p:nvCxnSpPr>
        <p:spPr>
          <a:xfrm rot="10800000">
            <a:off x="7201545" y="1949375"/>
            <a:ext cx="54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8"/>
          <p:cNvCxnSpPr>
            <a:stCxn id="411" idx="3"/>
            <a:endCxn id="418" idx="1"/>
          </p:cNvCxnSpPr>
          <p:nvPr/>
        </p:nvCxnSpPr>
        <p:spPr>
          <a:xfrm>
            <a:off x="3540686" y="2790791"/>
            <a:ext cx="42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8"/>
          <p:cNvCxnSpPr>
            <a:stCxn id="418" idx="3"/>
            <a:endCxn id="420" idx="1"/>
          </p:cNvCxnSpPr>
          <p:nvPr/>
        </p:nvCxnSpPr>
        <p:spPr>
          <a:xfrm>
            <a:off x="4955285" y="2790798"/>
            <a:ext cx="4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8"/>
          <p:cNvCxnSpPr>
            <a:stCxn id="420" idx="3"/>
            <a:endCxn id="422" idx="1"/>
          </p:cNvCxnSpPr>
          <p:nvPr/>
        </p:nvCxnSpPr>
        <p:spPr>
          <a:xfrm>
            <a:off x="6400960" y="2790798"/>
            <a:ext cx="26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38"/>
          <p:cNvSpPr/>
          <p:nvPr/>
        </p:nvSpPr>
        <p:spPr>
          <a:xfrm>
            <a:off x="3620860" y="1041810"/>
            <a:ext cx="2243900" cy="1559075"/>
          </a:xfrm>
          <a:custGeom>
            <a:rect b="b" l="l" r="r" t="t"/>
            <a:pathLst>
              <a:path extrusionOk="0" h="62363" w="89756">
                <a:moveTo>
                  <a:pt x="0" y="0"/>
                </a:moveTo>
                <a:lnTo>
                  <a:pt x="89756" y="0"/>
                </a:lnTo>
                <a:lnTo>
                  <a:pt x="89756" y="6236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3" name="Google Shape;443;p38"/>
          <p:cNvSpPr/>
          <p:nvPr/>
        </p:nvSpPr>
        <p:spPr>
          <a:xfrm>
            <a:off x="4903085" y="1843210"/>
            <a:ext cx="743100" cy="757675"/>
          </a:xfrm>
          <a:custGeom>
            <a:rect b="b" l="l" r="r" t="t"/>
            <a:pathLst>
              <a:path extrusionOk="0" h="30307" w="29724">
                <a:moveTo>
                  <a:pt x="0" y="0"/>
                </a:moveTo>
                <a:lnTo>
                  <a:pt x="29433" y="0"/>
                </a:lnTo>
                <a:lnTo>
                  <a:pt x="29724" y="3030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4" name="Google Shape;444;p38"/>
          <p:cNvSpPr/>
          <p:nvPr/>
        </p:nvSpPr>
        <p:spPr>
          <a:xfrm>
            <a:off x="6425735" y="4356683"/>
            <a:ext cx="1019950" cy="327825"/>
          </a:xfrm>
          <a:custGeom>
            <a:rect b="b" l="l" r="r" t="t"/>
            <a:pathLst>
              <a:path extrusionOk="0" h="13113" w="40798">
                <a:moveTo>
                  <a:pt x="0" y="0"/>
                </a:moveTo>
                <a:lnTo>
                  <a:pt x="291" y="13113"/>
                </a:lnTo>
                <a:lnTo>
                  <a:pt x="40798" y="1311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5" name="Google Shape;445;p38"/>
          <p:cNvSpPr/>
          <p:nvPr/>
        </p:nvSpPr>
        <p:spPr>
          <a:xfrm>
            <a:off x="597410" y="2797600"/>
            <a:ext cx="648400" cy="371550"/>
          </a:xfrm>
          <a:custGeom>
            <a:rect b="b" l="l" r="r" t="t"/>
            <a:pathLst>
              <a:path extrusionOk="0" h="14862" w="25936">
                <a:moveTo>
                  <a:pt x="0" y="14862"/>
                </a:moveTo>
                <a:lnTo>
                  <a:pt x="291" y="0"/>
                </a:lnTo>
                <a:lnTo>
                  <a:pt x="2593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6" name="Google Shape;446;p38"/>
          <p:cNvSpPr txBox="1"/>
          <p:nvPr/>
        </p:nvSpPr>
        <p:spPr>
          <a:xfrm>
            <a:off x="3070800" y="2172298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3055619" y="1259127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7194271" y="2106162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6989492" y="3709273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7676106" y="2465940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6791156" y="4343594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3517081" y="1525504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>
            <a:off x="3517294" y="2482298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59" name="Google Shape;459;p39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Synchronization Algorithm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18560" y="2714319"/>
            <a:ext cx="852300" cy="4695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Receive 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1404260" y="275226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De-serialize 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2656300" y="2615462"/>
            <a:ext cx="1110225" cy="66282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Token?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2715673" y="105561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Decode and Retrieve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4090831" y="275006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Match File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5467875" y="2608425"/>
            <a:ext cx="1110225" cy="66282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File Exists?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5527248" y="36610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Fetch Metadata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5542110" y="101191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Create New Version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949077" y="27065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Log Changes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943360" y="36610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Update Version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8253260" y="2668654"/>
            <a:ext cx="852300" cy="4695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Push to Devices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471" name="Google Shape;471;p39"/>
          <p:cNvCxnSpPr>
            <a:stCxn id="460" idx="6"/>
            <a:endCxn id="461" idx="1"/>
          </p:cNvCxnSpPr>
          <p:nvPr/>
        </p:nvCxnSpPr>
        <p:spPr>
          <a:xfrm>
            <a:off x="1070860" y="2949069"/>
            <a:ext cx="3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9"/>
          <p:cNvCxnSpPr>
            <a:stCxn id="461" idx="3"/>
            <a:endCxn id="462" idx="1"/>
          </p:cNvCxnSpPr>
          <p:nvPr/>
        </p:nvCxnSpPr>
        <p:spPr>
          <a:xfrm flipH="1" rot="10800000">
            <a:off x="2395760" y="2946963"/>
            <a:ext cx="260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9"/>
          <p:cNvCxnSpPr>
            <a:stCxn id="462" idx="0"/>
            <a:endCxn id="463" idx="2"/>
          </p:cNvCxnSpPr>
          <p:nvPr/>
        </p:nvCxnSpPr>
        <p:spPr>
          <a:xfrm rot="10800000">
            <a:off x="3211413" y="1449362"/>
            <a:ext cx="0" cy="11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9"/>
          <p:cNvCxnSpPr>
            <a:stCxn id="462" idx="3"/>
            <a:endCxn id="464" idx="1"/>
          </p:cNvCxnSpPr>
          <p:nvPr/>
        </p:nvCxnSpPr>
        <p:spPr>
          <a:xfrm>
            <a:off x="3766525" y="2946875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9"/>
          <p:cNvCxnSpPr>
            <a:stCxn id="464" idx="3"/>
            <a:endCxn id="465" idx="1"/>
          </p:cNvCxnSpPr>
          <p:nvPr/>
        </p:nvCxnSpPr>
        <p:spPr>
          <a:xfrm flipH="1" rot="10800000">
            <a:off x="5082331" y="2939963"/>
            <a:ext cx="385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9"/>
          <p:cNvCxnSpPr>
            <a:stCxn id="465" idx="0"/>
            <a:endCxn id="467" idx="2"/>
          </p:cNvCxnSpPr>
          <p:nvPr/>
        </p:nvCxnSpPr>
        <p:spPr>
          <a:xfrm flipH="1" rot="10800000">
            <a:off x="6022988" y="1405425"/>
            <a:ext cx="15000" cy="12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39"/>
          <p:cNvCxnSpPr>
            <a:stCxn id="465" idx="2"/>
            <a:endCxn id="466" idx="0"/>
          </p:cNvCxnSpPr>
          <p:nvPr/>
        </p:nvCxnSpPr>
        <p:spPr>
          <a:xfrm>
            <a:off x="6022988" y="3271250"/>
            <a:ext cx="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9"/>
          <p:cNvCxnSpPr>
            <a:stCxn id="466" idx="3"/>
            <a:endCxn id="469" idx="1"/>
          </p:cNvCxnSpPr>
          <p:nvPr/>
        </p:nvCxnSpPr>
        <p:spPr>
          <a:xfrm>
            <a:off x="6518748" y="3857838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9"/>
          <p:cNvCxnSpPr>
            <a:stCxn id="468" idx="3"/>
            <a:endCxn id="470" idx="2"/>
          </p:cNvCxnSpPr>
          <p:nvPr/>
        </p:nvCxnSpPr>
        <p:spPr>
          <a:xfrm>
            <a:off x="7940577" y="2903398"/>
            <a:ext cx="3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9"/>
          <p:cNvCxnSpPr>
            <a:stCxn id="469" idx="0"/>
            <a:endCxn id="468" idx="2"/>
          </p:cNvCxnSpPr>
          <p:nvPr/>
        </p:nvCxnSpPr>
        <p:spPr>
          <a:xfrm flipH="1" rot="10800000">
            <a:off x="7439110" y="3100338"/>
            <a:ext cx="57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9"/>
          <p:cNvSpPr/>
          <p:nvPr/>
        </p:nvSpPr>
        <p:spPr>
          <a:xfrm>
            <a:off x="6533599" y="1209375"/>
            <a:ext cx="926644" cy="1500836"/>
          </a:xfrm>
          <a:custGeom>
            <a:rect b="b" l="l" r="r" t="t"/>
            <a:pathLst>
              <a:path extrusionOk="0" h="60323" w="34387">
                <a:moveTo>
                  <a:pt x="0" y="291"/>
                </a:moveTo>
                <a:lnTo>
                  <a:pt x="34387" y="0"/>
                </a:lnTo>
                <a:lnTo>
                  <a:pt x="34387" y="6032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2" name="Google Shape;482;p39"/>
          <p:cNvSpPr txBox="1"/>
          <p:nvPr/>
        </p:nvSpPr>
        <p:spPr>
          <a:xfrm>
            <a:off x="3211419" y="1855340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83" name="Google Shape;483;p39"/>
          <p:cNvSpPr txBox="1"/>
          <p:nvPr/>
        </p:nvSpPr>
        <p:spPr>
          <a:xfrm>
            <a:off x="3726900" y="2699317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6044798" y="1942777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6022938" y="3231479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736" y="655932"/>
            <a:ext cx="1169400" cy="11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0"/>
          <p:cNvSpPr txBox="1"/>
          <p:nvPr/>
        </p:nvSpPr>
        <p:spPr>
          <a:xfrm>
            <a:off x="3840403" y="1713399"/>
            <a:ext cx="157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Backend Server</a:t>
            </a:r>
            <a:endParaRPr b="0" i="0" sz="17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2" name="Google Shape;49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915" y="2440174"/>
            <a:ext cx="875952" cy="87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4611" y="2476577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0848" y="2487196"/>
            <a:ext cx="738900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0"/>
          <p:cNvSpPr txBox="1"/>
          <p:nvPr/>
        </p:nvSpPr>
        <p:spPr>
          <a:xfrm>
            <a:off x="2855651" y="3148088"/>
            <a:ext cx="116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Block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501755" y="3175076"/>
            <a:ext cx="116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User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7261986" y="3147150"/>
            <a:ext cx="107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Sync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8" name="Google Shape;498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8676" y="2440178"/>
            <a:ext cx="738900" cy="7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0"/>
          <p:cNvSpPr txBox="1"/>
          <p:nvPr/>
        </p:nvSpPr>
        <p:spPr>
          <a:xfrm>
            <a:off x="5024924" y="3147150"/>
            <a:ext cx="157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Metadata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116575" y="3531860"/>
            <a:ext cx="188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Authentication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Authorization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Registration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user data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6767000" y="3461160"/>
            <a:ext cx="213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Organize files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Distribute across all clients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2272888" y="3502710"/>
            <a:ext cx="219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file streaming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Interact with Block Storage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4590616" y="3502698"/>
            <a:ext cx="205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file metadata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Notify with updates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04" name="Google Shape;50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40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840" y="939802"/>
            <a:ext cx="1062476" cy="9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1"/>
          <p:cNvSpPr txBox="1"/>
          <p:nvPr/>
        </p:nvSpPr>
        <p:spPr>
          <a:xfrm>
            <a:off x="3853623" y="1802596"/>
            <a:ext cx="15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Desktop Client</a:t>
            </a:r>
            <a:endParaRPr b="0" i="0" sz="17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2" name="Google Shape;51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5037" y="2665313"/>
            <a:ext cx="1003099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1"/>
          <p:cNvSpPr txBox="1"/>
          <p:nvPr/>
        </p:nvSpPr>
        <p:spPr>
          <a:xfrm>
            <a:off x="1325013" y="3329814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Watcher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4167589" y="3336877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Chunker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5" name="Google Shape;51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4831" y="2611803"/>
            <a:ext cx="714675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09135" y="2578314"/>
            <a:ext cx="714675" cy="7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1"/>
          <p:cNvSpPr txBox="1"/>
          <p:nvPr/>
        </p:nvSpPr>
        <p:spPr>
          <a:xfrm>
            <a:off x="6857156" y="3342198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Indexer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645283" y="3641775"/>
            <a:ext cx="26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Watches for changes in workspace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3535475" y="3634727"/>
            <a:ext cx="256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Breaks down files into chunks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Arrange chunks into files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Sends/Receives chunks to server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6270739" y="3642012"/>
            <a:ext cx="287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metadata for files in workspace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Keep track of changes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21" name="Google Shape;5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sz="400"/>
          </a:p>
        </p:txBody>
      </p:sp>
      <p:sp>
        <p:nvSpPr>
          <p:cNvPr id="522" name="Google Shape;522;p41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1295108" y="3328869"/>
            <a:ext cx="9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Google Shape;524;p41"/>
          <p:cNvSpPr txBox="1"/>
          <p:nvPr/>
        </p:nvSpPr>
        <p:spPr>
          <a:xfrm>
            <a:off x="648425" y="3643900"/>
            <a:ext cx="251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/>
        </p:nvSpPr>
        <p:spPr>
          <a:xfrm>
            <a:off x="4008842" y="1811061"/>
            <a:ext cx="149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Data Store</a:t>
            </a:r>
            <a:endParaRPr b="0" i="0" sz="17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1295108" y="3328869"/>
            <a:ext cx="9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User Data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648425" y="3643900"/>
            <a:ext cx="25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Store and Manage user data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Relate workspace to users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32" name="Google Shape;53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444" y="835549"/>
            <a:ext cx="995700" cy="9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050" y="2479278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8786" y="2597776"/>
            <a:ext cx="674682" cy="6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2"/>
          <p:cNvSpPr txBox="1"/>
          <p:nvPr/>
        </p:nvSpPr>
        <p:spPr>
          <a:xfrm>
            <a:off x="6677593" y="3342925"/>
            <a:ext cx="121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Metadata DB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6" name="Google Shape;536;p42"/>
          <p:cNvSpPr txBox="1"/>
          <p:nvPr/>
        </p:nvSpPr>
        <p:spPr>
          <a:xfrm>
            <a:off x="6270093" y="3643900"/>
            <a:ext cx="23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Storage and Retrieval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Write to Disk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37" name="Google Shape;53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4452" y="2515702"/>
            <a:ext cx="819075" cy="8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2"/>
          <p:cNvSpPr txBox="1"/>
          <p:nvPr/>
        </p:nvSpPr>
        <p:spPr>
          <a:xfrm>
            <a:off x="3990321" y="3335628"/>
            <a:ext cx="131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Block Storage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3538569" y="3643900"/>
            <a:ext cx="229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Storage and Retrieval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Write to Disk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40" name="Google Shape;54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1" name="Google Shape;541;p42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Storage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43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System Architecture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8" name="Google Shape;5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5" y="2334223"/>
            <a:ext cx="662025" cy="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17" y="3752000"/>
            <a:ext cx="662025" cy="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798" y="3751992"/>
            <a:ext cx="662025" cy="6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3"/>
          <p:cNvSpPr/>
          <p:nvPr/>
        </p:nvSpPr>
        <p:spPr>
          <a:xfrm>
            <a:off x="1748075" y="2473921"/>
            <a:ext cx="9900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TCP Server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52" name="Google Shape;552;p43"/>
          <p:cNvSpPr/>
          <p:nvPr/>
        </p:nvSpPr>
        <p:spPr>
          <a:xfrm flipH="1">
            <a:off x="3023456" y="1104879"/>
            <a:ext cx="1355050" cy="477450"/>
          </a:xfrm>
          <a:prstGeom prst="flowChartMagneticDrum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Message Queue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53" name="Google Shape;55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1799" y="3693748"/>
            <a:ext cx="750950" cy="7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3"/>
          <p:cNvPicPr preferRelativeResize="0"/>
          <p:nvPr/>
        </p:nvPicPr>
        <p:blipFill rotWithShape="1">
          <a:blip r:embed="rId7">
            <a:alphaModFix/>
          </a:blip>
          <a:srcRect b="32433" l="22966" r="23272" t="31117"/>
          <a:stretch/>
        </p:blipFill>
        <p:spPr>
          <a:xfrm>
            <a:off x="1611694" y="1111335"/>
            <a:ext cx="694499" cy="47083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3"/>
          <p:cNvSpPr txBox="1"/>
          <p:nvPr/>
        </p:nvSpPr>
        <p:spPr>
          <a:xfrm>
            <a:off x="1719362" y="4366361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Reverse Proxy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56" name="Google Shape;556;p43"/>
          <p:cNvSpPr/>
          <p:nvPr/>
        </p:nvSpPr>
        <p:spPr>
          <a:xfrm>
            <a:off x="5106475" y="1108625"/>
            <a:ext cx="1260300" cy="47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    Meta Service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7095412" y="4451986"/>
            <a:ext cx="15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User and Workspace DB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7051073" y="3038031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Object Storage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5106475" y="3837377"/>
            <a:ext cx="1260300" cy="47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    User Service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60" name="Google Shape;560;p43"/>
          <p:cNvSpPr/>
          <p:nvPr/>
        </p:nvSpPr>
        <p:spPr>
          <a:xfrm>
            <a:off x="5106475" y="2452069"/>
            <a:ext cx="1260300" cy="47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  Sync Service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61" name="Google Shape;56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999" y="968500"/>
            <a:ext cx="750950" cy="7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45652" y="2225004"/>
            <a:ext cx="926650" cy="92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43"/>
          <p:cNvCxnSpPr>
            <a:stCxn id="548" idx="3"/>
            <a:endCxn id="551" idx="1"/>
          </p:cNvCxnSpPr>
          <p:nvPr/>
        </p:nvCxnSpPr>
        <p:spPr>
          <a:xfrm>
            <a:off x="944250" y="2665236"/>
            <a:ext cx="803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3"/>
          <p:cNvCxnSpPr>
            <a:stCxn id="548" idx="2"/>
            <a:endCxn id="549" idx="1"/>
          </p:cNvCxnSpPr>
          <p:nvPr/>
        </p:nvCxnSpPr>
        <p:spPr>
          <a:xfrm flipH="1" rot="-5400000">
            <a:off x="711788" y="2897698"/>
            <a:ext cx="1086900" cy="128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43"/>
          <p:cNvCxnSpPr>
            <a:stCxn id="549" idx="3"/>
            <a:endCxn id="550" idx="1"/>
          </p:cNvCxnSpPr>
          <p:nvPr/>
        </p:nvCxnSpPr>
        <p:spPr>
          <a:xfrm>
            <a:off x="2559142" y="4083012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3"/>
          <p:cNvCxnSpPr>
            <a:stCxn id="550" idx="3"/>
            <a:endCxn id="559" idx="1"/>
          </p:cNvCxnSpPr>
          <p:nvPr/>
        </p:nvCxnSpPr>
        <p:spPr>
          <a:xfrm flipH="1" rot="10800000">
            <a:off x="4163823" y="4072804"/>
            <a:ext cx="942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3"/>
          <p:cNvCxnSpPr>
            <a:stCxn id="559" idx="3"/>
            <a:endCxn id="553" idx="1"/>
          </p:cNvCxnSpPr>
          <p:nvPr/>
        </p:nvCxnSpPr>
        <p:spPr>
          <a:xfrm flipH="1" rot="10800000">
            <a:off x="6366775" y="4069127"/>
            <a:ext cx="1085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3"/>
          <p:cNvCxnSpPr>
            <a:stCxn id="551" idx="3"/>
            <a:endCxn id="560" idx="1"/>
          </p:cNvCxnSpPr>
          <p:nvPr/>
        </p:nvCxnSpPr>
        <p:spPr>
          <a:xfrm>
            <a:off x="2738075" y="2670721"/>
            <a:ext cx="2368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3"/>
          <p:cNvCxnSpPr>
            <a:stCxn id="560" idx="3"/>
            <a:endCxn id="562" idx="1"/>
          </p:cNvCxnSpPr>
          <p:nvPr/>
        </p:nvCxnSpPr>
        <p:spPr>
          <a:xfrm>
            <a:off x="6366775" y="2687419"/>
            <a:ext cx="1078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3"/>
          <p:cNvCxnSpPr>
            <a:stCxn id="560" idx="0"/>
            <a:endCxn id="556" idx="2"/>
          </p:cNvCxnSpPr>
          <p:nvPr/>
        </p:nvCxnSpPr>
        <p:spPr>
          <a:xfrm rot="10800000">
            <a:off x="5736625" y="1579369"/>
            <a:ext cx="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3"/>
          <p:cNvCxnSpPr>
            <a:stCxn id="556" idx="3"/>
            <a:endCxn id="561" idx="1"/>
          </p:cNvCxnSpPr>
          <p:nvPr/>
        </p:nvCxnSpPr>
        <p:spPr>
          <a:xfrm>
            <a:off x="6366775" y="1343975"/>
            <a:ext cx="10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3"/>
          <p:cNvCxnSpPr>
            <a:stCxn id="556" idx="1"/>
            <a:endCxn id="552" idx="1"/>
          </p:cNvCxnSpPr>
          <p:nvPr/>
        </p:nvCxnSpPr>
        <p:spPr>
          <a:xfrm rot="10800000">
            <a:off x="4378375" y="1343675"/>
            <a:ext cx="728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3"/>
          <p:cNvCxnSpPr>
            <a:stCxn id="552" idx="4"/>
            <a:endCxn id="554" idx="3"/>
          </p:cNvCxnSpPr>
          <p:nvPr/>
        </p:nvCxnSpPr>
        <p:spPr>
          <a:xfrm flipH="1">
            <a:off x="2306156" y="1343604"/>
            <a:ext cx="717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3"/>
          <p:cNvSpPr/>
          <p:nvPr/>
        </p:nvSpPr>
        <p:spPr>
          <a:xfrm>
            <a:off x="611975" y="1355075"/>
            <a:ext cx="1019950" cy="1019975"/>
          </a:xfrm>
          <a:custGeom>
            <a:rect b="b" l="l" r="r" t="t"/>
            <a:pathLst>
              <a:path extrusionOk="0" h="40799" w="40798">
                <a:moveTo>
                  <a:pt x="40798" y="0"/>
                </a:moveTo>
                <a:lnTo>
                  <a:pt x="37593" y="0"/>
                </a:lnTo>
                <a:lnTo>
                  <a:pt x="291" y="0"/>
                </a:lnTo>
                <a:lnTo>
                  <a:pt x="0" y="4079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75" name="Google Shape;575;p43"/>
          <p:cNvSpPr txBox="1"/>
          <p:nvPr/>
        </p:nvSpPr>
        <p:spPr>
          <a:xfrm>
            <a:off x="1500189" y="1572050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Notifications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7094192" y="1691634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Metadata Storage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7515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6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70250" y="782200"/>
            <a:ext cx="8673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Light"/>
              <a:buChar char="●"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Projects involve multiple and multiple documents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Documents constantly update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Poor communication is frequent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Leads to document version mismatch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Improper coordination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Extra work to manage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Causes inconsistency, affecting whole projects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3203" y="2954761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2929" y="3315471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6240" y="2778673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2653" y="591061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2379" y="951771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5690" y="414973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520" y="390643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7246" y="4267149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0557" y="373035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3783" y="1503014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3509" y="1863724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6819" y="1326926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/>
          <p:nvPr/>
        </p:nvSpPr>
        <p:spPr>
          <a:xfrm>
            <a:off x="6285846" y="1636925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6243846" y="1631075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v2.0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7613697" y="3079117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7571697" y="3073267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</a:rPr>
              <a:t>v1.0</a:t>
            </a:r>
            <a:endParaRPr b="1" sz="1000">
              <a:solidFill>
                <a:srgbClr val="980000"/>
              </a:solidFill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7613701" y="722962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7571701" y="717112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6362994" y="4026215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320994" y="4020365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</a:rPr>
              <a:t>v1.0</a:t>
            </a:r>
            <a:endParaRPr b="1" sz="1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25" y="1100700"/>
            <a:ext cx="1779075" cy="10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373" y="1100700"/>
            <a:ext cx="1713925" cy="88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8358" y="953888"/>
            <a:ext cx="1150700" cy="11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3476" y="2984226"/>
            <a:ext cx="1194973" cy="1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4"/>
          <p:cNvSpPr txBox="1"/>
          <p:nvPr/>
        </p:nvSpPr>
        <p:spPr>
          <a:xfrm>
            <a:off x="307075" y="2104600"/>
            <a:ext cx="2548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Desktop Client and Server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Main network handling member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554277" y="2104600"/>
            <a:ext cx="25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Server side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User data store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6521925" y="2104600"/>
            <a:ext cx="25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Server side implementation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File Store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1720550" y="4300625"/>
            <a:ext cx="25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File metadata store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89" name="Google Shape;589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9525" y="3082337"/>
            <a:ext cx="2193775" cy="1096888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4"/>
          <p:cNvSpPr txBox="1"/>
          <p:nvPr/>
        </p:nvSpPr>
        <p:spPr>
          <a:xfrm>
            <a:off x="4520225" y="4331925"/>
            <a:ext cx="283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Queuing Notification messages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91" name="Google Shape;59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592" name="Google Shape;592;p44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Technology Used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/>
          <p:nvPr>
            <p:ph type="ctrTitle"/>
          </p:nvPr>
        </p:nvSpPr>
        <p:spPr>
          <a:xfrm>
            <a:off x="2863750" y="1838825"/>
            <a:ext cx="3236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920"/>
              <a:buNone/>
            </a:pPr>
            <a:r>
              <a:rPr b="1" lang="en" sz="4100">
                <a:latin typeface="Times New Roman"/>
                <a:ea typeface="Times New Roman"/>
                <a:cs typeface="Times New Roman"/>
                <a:sym typeface="Times New Roman"/>
              </a:rPr>
              <a:t>						 THANK YOU</a:t>
            </a: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34" name="Google Shape;134;p27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470250" y="782209"/>
            <a:ext cx="8363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For</a:t>
            </a: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consistency, updated information should reach everyone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Transfer should be in real-time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Takes care of itself and not appears as a chore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Multi-Computer File Synchronization aims to achieve this.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79" y="3144131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805" y="3504841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115" y="2968043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/>
          <p:nvPr/>
        </p:nvSpPr>
        <p:spPr>
          <a:xfrm>
            <a:off x="615127" y="3276032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73127" y="3270182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654" y="314413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380" y="3504849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4691" y="2968051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2772702" y="3276040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730702" y="3270190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254" y="3106407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980" y="3467117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0290" y="2930319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/>
          <p:nvPr/>
        </p:nvSpPr>
        <p:spPr>
          <a:xfrm>
            <a:off x="4968302" y="3238308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926302" y="3232458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453" y="30686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179" y="3429399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8490" y="2892601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7156501" y="3200589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114501" y="3194739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rot="10800000">
            <a:off x="1810500" y="3480725"/>
            <a:ext cx="884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7"/>
          <p:cNvCxnSpPr/>
          <p:nvPr/>
        </p:nvCxnSpPr>
        <p:spPr>
          <a:xfrm rot="10800000">
            <a:off x="4020300" y="3480725"/>
            <a:ext cx="884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6207930" y="3480725"/>
            <a:ext cx="884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470250" y="858409"/>
            <a:ext cx="836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Ligh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To create a collaboration medium between between multiple users to share docu</a:t>
            </a: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ments and other files.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Enable a streaming medium so that files can transfer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To enable real time synchronization between multiple computers used by a single user.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To enable real time synchronization between multiple computers used by multiple users.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8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Objectives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9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Convention Approach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647" y="781624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543" y="1590665"/>
            <a:ext cx="613975" cy="5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853" y="2485825"/>
            <a:ext cx="613975" cy="57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6">
            <a:alphaModFix/>
          </a:blip>
          <a:srcRect b="17787" l="0" r="0" t="16257"/>
          <a:stretch/>
        </p:blipFill>
        <p:spPr>
          <a:xfrm>
            <a:off x="3809320" y="3450256"/>
            <a:ext cx="592375" cy="43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4631" y="4300924"/>
            <a:ext cx="613975" cy="6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1704347" y="1643065"/>
            <a:ext cx="1086300" cy="53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908" y="1778470"/>
            <a:ext cx="273575" cy="21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7521" y="1746052"/>
            <a:ext cx="273567" cy="2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6368" y="1741443"/>
            <a:ext cx="309925" cy="2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97" y="2533949"/>
            <a:ext cx="481600" cy="4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9"/>
          <p:cNvCxnSpPr>
            <a:stCxn id="172" idx="2"/>
            <a:endCxn id="173" idx="0"/>
          </p:cNvCxnSpPr>
          <p:nvPr/>
        </p:nvCxnSpPr>
        <p:spPr>
          <a:xfrm>
            <a:off x="4099447" y="1263224"/>
            <a:ext cx="0" cy="3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9"/>
          <p:cNvCxnSpPr>
            <a:stCxn id="173" idx="2"/>
            <a:endCxn id="174" idx="0"/>
          </p:cNvCxnSpPr>
          <p:nvPr/>
        </p:nvCxnSpPr>
        <p:spPr>
          <a:xfrm>
            <a:off x="4099531" y="2173165"/>
            <a:ext cx="2400" cy="3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9"/>
          <p:cNvCxnSpPr>
            <a:stCxn id="174" idx="2"/>
            <a:endCxn id="175" idx="0"/>
          </p:cNvCxnSpPr>
          <p:nvPr/>
        </p:nvCxnSpPr>
        <p:spPr>
          <a:xfrm>
            <a:off x="4101841" y="3063680"/>
            <a:ext cx="3600" cy="38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9"/>
          <p:cNvCxnSpPr>
            <a:stCxn id="175" idx="2"/>
            <a:endCxn id="176" idx="0"/>
          </p:cNvCxnSpPr>
          <p:nvPr/>
        </p:nvCxnSpPr>
        <p:spPr>
          <a:xfrm>
            <a:off x="4105507" y="3887647"/>
            <a:ext cx="6000" cy="41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9"/>
          <p:cNvCxnSpPr/>
          <p:nvPr/>
        </p:nvCxnSpPr>
        <p:spPr>
          <a:xfrm flipH="1">
            <a:off x="2790643" y="1884603"/>
            <a:ext cx="10362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>
            <a:stCxn id="177" idx="2"/>
            <a:endCxn id="181" idx="0"/>
          </p:cNvCxnSpPr>
          <p:nvPr/>
        </p:nvCxnSpPr>
        <p:spPr>
          <a:xfrm>
            <a:off x="2247497" y="2173165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/>
          <p:nvPr/>
        </p:nvCxnSpPr>
        <p:spPr>
          <a:xfrm flipH="1" rot="10800000">
            <a:off x="2510467" y="2029879"/>
            <a:ext cx="1249800" cy="7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/>
          <p:nvPr/>
        </p:nvCxnSpPr>
        <p:spPr>
          <a:xfrm rot="10800000">
            <a:off x="2299362" y="3030292"/>
            <a:ext cx="1557000" cy="159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9"/>
          <p:cNvSpPr txBox="1"/>
          <p:nvPr/>
        </p:nvSpPr>
        <p:spPr>
          <a:xfrm>
            <a:off x="5967900" y="1380275"/>
            <a:ext cx="303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 Light"/>
              <a:buChar char="●"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Long Process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 Light"/>
              <a:buChar char="●"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Prone to mistakes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 Light"/>
              <a:buChar char="●"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Process Repeats for every change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339450" y="837775"/>
            <a:ext cx="6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491850" y="1675975"/>
            <a:ext cx="7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Browser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482250" y="2493850"/>
            <a:ext cx="83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Cloud Service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4558450" y="3518350"/>
            <a:ext cx="6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Folder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491850" y="449947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Lecture.pdf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594475" y="1723475"/>
            <a:ext cx="11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Social Media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516015" y="2661580"/>
            <a:ext cx="6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81045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114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2493328" y="1134954"/>
            <a:ext cx="11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(CR)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4">
            <a:alphaModFix/>
          </a:blip>
          <a:srcRect b="9622" l="0" r="0" t="9036"/>
          <a:stretch/>
        </p:blipFill>
        <p:spPr>
          <a:xfrm>
            <a:off x="2619112" y="2514522"/>
            <a:ext cx="592374" cy="539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>
            <a:stCxn id="203" idx="2"/>
            <a:endCxn id="205" idx="0"/>
          </p:cNvCxnSpPr>
          <p:nvPr/>
        </p:nvCxnSpPr>
        <p:spPr>
          <a:xfrm>
            <a:off x="2915295" y="1963722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7" name="Google Shape;207;p30"/>
          <p:cNvPicPr preferRelativeResize="0"/>
          <p:nvPr/>
        </p:nvPicPr>
        <p:blipFill rotWithShape="1">
          <a:blip r:embed="rId5">
            <a:alphaModFix/>
          </a:blip>
          <a:srcRect b="17787" l="0" r="0" t="16257"/>
          <a:stretch/>
        </p:blipFill>
        <p:spPr>
          <a:xfrm>
            <a:off x="2619112" y="3541081"/>
            <a:ext cx="592375" cy="4373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>
            <a:stCxn id="205" idx="2"/>
            <a:endCxn id="207" idx="0"/>
          </p:cNvCxnSpPr>
          <p:nvPr/>
        </p:nvCxnSpPr>
        <p:spPr>
          <a:xfrm>
            <a:off x="2915299" y="3053957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9" name="Google Shape;20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5884" y="4465595"/>
            <a:ext cx="538831" cy="603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0"/>
          <p:cNvCxnSpPr>
            <a:stCxn id="207" idx="2"/>
            <a:endCxn id="209" idx="0"/>
          </p:cNvCxnSpPr>
          <p:nvPr/>
        </p:nvCxnSpPr>
        <p:spPr>
          <a:xfrm>
            <a:off x="2915299" y="3978472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0949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4417150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(Classmate)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37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324839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(Classmate)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0"/>
          <p:cNvCxnSpPr>
            <a:stCxn id="203" idx="1"/>
            <a:endCxn id="213" idx="3"/>
          </p:cNvCxnSpPr>
          <p:nvPr/>
        </p:nvCxnSpPr>
        <p:spPr>
          <a:xfrm rot="10800000">
            <a:off x="1291314" y="1717422"/>
            <a:ext cx="13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30"/>
          <p:cNvCxnSpPr>
            <a:stCxn id="203" idx="3"/>
            <a:endCxn id="211" idx="1"/>
          </p:cNvCxnSpPr>
          <p:nvPr/>
        </p:nvCxnSpPr>
        <p:spPr>
          <a:xfrm>
            <a:off x="3211476" y="1717422"/>
            <a:ext cx="13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30"/>
          <p:cNvSpPr txBox="1"/>
          <p:nvPr/>
        </p:nvSpPr>
        <p:spPr>
          <a:xfrm>
            <a:off x="3370487" y="3622943"/>
            <a:ext cx="1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Workspace (MTE 4100)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3180863" y="4767193"/>
            <a:ext cx="1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Workspace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30"/>
          <p:cNvCxnSpPr>
            <a:stCxn id="213" idx="2"/>
          </p:cNvCxnSpPr>
          <p:nvPr/>
        </p:nvCxnSpPr>
        <p:spPr>
          <a:xfrm flipH="1">
            <a:off x="983418" y="1963722"/>
            <a:ext cx="11700" cy="28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0"/>
          <p:cNvCxnSpPr/>
          <p:nvPr/>
        </p:nvCxnSpPr>
        <p:spPr>
          <a:xfrm flipH="1">
            <a:off x="4870516" y="1945475"/>
            <a:ext cx="9000" cy="28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0"/>
          <p:cNvCxnSpPr>
            <a:endCxn id="209" idx="1"/>
          </p:cNvCxnSpPr>
          <p:nvPr/>
        </p:nvCxnSpPr>
        <p:spPr>
          <a:xfrm>
            <a:off x="983284" y="4764496"/>
            <a:ext cx="1662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30"/>
          <p:cNvCxnSpPr>
            <a:endCxn id="209" idx="3"/>
          </p:cNvCxnSpPr>
          <p:nvPr/>
        </p:nvCxnSpPr>
        <p:spPr>
          <a:xfrm flipH="1">
            <a:off x="3184715" y="4764796"/>
            <a:ext cx="1686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p30"/>
          <p:cNvSpPr txBox="1"/>
          <p:nvPr/>
        </p:nvSpPr>
        <p:spPr>
          <a:xfrm>
            <a:off x="5946416" y="151880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 (CR), wishes to start a collaboration.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945966" y="297512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This automatically creates a remote workspace.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5945964" y="344863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 adds other users (classmates).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5946876" y="3925840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They too now have access to the Remote Workspace</a:t>
            </a: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5945966" y="200337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He creates a workspace. E.g. MTE 4100.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5945508" y="2489250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 workspace is any folder that contains files.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9" name="Google Shape;229;p30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Proposed System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472458" y="481045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114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2588038" y="1134954"/>
            <a:ext cx="11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 (CR)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37" name="Google Shape;237;p31"/>
          <p:cNvCxnSpPr>
            <a:stCxn id="235" idx="2"/>
            <a:endCxn id="238" idx="0"/>
          </p:cNvCxnSpPr>
          <p:nvPr/>
        </p:nvCxnSpPr>
        <p:spPr>
          <a:xfrm>
            <a:off x="2915295" y="1963722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31"/>
          <p:cNvCxnSpPr>
            <a:stCxn id="238" idx="2"/>
            <a:endCxn id="240" idx="0"/>
          </p:cNvCxnSpPr>
          <p:nvPr/>
        </p:nvCxnSpPr>
        <p:spPr>
          <a:xfrm>
            <a:off x="2915299" y="3053957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1" name="Google Shape;24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5884" y="4465595"/>
            <a:ext cx="538831" cy="603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1"/>
          <p:cNvCxnSpPr/>
          <p:nvPr/>
        </p:nvCxnSpPr>
        <p:spPr>
          <a:xfrm>
            <a:off x="2915299" y="4022185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0949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4490004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User (Classmate)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37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521545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User (Classmate)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180863" y="4767193"/>
            <a:ext cx="1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Remote Workspace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5946416" y="151880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Author creates a new file or modifies it.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5945966" y="3120833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The remote workspace also applies these changes and sends them to the connected devices.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5946876" y="3758275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The other users that author shared with now have the updated file as well.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5945966" y="2003375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This is detected by the desktop app. It extracts the changes in data.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5945508" y="265681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It uploads this data to the remote workspace.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3" name="Google Shape;253;p31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Proposed System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2024" y="251715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4998" y="3504581"/>
            <a:ext cx="606519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858" y="3504585"/>
            <a:ext cx="606519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3861" y="3504581"/>
            <a:ext cx="606519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747" y="251715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6312" y="2517151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3108901" y="2616204"/>
            <a:ext cx="11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Updated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Lecture.pptx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61" name="Google Shape;261;p31"/>
          <p:cNvCxnSpPr>
            <a:stCxn id="258" idx="0"/>
            <a:endCxn id="245" idx="2"/>
          </p:cNvCxnSpPr>
          <p:nvPr/>
        </p:nvCxnSpPr>
        <p:spPr>
          <a:xfrm flipH="1" rot="10800000">
            <a:off x="988553" y="1963651"/>
            <a:ext cx="66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1"/>
          <p:cNvCxnSpPr>
            <a:stCxn id="259" idx="0"/>
            <a:endCxn id="243" idx="2"/>
          </p:cNvCxnSpPr>
          <p:nvPr/>
        </p:nvCxnSpPr>
        <p:spPr>
          <a:xfrm rot="10800000">
            <a:off x="4877118" y="1963651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1"/>
          <p:cNvCxnSpPr>
            <a:stCxn id="256" idx="0"/>
            <a:endCxn id="258" idx="2"/>
          </p:cNvCxnSpPr>
          <p:nvPr/>
        </p:nvCxnSpPr>
        <p:spPr>
          <a:xfrm rot="10800000">
            <a:off x="988518" y="3053985"/>
            <a:ext cx="66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1"/>
          <p:cNvCxnSpPr>
            <a:stCxn id="257" idx="0"/>
            <a:endCxn id="259" idx="2"/>
          </p:cNvCxnSpPr>
          <p:nvPr/>
        </p:nvCxnSpPr>
        <p:spPr>
          <a:xfrm rot="10800000">
            <a:off x="4877120" y="3053981"/>
            <a:ext cx="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1"/>
          <p:cNvCxnSpPr>
            <a:stCxn id="241" idx="1"/>
            <a:endCxn id="256" idx="2"/>
          </p:cNvCxnSpPr>
          <p:nvPr/>
        </p:nvCxnSpPr>
        <p:spPr>
          <a:xfrm rot="10800000">
            <a:off x="994984" y="4058596"/>
            <a:ext cx="1650900" cy="70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1"/>
          <p:cNvCxnSpPr>
            <a:stCxn id="257" idx="2"/>
          </p:cNvCxnSpPr>
          <p:nvPr/>
        </p:nvCxnSpPr>
        <p:spPr>
          <a:xfrm rot="5400000">
            <a:off x="3670220" y="3579582"/>
            <a:ext cx="727800" cy="168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7" name="Google Shape;267;p31"/>
          <p:cNvSpPr txBox="1"/>
          <p:nvPr/>
        </p:nvSpPr>
        <p:spPr>
          <a:xfrm>
            <a:off x="1170793" y="2611387"/>
            <a:ext cx="11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Updated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Lecture.pptx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055833" y="2616204"/>
            <a:ext cx="11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Updated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Lecture.pptx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12" y="1609500"/>
            <a:ext cx="711775" cy="4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2661" y="1570476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2287" y="1388254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6812" y="1417714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6837" y="1456054"/>
            <a:ext cx="765626" cy="76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52462" y="1516247"/>
            <a:ext cx="548700" cy="64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73062" y="29494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1812" y="29494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52462" y="29494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19862" y="4405534"/>
            <a:ext cx="548700" cy="64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68587" y="4405534"/>
            <a:ext cx="548700" cy="64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9262" y="4405534"/>
            <a:ext cx="548700" cy="645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2"/>
          <p:cNvCxnSpPr/>
          <p:nvPr/>
        </p:nvCxnSpPr>
        <p:spPr>
          <a:xfrm>
            <a:off x="3781062" y="2649114"/>
            <a:ext cx="37986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32"/>
          <p:cNvCxnSpPr>
            <a:endCxn id="280" idx="0"/>
          </p:cNvCxnSpPr>
          <p:nvPr/>
        </p:nvCxnSpPr>
        <p:spPr>
          <a:xfrm>
            <a:off x="3781012" y="2649189"/>
            <a:ext cx="132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32"/>
          <p:cNvCxnSpPr>
            <a:endCxn id="281" idx="0"/>
          </p:cNvCxnSpPr>
          <p:nvPr/>
        </p:nvCxnSpPr>
        <p:spPr>
          <a:xfrm>
            <a:off x="5636362" y="2658789"/>
            <a:ext cx="6600" cy="2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32"/>
          <p:cNvCxnSpPr>
            <a:endCxn id="282" idx="0"/>
          </p:cNvCxnSpPr>
          <p:nvPr/>
        </p:nvCxnSpPr>
        <p:spPr>
          <a:xfrm flipH="1">
            <a:off x="7573612" y="2649189"/>
            <a:ext cx="63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32"/>
          <p:cNvCxnSpPr>
            <a:stCxn id="278" idx="2"/>
          </p:cNvCxnSpPr>
          <p:nvPr/>
        </p:nvCxnSpPr>
        <p:spPr>
          <a:xfrm flipH="1">
            <a:off x="5636350" y="2221680"/>
            <a:ext cx="33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32"/>
          <p:cNvCxnSpPr>
            <a:stCxn id="280" idx="2"/>
            <a:endCxn id="283" idx="0"/>
          </p:cNvCxnSpPr>
          <p:nvPr/>
        </p:nvCxnSpPr>
        <p:spPr>
          <a:xfrm>
            <a:off x="3794212" y="3791789"/>
            <a:ext cx="0" cy="6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32"/>
          <p:cNvCxnSpPr>
            <a:stCxn id="281" idx="2"/>
            <a:endCxn id="284" idx="0"/>
          </p:cNvCxnSpPr>
          <p:nvPr/>
        </p:nvCxnSpPr>
        <p:spPr>
          <a:xfrm>
            <a:off x="5642962" y="3791789"/>
            <a:ext cx="0" cy="6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32"/>
          <p:cNvCxnSpPr>
            <a:stCxn id="282" idx="2"/>
            <a:endCxn id="285" idx="0"/>
          </p:cNvCxnSpPr>
          <p:nvPr/>
        </p:nvCxnSpPr>
        <p:spPr>
          <a:xfrm>
            <a:off x="7573612" y="3791789"/>
            <a:ext cx="0" cy="6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32"/>
          <p:cNvCxnSpPr>
            <a:stCxn id="274" idx="3"/>
            <a:endCxn id="275" idx="1"/>
          </p:cNvCxnSpPr>
          <p:nvPr/>
        </p:nvCxnSpPr>
        <p:spPr>
          <a:xfrm>
            <a:off x="1358487" y="1838875"/>
            <a:ext cx="74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32"/>
          <p:cNvCxnSpPr>
            <a:stCxn id="275" idx="3"/>
            <a:endCxn id="277" idx="1"/>
          </p:cNvCxnSpPr>
          <p:nvPr/>
        </p:nvCxnSpPr>
        <p:spPr>
          <a:xfrm>
            <a:off x="2584274" y="183888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32"/>
          <p:cNvCxnSpPr>
            <a:stCxn id="277" idx="3"/>
            <a:endCxn id="278" idx="1"/>
          </p:cNvCxnSpPr>
          <p:nvPr/>
        </p:nvCxnSpPr>
        <p:spPr>
          <a:xfrm>
            <a:off x="4259112" y="1838864"/>
            <a:ext cx="99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32"/>
          <p:cNvCxnSpPr>
            <a:stCxn id="278" idx="3"/>
            <a:endCxn id="279" idx="1"/>
          </p:cNvCxnSpPr>
          <p:nvPr/>
        </p:nvCxnSpPr>
        <p:spPr>
          <a:xfrm>
            <a:off x="6022462" y="1838867"/>
            <a:ext cx="113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32"/>
          <p:cNvSpPr txBox="1"/>
          <p:nvPr/>
        </p:nvSpPr>
        <p:spPr>
          <a:xfrm>
            <a:off x="642832" y="1054357"/>
            <a:ext cx="76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Watcher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921561" y="1054357"/>
            <a:ext cx="95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Identify </a:t>
            </a:r>
            <a:r>
              <a:rPr i="0" lang="en" sz="11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File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3335227" y="1056430"/>
            <a:ext cx="1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Extract Content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036216" y="1066239"/>
            <a:ext cx="150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Remote Workspace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6953146" y="1073989"/>
            <a:ext cx="11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Apply Changes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2104876" y="4551139"/>
            <a:ext cx="11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Apply Changes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966822" y="3193639"/>
            <a:ext cx="1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Shared</a:t>
            </a: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 Computers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38888" y="3291474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99409" y="3291487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31528" y="3285703"/>
            <a:ext cx="481600" cy="4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Synchronization Process Stages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33"/>
          <p:cNvGraphicFramePr/>
          <p:nvPr/>
        </p:nvGraphicFramePr>
        <p:xfrm>
          <a:off x="1062325" y="90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{2F6B50A2-517D-4C8A-8D7C-A457DE062862}</a:tableStyleId>
              </a:tblPr>
              <a:tblGrid>
                <a:gridCol w="961000"/>
                <a:gridCol w="2282000"/>
                <a:gridCol w="2915450"/>
              </a:tblGrid>
              <a:tr h="4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Protocols</a:t>
                      </a:r>
                      <a:endParaRPr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 Advantages</a:t>
                      </a:r>
                      <a:endParaRPr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Disadvantages</a:t>
                      </a:r>
                      <a:endParaRPr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8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HTTP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Simple Implementation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Large Resources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Unidirectional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Payload is very heavy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Server side dependent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8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gRPC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Lightweight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Fast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Lack of Maturity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Difficult to maintain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Hard to Implement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101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TCP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Lightweight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Fast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Reliable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Least Overhead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Difficult to Implement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Data Agnostic. Difficult to distinguish data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8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UDP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Fast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Same Overhead as TCP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Unreliable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Lower Resources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Frowned Upon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15" name="Google Shape;315;p33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Protocol Comparison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