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4" r:id="rId3"/>
    <p:sldId id="272" r:id="rId4"/>
    <p:sldId id="273" r:id="rId5"/>
    <p:sldId id="285" r:id="rId6"/>
    <p:sldId id="275" r:id="rId7"/>
    <p:sldId id="276" r:id="rId8"/>
    <p:sldId id="277" r:id="rId9"/>
    <p:sldId id="270" r:id="rId10"/>
    <p:sldId id="265" r:id="rId11"/>
    <p:sldId id="257" r:id="rId12"/>
    <p:sldId id="266" r:id="rId13"/>
    <p:sldId id="258" r:id="rId14"/>
    <p:sldId id="259" r:id="rId15"/>
    <p:sldId id="261" r:id="rId16"/>
    <p:sldId id="267" r:id="rId17"/>
    <p:sldId id="268" r:id="rId18"/>
    <p:sldId id="269" r:id="rId19"/>
    <p:sldId id="271" r:id="rId20"/>
    <p:sldId id="283" r:id="rId21"/>
    <p:sldId id="278" r:id="rId22"/>
    <p:sldId id="281" r:id="rId23"/>
    <p:sldId id="279" r:id="rId24"/>
    <p:sldId id="280" r:id="rId25"/>
    <p:sldId id="286" r:id="rId26"/>
    <p:sldId id="282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20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ephaestus:Users:sffc:Remote:OneDrive:Documents:WashU:Fall%202015:CSE%20232:Challenge%201%20Sta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ephaestus:Users:sffc:Remote:OneDrive:Documents:WashU:Fall%202015:CSE%20232:Challenge%201%20Sta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autoTitleDeleted val="1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Languages!$A$5:$A$7</c:f>
              <c:strCache>
                <c:ptCount val="3"/>
                <c:pt idx="0">
                  <c:v>C++</c:v>
                </c:pt>
                <c:pt idx="1">
                  <c:v>Java</c:v>
                </c:pt>
                <c:pt idx="2">
                  <c:v>Python</c:v>
                </c:pt>
              </c:strCache>
            </c:strRef>
          </c:cat>
          <c:val>
            <c:numRef>
              <c:f>Languages!$B$5:$B$7</c:f>
              <c:numCache>
                <c:formatCode>General</c:formatCode>
                <c:ptCount val="3"/>
                <c:pt idx="0">
                  <c:v>4.0</c:v>
                </c:pt>
                <c:pt idx="1">
                  <c:v>13.0</c:v>
                </c:pt>
                <c:pt idx="2">
                  <c:v>14.0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doughnut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Approaches!$A$5:$A$8</c:f>
              <c:strCache>
                <c:ptCount val="4"/>
                <c:pt idx="0">
                  <c:v>N log N</c:v>
                </c:pt>
                <c:pt idx="1">
                  <c:v>Quadratic Canonical</c:v>
                </c:pt>
                <c:pt idx="2">
                  <c:v>Quadratic Recursive</c:v>
                </c:pt>
                <c:pt idx="3">
                  <c:v>Quadratic Sorted</c:v>
                </c:pt>
              </c:strCache>
            </c:strRef>
          </c:cat>
          <c:val>
            <c:numRef>
              <c:f>Approaches!$B$5:$B$8</c:f>
              <c:numCache>
                <c:formatCode>General</c:formatCode>
                <c:ptCount val="4"/>
                <c:pt idx="0">
                  <c:v>2.0</c:v>
                </c:pt>
                <c:pt idx="1">
                  <c:v>14.0</c:v>
                </c:pt>
                <c:pt idx="2">
                  <c:v>6.0</c:v>
                </c:pt>
                <c:pt idx="3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CA3BCC-DF97-C640-B428-B5D558F7DB58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6DA04B-31A5-084A-8CCB-160C1AB9CB1E}">
      <dgm:prSet phldrT="[Text]"/>
      <dgm:spPr/>
      <dgm:t>
        <a:bodyPr/>
        <a:lstStyle/>
        <a:p>
          <a:r>
            <a:rPr lang="en-US" dirty="0" smtClean="0"/>
            <a:t>Imperative Programming</a:t>
          </a:r>
          <a:endParaRPr lang="en-US" dirty="0"/>
        </a:p>
      </dgm:t>
    </dgm:pt>
    <dgm:pt modelId="{2193BB3F-92F6-0549-862E-EBB0F8A8DE0B}" type="parTrans" cxnId="{231E2D22-4708-DD40-9C4E-3AC7FA1FE565}">
      <dgm:prSet/>
      <dgm:spPr/>
      <dgm:t>
        <a:bodyPr/>
        <a:lstStyle/>
        <a:p>
          <a:endParaRPr lang="en-US"/>
        </a:p>
      </dgm:t>
    </dgm:pt>
    <dgm:pt modelId="{F8767879-EF4A-D648-B9FE-7A2E13002AB5}" type="sibTrans" cxnId="{231E2D22-4708-DD40-9C4E-3AC7FA1FE565}">
      <dgm:prSet/>
      <dgm:spPr/>
      <dgm:t>
        <a:bodyPr/>
        <a:lstStyle/>
        <a:p>
          <a:endParaRPr lang="en-US"/>
        </a:p>
      </dgm:t>
    </dgm:pt>
    <dgm:pt modelId="{8D2BB3E0-0A45-E045-865F-6DE02B521EF0}">
      <dgm:prSet phldrT="[Text]"/>
      <dgm:spPr/>
      <dgm:t>
        <a:bodyPr/>
        <a:lstStyle/>
        <a:p>
          <a:r>
            <a:rPr lang="en-US" dirty="0" smtClean="0"/>
            <a:t>You tell the computer how to perform a task.</a:t>
          </a:r>
          <a:endParaRPr lang="en-US" dirty="0"/>
        </a:p>
      </dgm:t>
    </dgm:pt>
    <dgm:pt modelId="{F2A60249-D7BC-014A-927D-458ED3A44F67}" type="parTrans" cxnId="{5C13532F-CA7B-2D40-92A6-B0F690BCCD4F}">
      <dgm:prSet/>
      <dgm:spPr/>
      <dgm:t>
        <a:bodyPr/>
        <a:lstStyle/>
        <a:p>
          <a:endParaRPr lang="en-US"/>
        </a:p>
      </dgm:t>
    </dgm:pt>
    <dgm:pt modelId="{24BA7FEB-A704-2043-B112-F022D03BEA00}" type="sibTrans" cxnId="{5C13532F-CA7B-2D40-92A6-B0F690BCCD4F}">
      <dgm:prSet/>
      <dgm:spPr/>
      <dgm:t>
        <a:bodyPr/>
        <a:lstStyle/>
        <a:p>
          <a:endParaRPr lang="en-US"/>
        </a:p>
      </dgm:t>
    </dgm:pt>
    <dgm:pt modelId="{74ECA1A8-76C2-534B-A0E1-70095CF52AA9}">
      <dgm:prSet phldrT="[Text]"/>
      <dgm:spPr/>
      <dgm:t>
        <a:bodyPr/>
        <a:lstStyle/>
        <a:p>
          <a:r>
            <a:rPr lang="en-US" dirty="0" smtClean="0"/>
            <a:t>Functional Programming</a:t>
          </a:r>
          <a:endParaRPr lang="en-US" dirty="0"/>
        </a:p>
      </dgm:t>
    </dgm:pt>
    <dgm:pt modelId="{63483818-1EF1-1042-8E38-E8C630B90F7C}" type="parTrans" cxnId="{947A52DD-8063-1243-9122-7841A2A2FB8E}">
      <dgm:prSet/>
      <dgm:spPr/>
      <dgm:t>
        <a:bodyPr/>
        <a:lstStyle/>
        <a:p>
          <a:endParaRPr lang="en-US"/>
        </a:p>
      </dgm:t>
    </dgm:pt>
    <dgm:pt modelId="{E9682AB2-7120-B440-8249-B5F135DF87A0}" type="sibTrans" cxnId="{947A52DD-8063-1243-9122-7841A2A2FB8E}">
      <dgm:prSet/>
      <dgm:spPr/>
      <dgm:t>
        <a:bodyPr/>
        <a:lstStyle/>
        <a:p>
          <a:endParaRPr lang="en-US"/>
        </a:p>
      </dgm:t>
    </dgm:pt>
    <dgm:pt modelId="{2C17E0D9-BD6A-DA4D-84A4-A04C023DC0D8}">
      <dgm:prSet phldrT="[Text]"/>
      <dgm:spPr/>
      <dgm:t>
        <a:bodyPr/>
        <a:lstStyle/>
        <a:p>
          <a:r>
            <a:rPr lang="en-US" dirty="0" smtClean="0"/>
            <a:t>You tell the computer what you want, and you let the computer (i.e. the compiler or runtime) figure out for itself the best way to do it.</a:t>
          </a:r>
          <a:endParaRPr lang="en-US" dirty="0"/>
        </a:p>
      </dgm:t>
    </dgm:pt>
    <dgm:pt modelId="{4D941298-F7FC-5A42-B90B-F21B795E037B}" type="parTrans" cxnId="{4637D9FC-2A47-024B-84F8-AF50D0E7189A}">
      <dgm:prSet/>
      <dgm:spPr/>
      <dgm:t>
        <a:bodyPr/>
        <a:lstStyle/>
        <a:p>
          <a:endParaRPr lang="en-US"/>
        </a:p>
      </dgm:t>
    </dgm:pt>
    <dgm:pt modelId="{2E39A8B6-A785-CD40-A3FF-6E21C4CA37DE}" type="sibTrans" cxnId="{4637D9FC-2A47-024B-84F8-AF50D0E7189A}">
      <dgm:prSet/>
      <dgm:spPr/>
      <dgm:t>
        <a:bodyPr/>
        <a:lstStyle/>
        <a:p>
          <a:endParaRPr lang="en-US"/>
        </a:p>
      </dgm:t>
    </dgm:pt>
    <dgm:pt modelId="{A4380EAC-1963-AD45-BAEE-8158A930D89C}" type="pres">
      <dgm:prSet presAssocID="{4ECA3BCC-DF97-C640-B428-B5D558F7DB5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9BD1B-B8A1-624A-868E-6011AABA06F9}" type="pres">
      <dgm:prSet presAssocID="{646DA04B-31A5-084A-8CCB-160C1AB9CB1E}" presName="parentLin" presStyleCnt="0"/>
      <dgm:spPr/>
    </dgm:pt>
    <dgm:pt modelId="{FD14D44E-94B5-9F47-AFD1-4055E94C037A}" type="pres">
      <dgm:prSet presAssocID="{646DA04B-31A5-084A-8CCB-160C1AB9CB1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9ADC37F-EA4E-CF41-B904-FC396EB4EBBA}" type="pres">
      <dgm:prSet presAssocID="{646DA04B-31A5-084A-8CCB-160C1AB9CB1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FA4EB-FF31-3C41-9811-C4C166A82125}" type="pres">
      <dgm:prSet presAssocID="{646DA04B-31A5-084A-8CCB-160C1AB9CB1E}" presName="negativeSpace" presStyleCnt="0"/>
      <dgm:spPr/>
    </dgm:pt>
    <dgm:pt modelId="{E7D718E2-C040-274B-AC7E-E8F8443D6E5F}" type="pres">
      <dgm:prSet presAssocID="{646DA04B-31A5-084A-8CCB-160C1AB9CB1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FD5B5-D2C0-E14B-93CE-4BA67D3111C3}" type="pres">
      <dgm:prSet presAssocID="{F8767879-EF4A-D648-B9FE-7A2E13002AB5}" presName="spaceBetweenRectangles" presStyleCnt="0"/>
      <dgm:spPr/>
    </dgm:pt>
    <dgm:pt modelId="{DEBF6E42-DDFA-C845-BCBE-C562710FAF6B}" type="pres">
      <dgm:prSet presAssocID="{74ECA1A8-76C2-534B-A0E1-70095CF52AA9}" presName="parentLin" presStyleCnt="0"/>
      <dgm:spPr/>
    </dgm:pt>
    <dgm:pt modelId="{32EC4CEB-ACD7-2A45-9C62-7D16325E048A}" type="pres">
      <dgm:prSet presAssocID="{74ECA1A8-76C2-534B-A0E1-70095CF52AA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BA33443-C1EC-A848-B3B2-74B26BB9399B}" type="pres">
      <dgm:prSet presAssocID="{74ECA1A8-76C2-534B-A0E1-70095CF52AA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913C5-38DE-9B4F-8B8C-0E4DC42ED69F}" type="pres">
      <dgm:prSet presAssocID="{74ECA1A8-76C2-534B-A0E1-70095CF52AA9}" presName="negativeSpace" presStyleCnt="0"/>
      <dgm:spPr/>
    </dgm:pt>
    <dgm:pt modelId="{CE96B44A-5FBE-644F-A315-7A2CFF4FFC6F}" type="pres">
      <dgm:prSet presAssocID="{74ECA1A8-76C2-534B-A0E1-70095CF52AA9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7A52DD-8063-1243-9122-7841A2A2FB8E}" srcId="{4ECA3BCC-DF97-C640-B428-B5D558F7DB58}" destId="{74ECA1A8-76C2-534B-A0E1-70095CF52AA9}" srcOrd="1" destOrd="0" parTransId="{63483818-1EF1-1042-8E38-E8C630B90F7C}" sibTransId="{E9682AB2-7120-B440-8249-B5F135DF87A0}"/>
    <dgm:cxn modelId="{F97BDC8C-8664-3F41-87EB-B561652C1FA0}" type="presOf" srcId="{4ECA3BCC-DF97-C640-B428-B5D558F7DB58}" destId="{A4380EAC-1963-AD45-BAEE-8158A930D89C}" srcOrd="0" destOrd="0" presId="urn:microsoft.com/office/officeart/2005/8/layout/list1"/>
    <dgm:cxn modelId="{421D786B-29FA-F24C-A025-137356DD8A68}" type="presOf" srcId="{74ECA1A8-76C2-534B-A0E1-70095CF52AA9}" destId="{CBA33443-C1EC-A848-B3B2-74B26BB9399B}" srcOrd="1" destOrd="0" presId="urn:microsoft.com/office/officeart/2005/8/layout/list1"/>
    <dgm:cxn modelId="{56336240-DF96-5D47-AD7B-9FC0DB89E5D6}" type="presOf" srcId="{8D2BB3E0-0A45-E045-865F-6DE02B521EF0}" destId="{E7D718E2-C040-274B-AC7E-E8F8443D6E5F}" srcOrd="0" destOrd="0" presId="urn:microsoft.com/office/officeart/2005/8/layout/list1"/>
    <dgm:cxn modelId="{06D70C3E-21BC-5D4D-A45F-569EDB55B04F}" type="presOf" srcId="{646DA04B-31A5-084A-8CCB-160C1AB9CB1E}" destId="{99ADC37F-EA4E-CF41-B904-FC396EB4EBBA}" srcOrd="1" destOrd="0" presId="urn:microsoft.com/office/officeart/2005/8/layout/list1"/>
    <dgm:cxn modelId="{89E9ABC4-3C5C-9345-BEBF-78DFBC53AA82}" type="presOf" srcId="{74ECA1A8-76C2-534B-A0E1-70095CF52AA9}" destId="{32EC4CEB-ACD7-2A45-9C62-7D16325E048A}" srcOrd="0" destOrd="0" presId="urn:microsoft.com/office/officeart/2005/8/layout/list1"/>
    <dgm:cxn modelId="{3C1AC74E-9309-7347-8D4C-BB82ACA2557F}" type="presOf" srcId="{646DA04B-31A5-084A-8CCB-160C1AB9CB1E}" destId="{FD14D44E-94B5-9F47-AFD1-4055E94C037A}" srcOrd="0" destOrd="0" presId="urn:microsoft.com/office/officeart/2005/8/layout/list1"/>
    <dgm:cxn modelId="{4637D9FC-2A47-024B-84F8-AF50D0E7189A}" srcId="{74ECA1A8-76C2-534B-A0E1-70095CF52AA9}" destId="{2C17E0D9-BD6A-DA4D-84A4-A04C023DC0D8}" srcOrd="0" destOrd="0" parTransId="{4D941298-F7FC-5A42-B90B-F21B795E037B}" sibTransId="{2E39A8B6-A785-CD40-A3FF-6E21C4CA37DE}"/>
    <dgm:cxn modelId="{5C13532F-CA7B-2D40-92A6-B0F690BCCD4F}" srcId="{646DA04B-31A5-084A-8CCB-160C1AB9CB1E}" destId="{8D2BB3E0-0A45-E045-865F-6DE02B521EF0}" srcOrd="0" destOrd="0" parTransId="{F2A60249-D7BC-014A-927D-458ED3A44F67}" sibTransId="{24BA7FEB-A704-2043-B112-F022D03BEA00}"/>
    <dgm:cxn modelId="{ED88C71B-1B2E-6647-AC8F-317DB0A2102C}" type="presOf" srcId="{2C17E0D9-BD6A-DA4D-84A4-A04C023DC0D8}" destId="{CE96B44A-5FBE-644F-A315-7A2CFF4FFC6F}" srcOrd="0" destOrd="0" presId="urn:microsoft.com/office/officeart/2005/8/layout/list1"/>
    <dgm:cxn modelId="{231E2D22-4708-DD40-9C4E-3AC7FA1FE565}" srcId="{4ECA3BCC-DF97-C640-B428-B5D558F7DB58}" destId="{646DA04B-31A5-084A-8CCB-160C1AB9CB1E}" srcOrd="0" destOrd="0" parTransId="{2193BB3F-92F6-0549-862E-EBB0F8A8DE0B}" sibTransId="{F8767879-EF4A-D648-B9FE-7A2E13002AB5}"/>
    <dgm:cxn modelId="{72F395E4-1B1F-E348-B1B2-278A34F9183C}" type="presParOf" srcId="{A4380EAC-1963-AD45-BAEE-8158A930D89C}" destId="{CD39BD1B-B8A1-624A-868E-6011AABA06F9}" srcOrd="0" destOrd="0" presId="urn:microsoft.com/office/officeart/2005/8/layout/list1"/>
    <dgm:cxn modelId="{EDFBA1C8-418E-6146-8D3A-F4779EAD6111}" type="presParOf" srcId="{CD39BD1B-B8A1-624A-868E-6011AABA06F9}" destId="{FD14D44E-94B5-9F47-AFD1-4055E94C037A}" srcOrd="0" destOrd="0" presId="urn:microsoft.com/office/officeart/2005/8/layout/list1"/>
    <dgm:cxn modelId="{72B13DEA-4CCC-874D-85BE-E8DFF77C6239}" type="presParOf" srcId="{CD39BD1B-B8A1-624A-868E-6011AABA06F9}" destId="{99ADC37F-EA4E-CF41-B904-FC396EB4EBBA}" srcOrd="1" destOrd="0" presId="urn:microsoft.com/office/officeart/2005/8/layout/list1"/>
    <dgm:cxn modelId="{2667CFBF-836A-E144-A29B-DA586B10A85F}" type="presParOf" srcId="{A4380EAC-1963-AD45-BAEE-8158A930D89C}" destId="{6A3FA4EB-FF31-3C41-9811-C4C166A82125}" srcOrd="1" destOrd="0" presId="urn:microsoft.com/office/officeart/2005/8/layout/list1"/>
    <dgm:cxn modelId="{1236A0DE-ADB0-5E42-B270-3AB7B1E2C260}" type="presParOf" srcId="{A4380EAC-1963-AD45-BAEE-8158A930D89C}" destId="{E7D718E2-C040-274B-AC7E-E8F8443D6E5F}" srcOrd="2" destOrd="0" presId="urn:microsoft.com/office/officeart/2005/8/layout/list1"/>
    <dgm:cxn modelId="{81800AB2-14AA-7D45-A317-E0E1976DBEB6}" type="presParOf" srcId="{A4380EAC-1963-AD45-BAEE-8158A930D89C}" destId="{2B7FD5B5-D2C0-E14B-93CE-4BA67D3111C3}" srcOrd="3" destOrd="0" presId="urn:microsoft.com/office/officeart/2005/8/layout/list1"/>
    <dgm:cxn modelId="{FF0A3B92-A508-C843-BB1D-2E32437F5A4C}" type="presParOf" srcId="{A4380EAC-1963-AD45-BAEE-8158A930D89C}" destId="{DEBF6E42-DDFA-C845-BCBE-C562710FAF6B}" srcOrd="4" destOrd="0" presId="urn:microsoft.com/office/officeart/2005/8/layout/list1"/>
    <dgm:cxn modelId="{75ADC6CC-75C0-D245-BFB5-7FB2FDAD2078}" type="presParOf" srcId="{DEBF6E42-DDFA-C845-BCBE-C562710FAF6B}" destId="{32EC4CEB-ACD7-2A45-9C62-7D16325E048A}" srcOrd="0" destOrd="0" presId="urn:microsoft.com/office/officeart/2005/8/layout/list1"/>
    <dgm:cxn modelId="{2EF91A58-4568-0642-B864-CDED4198C94A}" type="presParOf" srcId="{DEBF6E42-DDFA-C845-BCBE-C562710FAF6B}" destId="{CBA33443-C1EC-A848-B3B2-74B26BB9399B}" srcOrd="1" destOrd="0" presId="urn:microsoft.com/office/officeart/2005/8/layout/list1"/>
    <dgm:cxn modelId="{3A45AFFE-3E2F-C64F-BAEB-6BFA8526D9C3}" type="presParOf" srcId="{A4380EAC-1963-AD45-BAEE-8158A930D89C}" destId="{A8A913C5-38DE-9B4F-8B8C-0E4DC42ED69F}" srcOrd="5" destOrd="0" presId="urn:microsoft.com/office/officeart/2005/8/layout/list1"/>
    <dgm:cxn modelId="{DE3BF044-8874-BE41-9203-A28C66B569B1}" type="presParOf" srcId="{A4380EAC-1963-AD45-BAEE-8158A930D89C}" destId="{CE96B44A-5FBE-644F-A315-7A2CFF4FFC6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718E2-C040-274B-AC7E-E8F8443D6E5F}">
      <dsp:nvSpPr>
        <dsp:cNvPr id="0" name=""/>
        <dsp:cNvSpPr/>
      </dsp:nvSpPr>
      <dsp:spPr>
        <a:xfrm>
          <a:off x="0" y="356856"/>
          <a:ext cx="650875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151" tIns="458216" rIns="50515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You tell the computer how to perform a task.</a:t>
          </a:r>
          <a:endParaRPr lang="en-US" sz="2200" kern="1200" dirty="0"/>
        </a:p>
      </dsp:txBody>
      <dsp:txXfrm>
        <a:off x="0" y="356856"/>
        <a:ext cx="6508750" cy="1247400"/>
      </dsp:txXfrm>
    </dsp:sp>
    <dsp:sp modelId="{99ADC37F-EA4E-CF41-B904-FC396EB4EBBA}">
      <dsp:nvSpPr>
        <dsp:cNvPr id="0" name=""/>
        <dsp:cNvSpPr/>
      </dsp:nvSpPr>
      <dsp:spPr>
        <a:xfrm>
          <a:off x="325437" y="32136"/>
          <a:ext cx="4556125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211" tIns="0" rIns="17221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Imperative Programming</a:t>
          </a:r>
          <a:endParaRPr lang="en-US" sz="2200" kern="1200" dirty="0"/>
        </a:p>
      </dsp:txBody>
      <dsp:txXfrm>
        <a:off x="357140" y="63839"/>
        <a:ext cx="4492719" cy="586034"/>
      </dsp:txXfrm>
    </dsp:sp>
    <dsp:sp modelId="{CE96B44A-5FBE-644F-A315-7A2CFF4FFC6F}">
      <dsp:nvSpPr>
        <dsp:cNvPr id="0" name=""/>
        <dsp:cNvSpPr/>
      </dsp:nvSpPr>
      <dsp:spPr>
        <a:xfrm>
          <a:off x="0" y="2047776"/>
          <a:ext cx="6508750" cy="183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151" tIns="458216" rIns="50515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You tell the computer what you want, and you let the computer (i.e. the compiler or runtime) figure out for itself the best way to do it.</a:t>
          </a:r>
          <a:endParaRPr lang="en-US" sz="2200" kern="1200" dirty="0"/>
        </a:p>
      </dsp:txBody>
      <dsp:txXfrm>
        <a:off x="0" y="2047776"/>
        <a:ext cx="6508750" cy="1836450"/>
      </dsp:txXfrm>
    </dsp:sp>
    <dsp:sp modelId="{CBA33443-C1EC-A848-B3B2-74B26BB9399B}">
      <dsp:nvSpPr>
        <dsp:cNvPr id="0" name=""/>
        <dsp:cNvSpPr/>
      </dsp:nvSpPr>
      <dsp:spPr>
        <a:xfrm>
          <a:off x="325437" y="1723056"/>
          <a:ext cx="4556125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shade val="100000"/>
                <a:satMod val="15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00000"/>
                <a:green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  <a:ln>
          <a:noFill/>
        </a:ln>
        <a:effectLst>
          <a:innerShdw blurRad="190500" dist="63500" dir="5400000">
            <a:srgbClr val="FFFFFF">
              <a:alpha val="65000"/>
            </a:srgbClr>
          </a:innerShdw>
        </a:effectLst>
        <a:scene3d>
          <a:camera prst="orthographicFront">
            <a:rot lat="0" lon="0" rev="0"/>
          </a:camera>
          <a:lightRig rig="twoPt" dir="r">
            <a:rot lat="0" lon="0" rev="6000000"/>
          </a:lightRig>
        </a:scene3d>
        <a:sp3d prstMaterial="matte">
          <a:bevelT w="0" h="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2211" tIns="0" rIns="17221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Functional Programming</a:t>
          </a:r>
          <a:endParaRPr lang="en-US" sz="2200" kern="1200" dirty="0"/>
        </a:p>
      </dsp:txBody>
      <dsp:txXfrm>
        <a:off x="357140" y="1754759"/>
        <a:ext cx="4492719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21874EE-6C4A-624D-B98F-A440CA181FD4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6D3C11D-EBD0-814D-9B79-8BD8A0E3A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74EE-6C4A-624D-B98F-A440CA181FD4}" type="datetimeFigureOut">
              <a:rPr lang="en-US" smtClean="0"/>
              <a:t>9/5/15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C11D-EBD0-814D-9B79-8BD8A0E3A9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74EE-6C4A-624D-B98F-A440CA181FD4}" type="datetimeFigureOut">
              <a:rPr lang="en-US" smtClean="0"/>
              <a:t>9/5/15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C11D-EBD0-814D-9B79-8BD8A0E3A9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74EE-6C4A-624D-B98F-A440CA181FD4}" type="datetimeFigureOut">
              <a:rPr lang="en-US" smtClean="0"/>
              <a:t>9/5/15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C11D-EBD0-814D-9B79-8BD8A0E3A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74EE-6C4A-624D-B98F-A440CA181FD4}" type="datetimeFigureOut">
              <a:rPr lang="en-US" smtClean="0"/>
              <a:t>9/5/15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C11D-EBD0-814D-9B79-8BD8A0E3A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74EE-6C4A-624D-B98F-A440CA181FD4}" type="datetimeFigureOut">
              <a:rPr lang="en-US" smtClean="0"/>
              <a:t>9/5/15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C11D-EBD0-814D-9B79-8BD8A0E3A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521874EE-6C4A-624D-B98F-A440CA181FD4}" type="datetimeFigureOut">
              <a:rPr lang="en-US" smtClean="0"/>
              <a:t>9/5/15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C11D-EBD0-814D-9B79-8BD8A0E3A9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74EE-6C4A-624D-B98F-A440CA181FD4}" type="datetimeFigureOut">
              <a:rPr lang="en-US" smtClean="0"/>
              <a:t>9/5/15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C11D-EBD0-814D-9B79-8BD8A0E3A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74EE-6C4A-624D-B98F-A440CA181FD4}" type="datetimeFigureOut">
              <a:rPr lang="en-US" smtClean="0"/>
              <a:t>9/5/15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C11D-EBD0-814D-9B79-8BD8A0E3A9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74EE-6C4A-624D-B98F-A440CA181FD4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C11D-EBD0-814D-9B79-8BD8A0E3A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74EE-6C4A-624D-B98F-A440CA181FD4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C11D-EBD0-814D-9B79-8BD8A0E3A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521874EE-6C4A-624D-B98F-A440CA181FD4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C11D-EBD0-814D-9B79-8BD8A0E3A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521874EE-6C4A-624D-B98F-A440CA181FD4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6D3C11D-EBD0-814D-9B79-8BD8A0E3A9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521874EE-6C4A-624D-B98F-A440CA181FD4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E6D3C11D-EBD0-814D-9B79-8BD8A0E3A9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521874EE-6C4A-624D-B98F-A440CA181FD4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C11D-EBD0-814D-9B79-8BD8A0E3A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E6D3C11D-EBD0-814D-9B79-8BD8A0E3A9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74EE-6C4A-624D-B98F-A440CA181FD4}" type="datetimeFigureOut">
              <a:rPr lang="en-US" smtClean="0"/>
              <a:t>9/5/15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C11D-EBD0-814D-9B79-8BD8A0E3A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74EE-6C4A-624D-B98F-A440CA181FD4}" type="datetimeFigureOut">
              <a:rPr lang="en-US" smtClean="0"/>
              <a:t>9/5/15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C11D-EBD0-814D-9B79-8BD8A0E3A9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874EE-6C4A-624D-B98F-A440CA181FD4}" type="datetimeFigureOut">
              <a:rPr lang="en-US" smtClean="0"/>
              <a:t>9/5/15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3C11D-EBD0-814D-9B79-8BD8A0E3A9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21874EE-6C4A-624D-B98F-A440CA181FD4}" type="datetimeFigureOut">
              <a:rPr lang="en-US" smtClean="0"/>
              <a:t>9/5/15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E6D3C11D-EBD0-814D-9B79-8BD8A0E3A9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945" y="4208929"/>
            <a:ext cx="7839423" cy="1048684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Shane Carr</a:t>
            </a:r>
          </a:p>
          <a:p>
            <a:r>
              <a:rPr lang="en-US" dirty="0" smtClean="0"/>
              <a:t>CSE 232, September 4,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37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Array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Filter, Map, Reduce, and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1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br>
              <a:rPr lang="en-US" dirty="0" smtClean="0"/>
            </a:br>
            <a:r>
              <a:rPr lang="en-US" sz="2400" dirty="0" smtClean="0"/>
              <a:t>Keep elements that pass a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test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D6D6D"/>
                </a:solidFill>
                <a:latin typeface="Courier"/>
              </a:rPr>
              <a:t>// </a:t>
            </a:r>
            <a:r>
              <a:rPr lang="en-US" sz="1600" dirty="0" smtClean="0">
                <a:solidFill>
                  <a:srgbClr val="6D6D6D"/>
                </a:solidFill>
                <a:latin typeface="Courier"/>
              </a:rPr>
              <a:t>Java 8</a:t>
            </a:r>
            <a:endParaRPr lang="en-US" sz="16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Stream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&gt; filtered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myStream</a:t>
            </a:r>
            <a:endParaRPr lang="en-US" sz="16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.filter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(s -&gt;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s.length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() &gt; 5);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3"/>
          </p:nvPr>
        </p:nvSpPr>
        <p:spPr>
          <a:xfrm>
            <a:off x="4282440" y="4224972"/>
            <a:ext cx="3566160" cy="25255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D6D6D"/>
                </a:solidFill>
                <a:latin typeface="Courier"/>
              </a:rPr>
              <a:t># Python </a:t>
            </a:r>
            <a:r>
              <a:rPr lang="en-US" sz="1600" dirty="0" smtClean="0">
                <a:solidFill>
                  <a:srgbClr val="6D6D6D"/>
                </a:solidFill>
                <a:latin typeface="Courier"/>
              </a:rPr>
              <a:t>(full syntax</a:t>
            </a:r>
            <a:r>
              <a:rPr lang="en-US" sz="1600" dirty="0">
                <a:solidFill>
                  <a:srgbClr val="6D6D6D"/>
                </a:solidFill>
                <a:latin typeface="Courier"/>
              </a:rPr>
              <a:t>)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filtered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= </a:t>
            </a: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filter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lambda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s: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(s) &gt; 5,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source)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D6D6D"/>
                </a:solidFill>
                <a:latin typeface="Courier"/>
              </a:rPr>
              <a:t># Python (shortcut syntax)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filtered =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(s </a:t>
            </a: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for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s 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in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source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(s) &gt; 5)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D6D6D"/>
                </a:solidFill>
                <a:latin typeface="Courier"/>
              </a:rPr>
              <a:t>// </a:t>
            </a:r>
            <a:r>
              <a:rPr lang="en-US" sz="1600" dirty="0" smtClean="0">
                <a:solidFill>
                  <a:srgbClr val="6D6D6D"/>
                </a:solidFill>
                <a:latin typeface="Courier"/>
              </a:rPr>
              <a:t>Java 7</a:t>
            </a:r>
            <a:endParaRPr lang="en-US" sz="1600" b="1" dirty="0" smtClean="0">
              <a:solidFill>
                <a:srgbClr val="000077"/>
              </a:solidFill>
              <a:latin typeface="Courier-Bold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&gt;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result 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ArrayList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(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: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myList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str.length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() &gt; 5)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result.add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prstClr val="black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9199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uiExpand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br>
              <a:rPr lang="en-US" dirty="0" smtClean="0"/>
            </a:br>
            <a:r>
              <a:rPr lang="en-US" sz="2400" dirty="0" smtClean="0"/>
              <a:t>Return one element satisfying a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D6D6D"/>
                </a:solidFill>
                <a:latin typeface="Courier"/>
              </a:rPr>
              <a:t>// Java 8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Optional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&gt; result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myStream</a:t>
            </a:r>
            <a:endParaRPr lang="en-US" sz="16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.filter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(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s -&gt;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s.length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() == 5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.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findAny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D6D6D"/>
                </a:solidFill>
                <a:latin typeface="Courier"/>
              </a:rPr>
              <a:t># Python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filtered = </a:t>
            </a: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next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(s </a:t>
            </a: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for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s 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in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source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(s) == 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urier"/>
              </a:rPr>
              <a:t>not </a:t>
            </a:r>
            <a:r>
              <a:rPr lang="en-US" sz="1600" dirty="0" smtClean="0">
                <a:solidFill>
                  <a:srgbClr val="0000FF"/>
                </a:solidFill>
                <a:latin typeface="Courier"/>
              </a:rPr>
              <a:t>found"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)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D6D6D"/>
                </a:solidFill>
                <a:latin typeface="Courier"/>
              </a:rPr>
              <a:t>// Java 7</a:t>
            </a:r>
            <a:endParaRPr lang="en-US" sz="1600" b="1" dirty="0">
              <a:solidFill>
                <a:srgbClr val="000077"/>
              </a:solidFill>
              <a:latin typeface="Courier-Bold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String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result = 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>
              <a:solidFill>
                <a:srgbClr val="000077"/>
              </a:solidFill>
              <a:latin typeface="Courier-Bold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for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: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myList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str.length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() == 5)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   result =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break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4603750"/>
            <a:ext cx="356616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Under the hood, Java 8 and Python both use </a:t>
            </a:r>
            <a:r>
              <a:rPr lang="en-US" i="1" dirty="0" smtClean="0"/>
              <a:t>lazy evaluation</a:t>
            </a:r>
            <a:r>
              <a:rPr lang="en-US" dirty="0" smtClean="0"/>
              <a:t>, so neither language traverses the entire stream if it finds a matching element early in the stream.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08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br>
              <a:rPr lang="en-US" dirty="0" smtClean="0"/>
            </a:br>
            <a:r>
              <a:rPr lang="en-US" sz="2400" dirty="0" smtClean="0"/>
              <a:t>Transform elements by a common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D6D6D"/>
                </a:solidFill>
                <a:latin typeface="Courier"/>
              </a:rPr>
              <a:t>// Java 8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Stream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Integer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&gt;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lens =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myStream</a:t>
            </a:r>
            <a:endParaRPr lang="en-US" sz="16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.map(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s -&gt;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s.length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());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D6D6D"/>
                </a:solidFill>
                <a:latin typeface="Courier"/>
              </a:rPr>
              <a:t># Python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lens = 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(s) 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s 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in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source)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D6D6D"/>
                </a:solidFill>
                <a:latin typeface="Courier"/>
              </a:rPr>
              <a:t>// Java </a:t>
            </a:r>
            <a:r>
              <a:rPr lang="en-US" sz="1600" dirty="0" smtClean="0">
                <a:solidFill>
                  <a:srgbClr val="6D6D6D"/>
                </a:solidFill>
                <a:latin typeface="Courier"/>
              </a:rPr>
              <a:t>7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Integer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&gt; lens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new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ArrayList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Integer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(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: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myList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lens.add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str.length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0640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br>
              <a:rPr lang="en-US" dirty="0" smtClean="0"/>
            </a:br>
            <a:r>
              <a:rPr lang="en-US" sz="2400" dirty="0" smtClean="0"/>
              <a:t>Apply a binary operation to all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6D6D6D"/>
                </a:solidFill>
                <a:latin typeface="Courier"/>
              </a:rPr>
              <a:t>// Java 8</a:t>
            </a:r>
            <a:endParaRPr lang="en-US" sz="16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000077"/>
                </a:solidFill>
                <a:latin typeface="Courier-Bold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totalLen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myStream</a:t>
            </a:r>
            <a:endParaRPr lang="en-US" sz="16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.reduce(0,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(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t,s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) -&gt;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t +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s.length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()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Integer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::sum)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;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D6D6D"/>
                </a:solidFill>
                <a:latin typeface="Courier"/>
              </a:rPr>
              <a:t># Python</a:t>
            </a:r>
            <a:endParaRPr lang="en-US" sz="16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spc="-30" dirty="0">
                <a:solidFill>
                  <a:srgbClr val="000077"/>
                </a:solidFill>
                <a:latin typeface="Courier-Bold"/>
              </a:rPr>
              <a:t>from </a:t>
            </a:r>
            <a:r>
              <a:rPr lang="en-US" sz="1600" spc="-30" dirty="0" err="1" smtClean="0">
                <a:solidFill>
                  <a:prstClr val="black"/>
                </a:solidFill>
                <a:latin typeface="Courier"/>
              </a:rPr>
              <a:t>functools</a:t>
            </a:r>
            <a:r>
              <a:rPr lang="en-US" sz="1600" spc="-3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b="1" spc="-30" dirty="0" smtClean="0">
                <a:solidFill>
                  <a:srgbClr val="000077"/>
                </a:solidFill>
                <a:latin typeface="Courier-Bold"/>
              </a:rPr>
              <a:t>import </a:t>
            </a:r>
            <a:r>
              <a:rPr lang="en-US" sz="1600" spc="-30" dirty="0" smtClean="0">
                <a:solidFill>
                  <a:prstClr val="black"/>
                </a:solidFill>
                <a:latin typeface="Courier"/>
              </a:rPr>
              <a:t>reduce</a:t>
            </a:r>
            <a:endParaRPr lang="en-US" sz="1600" spc="-3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totalLen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= reduce(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  lambda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t,s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: t +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(s),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source, 0)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D6D6D"/>
                </a:solidFill>
                <a:latin typeface="Courier"/>
              </a:rPr>
              <a:t>// Java 7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000077"/>
                </a:solidFill>
                <a:latin typeface="Courier-Bold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totalLen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(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: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myList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totalLen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+=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str.length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prstClr val="black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8889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uiExpan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 Reducers</a:t>
            </a:r>
            <a:br>
              <a:rPr lang="en-US" dirty="0" smtClean="0"/>
            </a:br>
            <a:r>
              <a:rPr lang="en-US" sz="2400" dirty="0" smtClean="0"/>
              <a:t>Min, Max, Sum, </a:t>
            </a:r>
            <a:r>
              <a:rPr lang="en-US" sz="2400" u="sng" dirty="0" smtClean="0"/>
              <a:t>Average</a:t>
            </a:r>
            <a:r>
              <a:rPr lang="en-US" sz="2400" dirty="0" smtClean="0"/>
              <a:t>, Count,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6D6D6D"/>
                </a:solidFill>
                <a:latin typeface="Courier"/>
              </a:rPr>
              <a:t>// Java 8</a:t>
            </a:r>
            <a:endParaRPr lang="en-US" sz="16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000077"/>
                </a:solidFill>
                <a:latin typeface="Courier-Bold"/>
              </a:rPr>
              <a:t>OptionalDouble</a:t>
            </a: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avgLen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myStream</a:t>
            </a:r>
            <a:endParaRPr lang="en-US" sz="16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.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mapToInt</a:t>
            </a:r>
            <a:endParaRPr lang="en-US" sz="16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(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s -&gt;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s.length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()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.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average()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;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D6D6D"/>
                </a:solidFill>
                <a:latin typeface="Courier"/>
              </a:rPr>
              <a:t># </a:t>
            </a:r>
            <a:r>
              <a:rPr lang="en-US" sz="1600" dirty="0" smtClean="0">
                <a:solidFill>
                  <a:srgbClr val="6D6D6D"/>
                </a:solidFill>
                <a:latin typeface="Courier"/>
              </a:rPr>
              <a:t>Python 3.4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from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statistics </a:t>
            </a: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import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mean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totalLen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=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mean(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(s) for s in source)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D6D6D"/>
                </a:solidFill>
                <a:latin typeface="Courier"/>
              </a:rPr>
              <a:t>// Java 7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err="1" smtClean="0">
                <a:solidFill>
                  <a:srgbClr val="000077"/>
                </a:solidFill>
                <a:latin typeface="Courier-Bold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totalLen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(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: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myList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totalLen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+=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str.length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double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avgLen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(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double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)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totalLen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/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myList.size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89359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</a:t>
            </a:r>
            <a:br>
              <a:rPr lang="en-US" dirty="0" smtClean="0"/>
            </a:br>
            <a:r>
              <a:rPr lang="en-US" sz="2400" dirty="0" smtClean="0"/>
              <a:t>Aggregate elements (for example, grouping)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D6D6D"/>
                </a:solidFill>
                <a:latin typeface="Courier"/>
              </a:rPr>
              <a:t>// Java 8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Map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&lt;</a:t>
            </a:r>
            <a:r>
              <a:rPr lang="en-US" sz="1600" b="1" dirty="0" err="1">
                <a:solidFill>
                  <a:srgbClr val="000077"/>
                </a:solidFill>
                <a:latin typeface="Courier-Bold"/>
              </a:rPr>
              <a:t>Integer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,</a:t>
            </a:r>
            <a:r>
              <a:rPr lang="en-US" sz="1600" b="1" dirty="0" err="1">
                <a:solidFill>
                  <a:srgbClr val="000077"/>
                </a:solidFill>
                <a:latin typeface="Courier-Bold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&gt;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byLength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myStream.collect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Collectors.groupingBy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    String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::length));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D6D6D"/>
                </a:solidFill>
                <a:latin typeface="Courier"/>
              </a:rPr>
              <a:t># </a:t>
            </a:r>
            <a:r>
              <a:rPr lang="en-US" sz="1600" dirty="0" smtClean="0">
                <a:solidFill>
                  <a:srgbClr val="6D6D6D"/>
                </a:solidFill>
                <a:latin typeface="Courier"/>
              </a:rPr>
              <a:t>Python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D6D6D"/>
                </a:solidFill>
                <a:latin typeface="Courier"/>
              </a:rPr>
              <a:t># caveat: requires a sorted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D6D6D"/>
                </a:solidFill>
                <a:latin typeface="Courier"/>
              </a:rPr>
              <a:t># list before grouping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prstClr val="black"/>
                </a:solidFill>
                <a:latin typeface="Courier"/>
              </a:rPr>
              <a:t>totalLen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groupby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source,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  </a:t>
            </a: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key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= </a:t>
            </a: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lambda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s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: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len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(s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))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D6D6D"/>
                </a:solidFill>
                <a:latin typeface="Courier"/>
              </a:rPr>
              <a:t>// Java 7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Map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&lt;</a:t>
            </a:r>
            <a:r>
              <a:rPr lang="en-US" sz="1600" b="1" dirty="0" err="1">
                <a:solidFill>
                  <a:srgbClr val="000077"/>
                </a:solidFill>
                <a:latin typeface="Courier-Bold"/>
              </a:rPr>
              <a:t>Integer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,</a:t>
            </a:r>
            <a:r>
              <a:rPr lang="en-US" sz="1600" b="1" dirty="0" err="1">
                <a:solidFill>
                  <a:srgbClr val="000077"/>
                </a:solidFill>
                <a:latin typeface="Courier-Bold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&gt;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byLength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    new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HashMap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Integer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Courier"/>
              </a:rPr>
              <a:t>     </a:t>
            </a: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&gt;&gt;();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(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: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myList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000077"/>
                </a:solidFill>
                <a:latin typeface="Courier-Bold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key =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str.length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(!</a:t>
            </a:r>
            <a:r>
              <a:rPr lang="en-US" sz="1600" kern="1100" spc="-230" dirty="0" err="1" smtClean="0">
                <a:solidFill>
                  <a:prstClr val="black"/>
                </a:solidFill>
                <a:latin typeface="Courier"/>
              </a:rPr>
              <a:t>byLength.containsKey</a:t>
            </a:r>
            <a:r>
              <a:rPr lang="en-US" sz="1600" spc="-230" dirty="0">
                <a:solidFill>
                  <a:prstClr val="black"/>
                </a:solidFill>
                <a:latin typeface="Courier"/>
              </a:rPr>
              <a:t>(key)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){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byLength.put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key,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Courier"/>
              </a:rPr>
              <a:t>     </a:t>
            </a:r>
            <a:r>
              <a:rPr lang="en-US" sz="1600" b="1" spc="-150" dirty="0" smtClean="0">
                <a:solidFill>
                  <a:srgbClr val="000077"/>
                </a:solidFill>
                <a:latin typeface="Courier-Bold"/>
              </a:rPr>
              <a:t>new</a:t>
            </a:r>
            <a:r>
              <a:rPr lang="en-US" sz="1600" spc="-15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spc="-150" dirty="0" err="1">
                <a:solidFill>
                  <a:prstClr val="black"/>
                </a:solidFill>
                <a:latin typeface="Courier"/>
              </a:rPr>
              <a:t>ArrayList</a:t>
            </a:r>
            <a:r>
              <a:rPr lang="en-US" sz="1600" spc="-150" dirty="0">
                <a:solidFill>
                  <a:prstClr val="black"/>
                </a:solidFill>
                <a:latin typeface="Courier"/>
              </a:rPr>
              <a:t>&lt;</a:t>
            </a:r>
            <a:r>
              <a:rPr lang="en-US" sz="1600" b="1" spc="-150" dirty="0">
                <a:solidFill>
                  <a:srgbClr val="000077"/>
                </a:solidFill>
                <a:latin typeface="Courier-Bold"/>
              </a:rPr>
              <a:t>String</a:t>
            </a:r>
            <a:r>
              <a:rPr lang="en-US" sz="1600" spc="-150" dirty="0">
                <a:solidFill>
                  <a:prstClr val="black"/>
                </a:solidFill>
                <a:latin typeface="Courier"/>
              </a:rPr>
              <a:t>&gt;()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600" spc="-50" dirty="0" err="1" smtClean="0">
                <a:solidFill>
                  <a:prstClr val="black"/>
                </a:solidFill>
                <a:latin typeface="Courier"/>
              </a:rPr>
              <a:t>byLength.get</a:t>
            </a:r>
            <a:r>
              <a:rPr lang="en-US" sz="1600" spc="-50" dirty="0">
                <a:solidFill>
                  <a:prstClr val="black"/>
                </a:solidFill>
                <a:latin typeface="Courier"/>
              </a:rPr>
              <a:t>(key).add(</a:t>
            </a:r>
            <a:r>
              <a:rPr lang="en-US" sz="1600" spc="-50" dirty="0" err="1">
                <a:solidFill>
                  <a:prstClr val="black"/>
                </a:solidFill>
                <a:latin typeface="Courier"/>
              </a:rPr>
              <a:t>str</a:t>
            </a:r>
            <a:r>
              <a:rPr lang="en-US" sz="1600" spc="-50" dirty="0">
                <a:solidFill>
                  <a:prstClr val="black"/>
                </a:solidFill>
                <a:latin typeface="Courier"/>
              </a:rPr>
              <a:t>)</a:t>
            </a:r>
            <a:r>
              <a:rPr lang="en-US" sz="1600" spc="-50" dirty="0" smtClean="0">
                <a:solidFill>
                  <a:prstClr val="black"/>
                </a:solidFill>
                <a:latin typeface="Courier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spc="-50" dirty="0">
                <a:solidFill>
                  <a:prstClr val="black"/>
                </a:solidFill>
                <a:latin typeface="Courier"/>
              </a:rPr>
              <a:t>}</a:t>
            </a:r>
            <a:endParaRPr lang="en-US" sz="1600" spc="-50" dirty="0"/>
          </a:p>
        </p:txBody>
      </p:sp>
    </p:spTree>
    <p:extLst>
      <p:ext uri="{BB962C8B-B14F-4D97-AF65-F5344CB8AC3E}">
        <p14:creationId xmlns:p14="http://schemas.microsoft.com/office/powerpoint/2010/main" val="30450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Map</a:t>
            </a:r>
            <a:br>
              <a:rPr lang="en-US" dirty="0" smtClean="0"/>
            </a:br>
            <a:r>
              <a:rPr lang="en-US" sz="2400" dirty="0" smtClean="0"/>
              <a:t>Do a map and flatten the result by one level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D6D6D"/>
                </a:solidFill>
                <a:latin typeface="Courier"/>
              </a:rPr>
              <a:t>// Java 8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Stream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Character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&gt;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chars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myStream</a:t>
            </a:r>
            <a:endParaRPr lang="en-US" sz="16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.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flatMapToInt</a:t>
            </a:r>
            <a:endParaRPr lang="en-US" sz="16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(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s -&gt;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s.chars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()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.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mapToObj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-&gt; (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)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);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D6D6D"/>
                </a:solidFill>
                <a:latin typeface="Courier"/>
              </a:rPr>
              <a:t># Python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c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hars = 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(p for q in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 list(s) 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s 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in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source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) for p in q)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D6D6D"/>
                </a:solidFill>
                <a:latin typeface="Courier"/>
              </a:rPr>
              <a:t>// Java 7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Character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&gt; chars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b="1" spc="-100" dirty="0" smtClean="0">
                <a:solidFill>
                  <a:srgbClr val="000077"/>
                </a:solidFill>
                <a:latin typeface="Courier-Bold"/>
              </a:rPr>
              <a:t>new</a:t>
            </a:r>
            <a:r>
              <a:rPr lang="en-US" sz="1600" spc="-1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spc="-100" dirty="0" err="1">
                <a:solidFill>
                  <a:prstClr val="black"/>
                </a:solidFill>
                <a:latin typeface="Courier"/>
              </a:rPr>
              <a:t>ArrayList</a:t>
            </a:r>
            <a:r>
              <a:rPr lang="en-US" sz="1600" spc="-100" dirty="0">
                <a:solidFill>
                  <a:prstClr val="black"/>
                </a:solidFill>
                <a:latin typeface="Courier"/>
              </a:rPr>
              <a:t>&lt;</a:t>
            </a:r>
            <a:r>
              <a:rPr lang="en-US" sz="1600" b="1" spc="-100" dirty="0">
                <a:solidFill>
                  <a:srgbClr val="000077"/>
                </a:solidFill>
                <a:latin typeface="Courier-Bold"/>
              </a:rPr>
              <a:t>Character</a:t>
            </a:r>
            <a:r>
              <a:rPr lang="en-US" sz="1600" spc="-100" dirty="0">
                <a:solidFill>
                  <a:prstClr val="black"/>
                </a:solidFill>
                <a:latin typeface="Courier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(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: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myList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600" b="1" spc="-220" dirty="0" smtClean="0">
                <a:solidFill>
                  <a:srgbClr val="000077"/>
                </a:solidFill>
                <a:latin typeface="Courier-Bold"/>
              </a:rPr>
              <a:t>for</a:t>
            </a:r>
            <a:r>
              <a:rPr lang="en-US" sz="1600" spc="-220" dirty="0" smtClean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600" b="1" spc="-220" dirty="0">
                <a:solidFill>
                  <a:srgbClr val="000077"/>
                </a:solidFill>
                <a:latin typeface="Courier-Bold"/>
              </a:rPr>
              <a:t>char</a:t>
            </a:r>
            <a:r>
              <a:rPr lang="en-US" sz="1600" spc="-22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spc="-220" dirty="0" err="1">
                <a:solidFill>
                  <a:prstClr val="black"/>
                </a:solidFill>
                <a:latin typeface="Courier"/>
              </a:rPr>
              <a:t>ch</a:t>
            </a:r>
            <a:r>
              <a:rPr lang="en-US" sz="1600" spc="-220" dirty="0">
                <a:solidFill>
                  <a:prstClr val="black"/>
                </a:solidFill>
                <a:latin typeface="Courier"/>
              </a:rPr>
              <a:t> : </a:t>
            </a:r>
            <a:r>
              <a:rPr lang="en-US" sz="1600" spc="-220" dirty="0" err="1">
                <a:solidFill>
                  <a:prstClr val="black"/>
                </a:solidFill>
                <a:latin typeface="Courier"/>
              </a:rPr>
              <a:t>str.toCharArray</a:t>
            </a:r>
            <a:r>
              <a:rPr lang="en-US" sz="1600" spc="-220" dirty="0">
                <a:solidFill>
                  <a:prstClr val="black"/>
                </a:solidFill>
                <a:latin typeface="Courier"/>
              </a:rPr>
              <a:t>()</a:t>
            </a:r>
            <a:r>
              <a:rPr lang="en-US" sz="1600" spc="-220" dirty="0" smtClean="0">
                <a:solidFill>
                  <a:prstClr val="black"/>
                </a:solidFill>
                <a:latin typeface="Courier"/>
              </a:rPr>
              <a:t>){</a:t>
            </a:r>
            <a:endParaRPr lang="en-US" sz="1600" spc="-22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chars.add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ch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}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450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br>
              <a:rPr lang="en-US" dirty="0" smtClean="0"/>
            </a:br>
            <a:r>
              <a:rPr lang="en-US" sz="2400" dirty="0" smtClean="0"/>
              <a:t>Example: Sort strings by length (longest to shortest) and then alphabetically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8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Stream&lt;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&gt;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result =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myStream</a:t>
            </a:r>
            <a:endParaRPr lang="en-US" sz="16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.sorted(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Comparator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 .</a:t>
            </a:r>
            <a:r>
              <a:rPr lang="en-US" sz="1600" spc="-100" dirty="0">
                <a:solidFill>
                  <a:prstClr val="black"/>
                </a:solidFill>
                <a:latin typeface="Courier"/>
              </a:rPr>
              <a:t>comparing(</a:t>
            </a:r>
            <a:r>
              <a:rPr lang="en-US" sz="1600" b="1" spc="-100" dirty="0">
                <a:solidFill>
                  <a:srgbClr val="000077"/>
                </a:solidFill>
                <a:latin typeface="Courier-Bold"/>
              </a:rPr>
              <a:t>String</a:t>
            </a:r>
            <a:r>
              <a:rPr lang="en-US" sz="1600" spc="-100" dirty="0">
                <a:solidFill>
                  <a:prstClr val="black"/>
                </a:solidFill>
                <a:latin typeface="Courier"/>
              </a:rPr>
              <a:t>::length)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cs-CZ" sz="1600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cs-CZ" sz="1600" dirty="0" smtClean="0">
                <a:solidFill>
                  <a:prstClr val="black"/>
                </a:solidFill>
                <a:latin typeface="Courier"/>
              </a:rPr>
              <a:t>.</a:t>
            </a:r>
            <a:r>
              <a:rPr lang="cs-CZ" sz="1600" dirty="0" err="1">
                <a:solidFill>
                  <a:prstClr val="black"/>
                </a:solidFill>
                <a:latin typeface="Courier"/>
              </a:rPr>
              <a:t>reversed</a:t>
            </a:r>
            <a:r>
              <a:rPr lang="cs-CZ" sz="1600" dirty="0">
                <a:solidFill>
                  <a:prstClr val="black"/>
                </a:solidFill>
                <a:latin typeface="Courier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cs-CZ" sz="1600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cs-CZ" sz="1600" dirty="0" smtClean="0">
                <a:solidFill>
                  <a:prstClr val="black"/>
                </a:solidFill>
                <a:latin typeface="Courier"/>
              </a:rPr>
              <a:t>.</a:t>
            </a:r>
            <a:r>
              <a:rPr lang="cs-CZ" sz="1600" dirty="0" err="1">
                <a:solidFill>
                  <a:prstClr val="black"/>
                </a:solidFill>
                <a:latin typeface="Courier"/>
              </a:rPr>
              <a:t>thenComparing</a:t>
            </a:r>
            <a:r>
              <a:rPr lang="cs-CZ" sz="1600" dirty="0" smtClean="0">
                <a:solidFill>
                  <a:prstClr val="black"/>
                </a:solidFill>
                <a:latin typeface="Courier"/>
              </a:rPr>
              <a:t>(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cs-CZ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cs-CZ" sz="1600" dirty="0" smtClean="0">
                <a:solidFill>
                  <a:prstClr val="black"/>
                </a:solidFill>
                <a:latin typeface="Courier"/>
              </a:rPr>
              <a:t>     </a:t>
            </a:r>
            <a:r>
              <a:rPr lang="cs-CZ" sz="1600" dirty="0" err="1" smtClean="0">
                <a:solidFill>
                  <a:prstClr val="black"/>
                </a:solidFill>
                <a:latin typeface="Courier"/>
              </a:rPr>
              <a:t>Comparator</a:t>
            </a:r>
            <a:endParaRPr lang="cs-CZ" sz="16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cs-CZ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cs-CZ" sz="1600" dirty="0" smtClean="0">
                <a:solidFill>
                  <a:prstClr val="black"/>
                </a:solidFill>
                <a:latin typeface="Courier"/>
              </a:rPr>
              <a:t>     .</a:t>
            </a:r>
            <a:r>
              <a:rPr lang="cs-CZ" sz="1600" dirty="0" err="1" smtClean="0">
                <a:solidFill>
                  <a:prstClr val="black"/>
                </a:solidFill>
                <a:latin typeface="Courier"/>
              </a:rPr>
              <a:t>naturalOrder</a:t>
            </a:r>
            <a:r>
              <a:rPr lang="cs-CZ" sz="1600" dirty="0">
                <a:solidFill>
                  <a:prstClr val="black"/>
                </a:solidFill>
                <a:latin typeface="Courier"/>
              </a:rPr>
              <a:t>(</a:t>
            </a:r>
            <a:r>
              <a:rPr lang="cs-CZ" sz="1600" dirty="0" smtClean="0">
                <a:solidFill>
                  <a:prstClr val="black"/>
                </a:solidFill>
                <a:latin typeface="Courier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cs-CZ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cs-CZ" sz="1600" dirty="0" smtClean="0">
                <a:solidFill>
                  <a:prstClr val="black"/>
                </a:solidFill>
                <a:latin typeface="Courier"/>
              </a:rPr>
              <a:t>   )</a:t>
            </a:r>
            <a:endParaRPr lang="cs-CZ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cs-CZ" sz="16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cs-CZ" sz="1600" dirty="0" smtClean="0">
                <a:solidFill>
                  <a:prstClr val="black"/>
                </a:solidFill>
                <a:latin typeface="Courier"/>
              </a:rPr>
              <a:t>)</a:t>
            </a:r>
            <a:r>
              <a:rPr lang="cs-CZ" sz="1600" dirty="0">
                <a:solidFill>
                  <a:prstClr val="black"/>
                </a:solidFill>
                <a:latin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1600" dirty="0">
                <a:solidFill>
                  <a:srgbClr val="6D6D6D"/>
                </a:solidFill>
                <a:latin typeface="Courier"/>
              </a:rPr>
              <a:t># Python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lvl="0" indent="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result 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= </a:t>
            </a: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sorted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</a:t>
            </a:r>
          </a:p>
          <a:p>
            <a:pPr marL="0" lvl="0" indent="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source,</a:t>
            </a:r>
          </a:p>
          <a:p>
            <a:pPr marL="0" lvl="0" indent="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1600" b="1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key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= </a:t>
            </a: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lambda 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s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: (</a:t>
            </a:r>
          </a:p>
          <a:p>
            <a:pPr marL="0" lvl="0" indent="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-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len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(source),</a:t>
            </a:r>
          </a:p>
          <a:p>
            <a:pPr marL="0" lvl="0" indent="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source</a:t>
            </a:r>
          </a:p>
          <a:p>
            <a:pPr marL="0" lvl="0" indent="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)</a:t>
            </a:r>
          </a:p>
          <a:p>
            <a:pPr marL="0" lvl="0" indent="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8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Stream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 err="1" smtClean="0"/>
              <a:t>Concat</a:t>
            </a:r>
            <a:endParaRPr lang="en-US" dirty="0"/>
          </a:p>
          <a:p>
            <a:pPr lvl="1"/>
            <a:r>
              <a:rPr lang="en-US" dirty="0" smtClean="0"/>
              <a:t>Takes two streams and lazily appends them together</a:t>
            </a:r>
          </a:p>
          <a:p>
            <a:r>
              <a:rPr lang="en-US" dirty="0" smtClean="0"/>
              <a:t>Distinct</a:t>
            </a:r>
          </a:p>
          <a:p>
            <a:pPr lvl="1"/>
            <a:r>
              <a:rPr lang="en-US" dirty="0" smtClean="0"/>
              <a:t>Removes duplicate elements</a:t>
            </a:r>
          </a:p>
          <a:p>
            <a:r>
              <a:rPr lang="en-US" dirty="0" smtClean="0"/>
              <a:t>For Each</a:t>
            </a:r>
          </a:p>
          <a:p>
            <a:pPr lvl="1"/>
            <a:r>
              <a:rPr lang="en-US" dirty="0" smtClean="0"/>
              <a:t>Perform an operation on each element</a:t>
            </a:r>
          </a:p>
          <a:p>
            <a:r>
              <a:rPr lang="en-US" dirty="0"/>
              <a:t>Limit</a:t>
            </a:r>
          </a:p>
          <a:p>
            <a:pPr lvl="1"/>
            <a:r>
              <a:rPr lang="en-US" dirty="0"/>
              <a:t>Truncate the stream to a given </a:t>
            </a:r>
            <a:r>
              <a:rPr lang="en-US" dirty="0" smtClean="0"/>
              <a:t>length</a:t>
            </a:r>
          </a:p>
          <a:p>
            <a:r>
              <a:rPr lang="en-US" dirty="0" smtClean="0"/>
              <a:t>Generate</a:t>
            </a:r>
          </a:p>
          <a:p>
            <a:pPr lvl="1"/>
            <a:r>
              <a:rPr lang="en-US" dirty="0" smtClean="0"/>
              <a:t>Create an infinite stream by evaluating a lambda function whenever a new element is requested</a:t>
            </a:r>
          </a:p>
          <a:p>
            <a:r>
              <a:rPr lang="en-US" dirty="0" smtClean="0"/>
              <a:t>Reverse</a:t>
            </a:r>
          </a:p>
          <a:p>
            <a:pPr lvl="1"/>
            <a:r>
              <a:rPr lang="en-US" dirty="0" smtClean="0"/>
              <a:t>Reverse the stream</a:t>
            </a:r>
          </a:p>
          <a:p>
            <a:r>
              <a:rPr lang="en-US" dirty="0" smtClean="0"/>
              <a:t>Skip</a:t>
            </a:r>
          </a:p>
          <a:p>
            <a:pPr lvl="1"/>
            <a:r>
              <a:rPr lang="en-US" dirty="0" smtClean="0"/>
              <a:t>Remove the first </a:t>
            </a:r>
            <a:r>
              <a:rPr lang="en-US" i="1" dirty="0" smtClean="0"/>
              <a:t>n</a:t>
            </a:r>
            <a:r>
              <a:rPr lang="en-US" dirty="0" smtClean="0"/>
              <a:t> elements</a:t>
            </a:r>
          </a:p>
          <a:p>
            <a:r>
              <a:rPr lang="en-US" dirty="0" smtClean="0"/>
              <a:t>Zip</a:t>
            </a:r>
          </a:p>
          <a:p>
            <a:pPr lvl="1"/>
            <a:r>
              <a:rPr lang="en-US" dirty="0" smtClean="0"/>
              <a:t>Iterate over two streams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98377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CodeSprint</a:t>
            </a:r>
            <a:endParaRPr lang="en-US" dirty="0" smtClean="0"/>
          </a:p>
          <a:p>
            <a:pPr lvl="1"/>
            <a:r>
              <a:rPr lang="en-US" dirty="0" smtClean="0"/>
              <a:t>Starts next week (September 11)</a:t>
            </a:r>
          </a:p>
          <a:p>
            <a:pPr lvl="1"/>
            <a:r>
              <a:rPr lang="en-US" dirty="0" smtClean="0"/>
              <a:t>5 points of course credit</a:t>
            </a:r>
          </a:p>
          <a:p>
            <a:pPr lvl="2"/>
            <a:r>
              <a:rPr lang="en-US" dirty="0" smtClean="0"/>
              <a:t>10 points of extra credit available</a:t>
            </a:r>
          </a:p>
          <a:p>
            <a:pPr lvl="1"/>
            <a:r>
              <a:rPr lang="en-US" dirty="0" smtClean="0"/>
              <a:t>Teams of 1-3</a:t>
            </a:r>
          </a:p>
          <a:p>
            <a:pPr lvl="2"/>
            <a:r>
              <a:rPr lang="en-US" dirty="0" smtClean="0"/>
              <a:t>Smaller teams don’t need to solve as many problems (1 problem per person for full credit)</a:t>
            </a:r>
          </a:p>
          <a:p>
            <a:r>
              <a:rPr lang="en-US" dirty="0" smtClean="0"/>
              <a:t>ICPC Qualifiers</a:t>
            </a:r>
          </a:p>
          <a:p>
            <a:pPr lvl="1"/>
            <a:r>
              <a:rPr lang="en-US" dirty="0" smtClean="0"/>
              <a:t>Saturday, October 3 (sign up by September 16)</a:t>
            </a:r>
          </a:p>
          <a:p>
            <a:pPr lvl="1"/>
            <a:r>
              <a:rPr lang="en-US" dirty="0" smtClean="0"/>
              <a:t>15 points of course credit</a:t>
            </a:r>
          </a:p>
        </p:txBody>
      </p:sp>
    </p:spTree>
    <p:extLst>
      <p:ext uri="{BB962C8B-B14F-4D97-AF65-F5344CB8AC3E}">
        <p14:creationId xmlns:p14="http://schemas.microsoft.com/office/powerpoint/2010/main" val="22084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Stream Methods</a:t>
            </a:r>
            <a:endParaRPr lang="en-US" dirty="0"/>
          </a:p>
        </p:txBody>
      </p:sp>
      <p:pic>
        <p:nvPicPr>
          <p:cNvPr id="13" name="Content Placeholder 12" descr="Java 8 Stream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" r="1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38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Side-by-Side Comparison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Maintains state.</a:t>
            </a:r>
          </a:p>
          <a:p>
            <a:r>
              <a:rPr lang="en-US" dirty="0" smtClean="0"/>
              <a:t>Manually parallelizable.</a:t>
            </a:r>
          </a:p>
          <a:p>
            <a:r>
              <a:rPr lang="en-US" dirty="0" smtClean="0"/>
              <a:t>More code.</a:t>
            </a:r>
          </a:p>
          <a:p>
            <a:r>
              <a:rPr lang="en-US" dirty="0" smtClean="0"/>
              <a:t>Less intuitive.</a:t>
            </a:r>
          </a:p>
          <a:p>
            <a:r>
              <a:rPr lang="en-US" dirty="0" smtClean="0"/>
              <a:t>Runtime exceptions, like </a:t>
            </a:r>
            <a:r>
              <a:rPr lang="en-US" dirty="0" err="1" smtClean="0"/>
              <a:t>NullPointerException</a:t>
            </a:r>
            <a:r>
              <a:rPr lang="en-US" dirty="0" smtClean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Stateless.</a:t>
            </a:r>
          </a:p>
          <a:p>
            <a:r>
              <a:rPr lang="en-US" dirty="0" smtClean="0"/>
              <a:t>Automatically parallelizable.</a:t>
            </a:r>
          </a:p>
          <a:p>
            <a:r>
              <a:rPr lang="en-US" dirty="0" smtClean="0"/>
              <a:t>Less code (usually).</a:t>
            </a:r>
          </a:p>
          <a:p>
            <a:r>
              <a:rPr lang="en-US" dirty="0" smtClean="0"/>
              <a:t>More intuitive.</a:t>
            </a:r>
          </a:p>
          <a:p>
            <a:r>
              <a:rPr lang="en-US" dirty="0" smtClean="0"/>
              <a:t>More errors caught at compile time.</a:t>
            </a:r>
          </a:p>
        </p:txBody>
      </p:sp>
    </p:spTree>
    <p:extLst>
      <p:ext uri="{BB962C8B-B14F-4D97-AF65-F5344CB8AC3E}">
        <p14:creationId xmlns:p14="http://schemas.microsoft.com/office/powerpoint/2010/main" val="317345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1842" y="1498746"/>
            <a:ext cx="71387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Palatino Linotype"/>
                <a:cs typeface="Palatino Linotype"/>
              </a:rPr>
              <a:t>Functional programming is like describing your problem to </a:t>
            </a:r>
            <a:r>
              <a:rPr lang="en-US" sz="2800" dirty="0" smtClean="0">
                <a:latin typeface="Palatino Linotype"/>
                <a:cs typeface="Palatino Linotype"/>
              </a:rPr>
              <a:t>a mathematician</a:t>
            </a:r>
            <a:r>
              <a:rPr lang="en-US" sz="2800" dirty="0">
                <a:latin typeface="Palatino Linotype"/>
                <a:cs typeface="Palatino Linotype"/>
              </a:rPr>
              <a:t>.  Imperative programming is like giving instructions </a:t>
            </a:r>
            <a:r>
              <a:rPr lang="en-US" sz="2800" dirty="0" smtClean="0">
                <a:latin typeface="Palatino Linotype"/>
                <a:cs typeface="Palatino Linotype"/>
              </a:rPr>
              <a:t>to an </a:t>
            </a:r>
            <a:r>
              <a:rPr lang="en-US" sz="2800" dirty="0">
                <a:latin typeface="Palatino Linotype"/>
                <a:cs typeface="Palatino Linotype"/>
              </a:rPr>
              <a:t>idiot.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30242" y="3696145"/>
            <a:ext cx="102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—</a:t>
            </a:r>
            <a:r>
              <a:rPr lang="en-US" dirty="0" err="1" smtClean="0"/>
              <a:t>arcus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4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thinking in the functional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“for” loops</a:t>
            </a:r>
          </a:p>
          <a:p>
            <a:pPr lvl="1"/>
            <a:r>
              <a:rPr lang="en-US" dirty="0" smtClean="0"/>
              <a:t>If you find yourself using one, there’s probably a better way to do what you want.</a:t>
            </a:r>
          </a:p>
          <a:p>
            <a:r>
              <a:rPr lang="en-US" dirty="0" smtClean="0"/>
              <a:t>Use fewer variables</a:t>
            </a:r>
          </a:p>
          <a:p>
            <a:pPr lvl="1"/>
            <a:r>
              <a:rPr lang="en-US" dirty="0" smtClean="0"/>
              <a:t>See if you can connect multiple steps together into an expressive “chain” of method calls.</a:t>
            </a:r>
          </a:p>
          <a:p>
            <a:r>
              <a:rPr lang="en-US" dirty="0" smtClean="0"/>
              <a:t>Avoid “side effects”</a:t>
            </a:r>
          </a:p>
          <a:p>
            <a:pPr lvl="1"/>
            <a:r>
              <a:rPr lang="en-US" dirty="0" smtClean="0"/>
              <a:t>When you run a function, it shouldn’t inadvertently change the value of its input or some other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0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Support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Languages designed for functional programming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Haskell (1990)</a:t>
            </a:r>
          </a:p>
          <a:p>
            <a:r>
              <a:rPr lang="en-US" dirty="0" err="1" smtClean="0"/>
              <a:t>Erlang</a:t>
            </a:r>
            <a:r>
              <a:rPr lang="en-US" dirty="0" smtClean="0"/>
              <a:t> (1986)</a:t>
            </a:r>
          </a:p>
          <a:p>
            <a:r>
              <a:rPr lang="en-US" dirty="0" err="1" smtClean="0"/>
              <a:t>Mathematica</a:t>
            </a:r>
            <a:r>
              <a:rPr lang="en-US" dirty="0" smtClean="0"/>
              <a:t> (1988)</a:t>
            </a:r>
            <a:endParaRPr lang="en-US" dirty="0"/>
          </a:p>
          <a:p>
            <a:r>
              <a:rPr lang="en-US" dirty="0"/>
              <a:t>Elm (2012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Lisp (1958), including dialects like </a:t>
            </a:r>
            <a:r>
              <a:rPr lang="en-US" dirty="0" err="1" smtClean="0"/>
              <a:t>Clojure</a:t>
            </a:r>
            <a:r>
              <a:rPr lang="en-US" dirty="0" smtClean="0"/>
              <a:t> (2007) and Scheme (1975)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Languages with good </a:t>
            </a:r>
            <a:r>
              <a:rPr lang="en-US" dirty="0"/>
              <a:t>f</a:t>
            </a:r>
            <a:r>
              <a:rPr lang="en-US" dirty="0" smtClean="0"/>
              <a:t>unctional </a:t>
            </a:r>
            <a:r>
              <a:rPr lang="en-US" dirty="0"/>
              <a:t>s</a:t>
            </a:r>
            <a:r>
              <a:rPr lang="en-US" dirty="0" smtClean="0"/>
              <a:t>upport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JavaScript (1997)</a:t>
            </a:r>
          </a:p>
          <a:p>
            <a:r>
              <a:rPr lang="en-US" dirty="0" smtClean="0"/>
              <a:t>Java 8 (2014)</a:t>
            </a:r>
          </a:p>
          <a:p>
            <a:r>
              <a:rPr lang="en-US" dirty="0" smtClean="0"/>
              <a:t>C++11 (2011)</a:t>
            </a:r>
          </a:p>
          <a:p>
            <a:r>
              <a:rPr lang="en-US" dirty="0" smtClean="0"/>
              <a:t>Python (1991)</a:t>
            </a:r>
          </a:p>
          <a:p>
            <a:r>
              <a:rPr lang="en-US" dirty="0" smtClean="0"/>
              <a:t>Ruby (1995)</a:t>
            </a:r>
          </a:p>
          <a:p>
            <a:r>
              <a:rPr lang="en-US" dirty="0" err="1" smtClean="0"/>
              <a:t>Scala</a:t>
            </a:r>
            <a:r>
              <a:rPr lang="en-US" dirty="0" smtClean="0"/>
              <a:t> (2003)</a:t>
            </a:r>
          </a:p>
          <a:p>
            <a:r>
              <a:rPr lang="en-US" dirty="0" smtClean="0"/>
              <a:t>Julia :D (2012)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6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has Functional Programming not been more popular in industry?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871884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Lack of Knowledge Base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people learn imperative programming first and get comfortable in that programming </a:t>
            </a:r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People who’ve never seen the functional programming style before think it’s unreadable</a:t>
            </a:r>
          </a:p>
          <a:p>
            <a:pPr lvl="1"/>
            <a:r>
              <a:rPr lang="en-US" dirty="0" smtClean="0"/>
              <a:t>This is starting to change, with more and more schools teaching it in their intro classes (MIT, Yale, UC Berkeley, and others)</a:t>
            </a:r>
          </a:p>
          <a:p>
            <a:r>
              <a:rPr lang="en-US" dirty="0" smtClean="0"/>
              <a:t>Lack of Mainstream Compilers</a:t>
            </a:r>
          </a:p>
          <a:p>
            <a:pPr lvl="1"/>
            <a:r>
              <a:rPr lang="en-US" dirty="0" smtClean="0"/>
              <a:t>Functional programming has been around since the </a:t>
            </a:r>
            <a:r>
              <a:rPr lang="fr-FR" dirty="0" smtClean="0"/>
              <a:t>’</a:t>
            </a:r>
            <a:r>
              <a:rPr lang="en-US" dirty="0"/>
              <a:t>5</a:t>
            </a:r>
            <a:r>
              <a:rPr lang="en-US" dirty="0" smtClean="0"/>
              <a:t>0s, but has mostly been confined to niche languages like Haskell and Lisp</a:t>
            </a:r>
          </a:p>
          <a:p>
            <a:pPr lvl="1"/>
            <a:r>
              <a:rPr lang="en-US" dirty="0" smtClean="0"/>
              <a:t>The JDK added support last year (2014)</a:t>
            </a:r>
          </a:p>
        </p:txBody>
      </p:sp>
    </p:spTree>
    <p:extLst>
      <p:ext uri="{BB962C8B-B14F-4D97-AF65-F5344CB8AC3E}">
        <p14:creationId xmlns:p14="http://schemas.microsoft.com/office/powerpoint/2010/main" val="278611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Advanced: More on Java 8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374468" cy="4425950"/>
          </a:xfrm>
        </p:spPr>
        <p:txBody>
          <a:bodyPr numCol="2">
            <a:normAutofit lnSpcReduction="10000"/>
          </a:bodyPr>
          <a:lstStyle/>
          <a:p>
            <a:r>
              <a:rPr lang="en-US" dirty="0" smtClean="0"/>
              <a:t>Not Just One Type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epending on the relationship between the argument and return types, lambda functions can be one of many types.</a:t>
            </a:r>
          </a:p>
          <a:p>
            <a:pPr lvl="1"/>
            <a:r>
              <a:rPr lang="en-US" dirty="0" smtClean="0"/>
              <a:t>To name a few:</a:t>
            </a:r>
          </a:p>
          <a:p>
            <a:pPr lvl="2"/>
            <a:r>
              <a:rPr lang="en-US" dirty="0" smtClean="0"/>
              <a:t>Predicate&lt;T&gt; takes a T and returns a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2"/>
            <a:r>
              <a:rPr lang="en-US" dirty="0" err="1" smtClean="0"/>
              <a:t>BinaryOperator</a:t>
            </a:r>
            <a:r>
              <a:rPr lang="en-US" dirty="0" smtClean="0"/>
              <a:t>&lt;T&gt; takes two T’s and returns a T</a:t>
            </a:r>
          </a:p>
          <a:p>
            <a:pPr lvl="2"/>
            <a:r>
              <a:rPr lang="en-US" dirty="0" err="1" smtClean="0"/>
              <a:t>BiFunction</a:t>
            </a:r>
            <a:r>
              <a:rPr lang="en-US" dirty="0" smtClean="0"/>
              <a:t>&lt;T,U,V&gt; takes a T and a U and returns a V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Lexical Scoping</a:t>
            </a:r>
          </a:p>
          <a:p>
            <a:pPr lvl="1"/>
            <a:r>
              <a:rPr lang="en-US" dirty="0" smtClean="0"/>
              <a:t>Lambda functions make a </a:t>
            </a:r>
            <a:r>
              <a:rPr lang="en-US" i="1" dirty="0" smtClean="0"/>
              <a:t>closure</a:t>
            </a:r>
            <a:r>
              <a:rPr lang="en-US" dirty="0" smtClean="0"/>
              <a:t> over the scope </a:t>
            </a:r>
            <a:r>
              <a:rPr lang="en-US" i="1" dirty="0" smtClean="0"/>
              <a:t>in which there are declared in code</a:t>
            </a:r>
            <a:r>
              <a:rPr lang="en-US" dirty="0" smtClean="0"/>
              <a:t>, which is common in other languages but is new in Java 8.</a:t>
            </a:r>
          </a:p>
          <a:p>
            <a:r>
              <a:rPr lang="en-US" dirty="0" err="1" smtClean="0"/>
              <a:t>Optionals</a:t>
            </a:r>
            <a:endParaRPr lang="en-US" dirty="0" smtClean="0"/>
          </a:p>
          <a:p>
            <a:pPr lvl="1"/>
            <a:r>
              <a:rPr lang="en-US" dirty="0" smtClean="0"/>
              <a:t>In order to avoid returning “null” values, Java 8 has a new Optional&lt;T&gt; type, having methods like:</a:t>
            </a:r>
          </a:p>
          <a:p>
            <a:pPr lvl="2"/>
            <a:r>
              <a:rPr lang="en-US" dirty="0" err="1" smtClean="0"/>
              <a:t>ifPresent</a:t>
            </a:r>
            <a:r>
              <a:rPr lang="en-US" dirty="0" smtClean="0"/>
              <a:t>( </a:t>
            </a:r>
            <a:r>
              <a:rPr lang="en-US" i="1" dirty="0" smtClean="0"/>
              <a:t>lambda</a:t>
            </a:r>
            <a:r>
              <a:rPr lang="en-US" dirty="0" smtClean="0"/>
              <a:t> )</a:t>
            </a:r>
          </a:p>
          <a:p>
            <a:pPr lvl="2"/>
            <a:r>
              <a:rPr lang="en-US" dirty="0" err="1" smtClean="0"/>
              <a:t>orElse</a:t>
            </a:r>
            <a:r>
              <a:rPr lang="en-US" dirty="0" smtClean="0"/>
              <a:t>( </a:t>
            </a:r>
            <a:r>
              <a:rPr lang="en-US" i="1" dirty="0" smtClean="0"/>
              <a:t>alternate value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79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58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the Sticks:</a:t>
            </a:r>
            <a:br>
              <a:rPr lang="en-US" dirty="0" smtClean="0"/>
            </a:br>
            <a:r>
              <a:rPr lang="en-US" dirty="0" smtClean="0"/>
              <a:t>Language Breakdown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213310"/>
              </p:ext>
            </p:extLst>
          </p:nvPr>
        </p:nvGraphicFramePr>
        <p:xfrm>
          <a:off x="457200" y="2209800"/>
          <a:ext cx="6508750" cy="3916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050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the Sticks:</a:t>
            </a:r>
            <a:br>
              <a:rPr lang="en-US" dirty="0" smtClean="0"/>
            </a:br>
            <a:r>
              <a:rPr lang="en-US" dirty="0" smtClean="0"/>
              <a:t>Approach Breakdown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953564"/>
              </p:ext>
            </p:extLst>
          </p:nvPr>
        </p:nvGraphicFramePr>
        <p:xfrm>
          <a:off x="457200" y="2209800"/>
          <a:ext cx="6508750" cy="3916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200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the Sticks:</a:t>
            </a:r>
            <a:br>
              <a:rPr lang="en-US" dirty="0" smtClean="0"/>
            </a:br>
            <a:r>
              <a:rPr lang="en-US" dirty="0" smtClean="0"/>
              <a:t>Time Taken (minutes)</a:t>
            </a:r>
            <a:endParaRPr lang="en-US" dirty="0"/>
          </a:p>
        </p:txBody>
      </p:sp>
      <p:pic>
        <p:nvPicPr>
          <p:cNvPr id="6" name="Content Placeholder 5" descr="octave-online-line-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74" r="-164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417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4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the following code?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1600" dirty="0" smtClean="0">
                <a:solidFill>
                  <a:srgbClr val="6D6D6D"/>
                </a:solidFill>
                <a:latin typeface="Courier"/>
              </a:rPr>
              <a:t>// “</a:t>
            </a:r>
            <a:r>
              <a:rPr lang="en-US" sz="1600" dirty="0" err="1" smtClean="0">
                <a:solidFill>
                  <a:srgbClr val="6D6D6D"/>
                </a:solidFill>
                <a:latin typeface="Courier"/>
              </a:rPr>
              <a:t>strs</a:t>
            </a:r>
            <a:r>
              <a:rPr lang="en-US" sz="1600" dirty="0" smtClean="0">
                <a:solidFill>
                  <a:srgbClr val="6D6D6D"/>
                </a:solidFill>
                <a:latin typeface="Courier"/>
              </a:rPr>
              <a:t>” is a string array</a:t>
            </a:r>
          </a:p>
          <a:p>
            <a:pPr marL="0" lvl="0" indent="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1600" dirty="0" smtClean="0">
                <a:solidFill>
                  <a:srgbClr val="6D6D6D"/>
                </a:solidFill>
                <a:latin typeface="Courier"/>
              </a:rPr>
              <a:t>// We want to get an array</a:t>
            </a:r>
          </a:p>
          <a:p>
            <a:pPr marL="0" lvl="0" indent="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1600" dirty="0" smtClean="0">
                <a:solidFill>
                  <a:srgbClr val="6D6D6D"/>
                </a:solidFill>
                <a:latin typeface="Courier"/>
              </a:rPr>
              <a:t>// containing the lengths</a:t>
            </a:r>
          </a:p>
          <a:p>
            <a:pPr marL="0" lvl="0" indent="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1600" dirty="0" smtClean="0">
                <a:solidFill>
                  <a:srgbClr val="6D6D6D"/>
                </a:solidFill>
                <a:latin typeface="Courier"/>
              </a:rPr>
              <a:t>// of the strings in “</a:t>
            </a:r>
            <a:r>
              <a:rPr lang="en-US" sz="1600" dirty="0" err="1" smtClean="0">
                <a:solidFill>
                  <a:srgbClr val="6D6D6D"/>
                </a:solidFill>
                <a:latin typeface="Courier"/>
              </a:rPr>
              <a:t>strs</a:t>
            </a:r>
            <a:r>
              <a:rPr lang="en-US" sz="1600" dirty="0" smtClean="0">
                <a:solidFill>
                  <a:srgbClr val="6D6D6D"/>
                </a:solidFill>
                <a:latin typeface="Courier"/>
              </a:rPr>
              <a:t>”</a:t>
            </a:r>
          </a:p>
          <a:p>
            <a:pPr marL="0" lvl="0" indent="0">
              <a:spcBef>
                <a:spcPts val="0"/>
              </a:spcBef>
              <a:buClr>
                <a:srgbClr val="990000"/>
              </a:buClr>
              <a:buNone/>
            </a:pPr>
            <a:endParaRPr lang="en-US" sz="1600" dirty="0" smtClean="0">
              <a:solidFill>
                <a:prstClr val="black"/>
              </a:solidFill>
              <a:latin typeface="Courier"/>
            </a:endParaRPr>
          </a:p>
          <a:p>
            <a:pPr marL="0" lvl="0" indent="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1600" b="1" dirty="0" err="1" smtClean="0">
                <a:solidFill>
                  <a:srgbClr val="000077"/>
                </a:solidFill>
                <a:latin typeface="Courier-Bold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[] result =</a:t>
            </a:r>
          </a:p>
          <a:p>
            <a:pPr marL="0" lvl="0" indent="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1600" b="1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new </a:t>
            </a:r>
            <a:r>
              <a:rPr lang="en-US" sz="1600" b="1" dirty="0" err="1" smtClean="0">
                <a:solidFill>
                  <a:srgbClr val="000077"/>
                </a:solidFill>
                <a:latin typeface="Courier-Bold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[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strs.length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];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lvl="0" indent="0">
              <a:spcBef>
                <a:spcPts val="0"/>
              </a:spcBef>
              <a:buClr>
                <a:srgbClr val="990000"/>
              </a:buClr>
              <a:buNone/>
            </a:pP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lvl="0" indent="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for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000077"/>
                </a:solidFill>
                <a:latin typeface="Courier-Bold"/>
              </a:rPr>
              <a:t>int</a:t>
            </a: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= 0;</a:t>
            </a:r>
          </a:p>
          <a:p>
            <a:pPr marL="0" lvl="0" indent="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&lt;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strs.length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;</a:t>
            </a:r>
          </a:p>
          <a:p>
            <a:pPr marL="0" lvl="0" indent="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++) {</a:t>
            </a:r>
          </a:p>
          <a:p>
            <a:pPr marL="0" lvl="0" indent="0">
              <a:spcBef>
                <a:spcPts val="0"/>
              </a:spcBef>
              <a:buClr>
                <a:srgbClr val="990000"/>
              </a:buClr>
              <a:buNone/>
            </a:pPr>
            <a:endParaRPr lang="en-US" sz="1600" dirty="0" smtClean="0">
              <a:solidFill>
                <a:prstClr val="black"/>
              </a:solidFill>
              <a:latin typeface="Courier"/>
            </a:endParaRPr>
          </a:p>
          <a:p>
            <a:pPr marL="0" lvl="0" indent="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String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str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=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strs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[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];</a:t>
            </a:r>
          </a:p>
          <a:p>
            <a:pPr marL="0" lvl="0" indent="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  result[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i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] = </a:t>
            </a:r>
            <a:r>
              <a:rPr lang="en-US" sz="1600" dirty="0" err="1" smtClean="0">
                <a:solidFill>
                  <a:prstClr val="black"/>
                </a:solidFill>
                <a:latin typeface="Courier"/>
              </a:rPr>
              <a:t>str.length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();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lvl="0" indent="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}</a:t>
            </a:r>
          </a:p>
          <a:p>
            <a:pPr marL="0" lvl="0" indent="0">
              <a:spcBef>
                <a:spcPts val="0"/>
              </a:spcBef>
              <a:buClr>
                <a:srgbClr val="990000"/>
              </a:buClr>
              <a:buNone/>
            </a:pP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lvl="0" indent="0">
              <a:spcBef>
                <a:spcPts val="0"/>
              </a:spcBef>
              <a:buClr>
                <a:srgbClr val="990000"/>
              </a:buClr>
              <a:buNone/>
            </a:pPr>
            <a:endParaRPr lang="en-US" sz="1600" dirty="0">
              <a:solidFill>
                <a:srgbClr val="333333"/>
              </a:solidFill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code works.</a:t>
            </a:r>
          </a:p>
          <a:p>
            <a:r>
              <a:rPr lang="en-US" dirty="0" smtClean="0"/>
              <a:t>We are telling the computer </a:t>
            </a:r>
            <a:r>
              <a:rPr lang="en-US" b="1" i="1" dirty="0" smtClean="0"/>
              <a:t>how</a:t>
            </a:r>
            <a:r>
              <a:rPr lang="en-US" dirty="0" smtClean="0"/>
              <a:t> to compute the result array.</a:t>
            </a:r>
          </a:p>
          <a:p>
            <a:r>
              <a:rPr lang="en-US" dirty="0" smtClean="0"/>
              <a:t>What if we could tell the computer </a:t>
            </a:r>
            <a:r>
              <a:rPr lang="en-US" b="1" i="1" dirty="0" smtClean="0"/>
              <a:t>what</a:t>
            </a:r>
            <a:r>
              <a:rPr lang="en-US" dirty="0" smtClean="0"/>
              <a:t> we wanted to compute, and let the computer figure out the best way to do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27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vs. Functional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364373"/>
              </p:ext>
            </p:extLst>
          </p:nvPr>
        </p:nvGraphicFramePr>
        <p:xfrm>
          <a:off x="457200" y="2209800"/>
          <a:ext cx="6508750" cy="391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04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8: Lambdas and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</a:p>
          <a:p>
            <a:pPr lvl="1"/>
            <a:r>
              <a:rPr lang="en-US" dirty="0" smtClean="0"/>
              <a:t>Like “mini functions”</a:t>
            </a:r>
          </a:p>
          <a:p>
            <a:r>
              <a:rPr lang="en-US" dirty="0" smtClean="0"/>
              <a:t>Streams</a:t>
            </a:r>
          </a:p>
          <a:p>
            <a:pPr lvl="1"/>
            <a:r>
              <a:rPr lang="en-US" dirty="0" smtClean="0"/>
              <a:t>Similar to lists, but provide functional programming constructs and perform lazy evaluation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D6D6D"/>
                </a:solidFill>
                <a:latin typeface="Courier"/>
              </a:rPr>
              <a:t>// Convert List to </a:t>
            </a:r>
            <a:r>
              <a:rPr lang="en-US" sz="1600" dirty="0" smtClean="0">
                <a:solidFill>
                  <a:srgbClr val="6D6D6D"/>
                </a:solidFill>
                <a:latin typeface="Courier"/>
              </a:rPr>
              <a:t>Stream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D6D6D"/>
                </a:solidFill>
                <a:latin typeface="Courier"/>
              </a:rPr>
              <a:t>// (constant time)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77"/>
                </a:solidFill>
                <a:latin typeface="Courier-Bold"/>
              </a:rPr>
              <a:t>Stream</a:t>
            </a:r>
            <a:r>
              <a:rPr lang="en-US" sz="1600" dirty="0" smtClean="0">
                <a:solidFill>
                  <a:prstClr val="black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myStream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myList.stream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D6D6D"/>
                </a:solidFill>
                <a:latin typeface="Courier"/>
              </a:rPr>
              <a:t>// Convert Stream to </a:t>
            </a:r>
            <a:r>
              <a:rPr lang="en-US" sz="1600" dirty="0" smtClean="0">
                <a:solidFill>
                  <a:srgbClr val="6D6D6D"/>
                </a:solidFill>
                <a:latin typeface="Courier"/>
              </a:rPr>
              <a:t>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D6D6D"/>
                </a:solidFill>
                <a:latin typeface="Courier"/>
              </a:rPr>
              <a:t>// (linear time)</a:t>
            </a:r>
            <a:endParaRPr lang="en-US" sz="1600" dirty="0">
              <a:solidFill>
                <a:prstClr val="black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&lt;</a:t>
            </a:r>
            <a:r>
              <a:rPr lang="en-US" sz="1600" b="1" dirty="0">
                <a:solidFill>
                  <a:srgbClr val="000077"/>
                </a:solidFill>
                <a:latin typeface="Courier-Bold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myList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myStream.collect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Courier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"/>
              </a:rPr>
              <a:t>Collectors.toList</a:t>
            </a:r>
            <a:r>
              <a:rPr lang="en-US" sz="1600" dirty="0">
                <a:solidFill>
                  <a:prstClr val="black"/>
                </a:solidFill>
                <a:latin typeface="Courier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337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6431</TotalTime>
  <Words>1754</Words>
  <Application>Microsoft Macintosh PowerPoint</Application>
  <PresentationFormat>On-screen Show (4:3)</PresentationFormat>
  <Paragraphs>305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Plaza</vt:lpstr>
      <vt:lpstr>Functional Programming</vt:lpstr>
      <vt:lpstr>Upcoming Events</vt:lpstr>
      <vt:lpstr>Cut the Sticks: Language Breakdown</vt:lpstr>
      <vt:lpstr>Cut the Sticks: Approach Breakdown</vt:lpstr>
      <vt:lpstr>Cut the Sticks: Time Taken (minutes)</vt:lpstr>
      <vt:lpstr>Functional Programming</vt:lpstr>
      <vt:lpstr>What’s wrong with the following code?</vt:lpstr>
      <vt:lpstr>Imperative vs. Functional</vt:lpstr>
      <vt:lpstr>Java 8: Lambdas and Streams</vt:lpstr>
      <vt:lpstr>Functional Array Operations</vt:lpstr>
      <vt:lpstr>Filter Keep elements that pass a boolean test</vt:lpstr>
      <vt:lpstr>Find Return one element satisfying a boolean test</vt:lpstr>
      <vt:lpstr>Map Transform elements by a common operation</vt:lpstr>
      <vt:lpstr>Reduce Apply a binary operation to all elements</vt:lpstr>
      <vt:lpstr>Convenience Reducers Min, Max, Sum, Average, Count, etc.</vt:lpstr>
      <vt:lpstr>Collect Aggregate elements (for example, grouping)</vt:lpstr>
      <vt:lpstr>Flat Map Do a map and flatten the result by one level</vt:lpstr>
      <vt:lpstr>Sorting Example: Sort strings by length (longest to shortest) and then alphabetically</vt:lpstr>
      <vt:lpstr>Other Stream Methods</vt:lpstr>
      <vt:lpstr>Chaining Stream Methods</vt:lpstr>
      <vt:lpstr>Side-by-Side Comparison</vt:lpstr>
      <vt:lpstr>PowerPoint Presentation</vt:lpstr>
      <vt:lpstr>How to start thinking in the functional style</vt:lpstr>
      <vt:lpstr>Language Support</vt:lpstr>
      <vt:lpstr>Why has Functional Programming not been more popular in industry?</vt:lpstr>
      <vt:lpstr>Advanced: More on Java 8 Lambda Functions</vt:lpstr>
      <vt:lpstr>Live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Shane Carr</dc:creator>
  <cp:lastModifiedBy>Shane Carr</cp:lastModifiedBy>
  <cp:revision>160</cp:revision>
  <dcterms:created xsi:type="dcterms:W3CDTF">2015-08-29T17:32:28Z</dcterms:created>
  <dcterms:modified xsi:type="dcterms:W3CDTF">2015-09-05T13:01:11Z</dcterms:modified>
</cp:coreProperties>
</file>