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4" r:id="rId3"/>
    <p:sldId id="285" r:id="rId4"/>
    <p:sldId id="276" r:id="rId5"/>
    <p:sldId id="260" r:id="rId6"/>
    <p:sldId id="261" r:id="rId7"/>
    <p:sldId id="262" r:id="rId8"/>
    <p:sldId id="263" r:id="rId9"/>
    <p:sldId id="266" r:id="rId10"/>
    <p:sldId id="277" r:id="rId11"/>
    <p:sldId id="259" r:id="rId12"/>
    <p:sldId id="265" r:id="rId13"/>
    <p:sldId id="264" r:id="rId14"/>
    <p:sldId id="257" r:id="rId15"/>
    <p:sldId id="267" r:id="rId16"/>
    <p:sldId id="280" r:id="rId17"/>
    <p:sldId id="275" r:id="rId18"/>
    <p:sldId id="270" r:id="rId19"/>
    <p:sldId id="278" r:id="rId20"/>
    <p:sldId id="268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9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\OneDrive\Documents\WashU\Fall%202015\CSE%20232\Challenge%202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\OneDrive\Documents\WashU\Fall%202015\CSE%20232\Challenge%202%20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[Challenge 2 Stats.xlsx]Sheet3!PivotTable3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Sheet3!$A$4:$A$8</c:f>
              <c:strCache>
                <c:ptCount val="4"/>
                <c:pt idx="0">
                  <c:v>Java</c:v>
                </c:pt>
                <c:pt idx="1">
                  <c:v>Python</c:v>
                </c:pt>
                <c:pt idx="2">
                  <c:v>Rust</c:v>
                </c:pt>
                <c:pt idx="3">
                  <c:v>Scala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[Challenge 2 Stats.xlsx]Sheet4!PivotTable5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Sheet4!$A$4:$A$6</c:f>
              <c:strCache>
                <c:ptCount val="2"/>
                <c:pt idx="0">
                  <c:v>Combined</c:v>
                </c:pt>
                <c:pt idx="1">
                  <c:v>Stable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B82FA-3B4E-4AA1-B392-CFE0FD0118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0DB57AEF-C8F4-4C7C-B318-EDDF1E8C2B3D}">
      <dgm:prSet phldrT="[Text]"/>
      <dgm:spPr/>
      <dgm:t>
        <a:bodyPr/>
        <a:lstStyle/>
        <a:p>
          <a:r>
            <a:rPr lang="en-US" dirty="0" smtClean="0"/>
            <a:t>Brute Force and Fix</a:t>
          </a:r>
          <a:endParaRPr lang="en-US" dirty="0"/>
        </a:p>
      </dgm:t>
    </dgm:pt>
    <dgm:pt modelId="{67DD5D85-39F7-4980-98F1-B06E8D154B79}" type="parTrans" cxnId="{0A337CB7-F6CD-469C-A1FF-39AE48CF6B0C}">
      <dgm:prSet/>
      <dgm:spPr/>
      <dgm:t>
        <a:bodyPr/>
        <a:lstStyle/>
        <a:p>
          <a:endParaRPr lang="en-US"/>
        </a:p>
      </dgm:t>
    </dgm:pt>
    <dgm:pt modelId="{C6653BF5-683B-414D-BAA6-A9080A4A762C}" type="sibTrans" cxnId="{0A337CB7-F6CD-469C-A1FF-39AE48CF6B0C}">
      <dgm:prSet/>
      <dgm:spPr/>
      <dgm:t>
        <a:bodyPr/>
        <a:lstStyle/>
        <a:p>
          <a:endParaRPr lang="en-US"/>
        </a:p>
      </dgm:t>
    </dgm:pt>
    <dgm:pt modelId="{3D3367BE-0416-47E4-A15C-8150F741BDE4}">
      <dgm:prSet phldrT="[Text]"/>
      <dgm:spPr/>
      <dgm:t>
        <a:bodyPr/>
        <a:lstStyle/>
        <a:p>
          <a:r>
            <a:rPr lang="en-US" dirty="0" smtClean="0"/>
            <a:t>Reduce and Relate</a:t>
          </a:r>
          <a:endParaRPr lang="en-US" dirty="0"/>
        </a:p>
      </dgm:t>
    </dgm:pt>
    <dgm:pt modelId="{D460A499-77AF-42B2-8358-28829B1A6CF6}" type="parTrans" cxnId="{003442C2-5A05-4B09-9FD3-C5A2D79E2213}">
      <dgm:prSet/>
      <dgm:spPr/>
      <dgm:t>
        <a:bodyPr/>
        <a:lstStyle/>
        <a:p>
          <a:endParaRPr lang="en-US"/>
        </a:p>
      </dgm:t>
    </dgm:pt>
    <dgm:pt modelId="{06D70BAD-9194-4067-8359-FD808B0B041A}" type="sibTrans" cxnId="{003442C2-5A05-4B09-9FD3-C5A2D79E2213}">
      <dgm:prSet/>
      <dgm:spPr/>
      <dgm:t>
        <a:bodyPr/>
        <a:lstStyle/>
        <a:p>
          <a:endParaRPr lang="en-US"/>
        </a:p>
      </dgm:t>
    </dgm:pt>
    <dgm:pt modelId="{1424CDC5-EA18-4DCF-BE46-9B9C603F05F7}">
      <dgm:prSet phldrT="[Text]"/>
      <dgm:spPr/>
      <dgm:t>
        <a:bodyPr/>
        <a:lstStyle/>
        <a:p>
          <a:r>
            <a:rPr lang="en-US" dirty="0" smtClean="0"/>
            <a:t>Do It Yourself</a:t>
          </a:r>
          <a:endParaRPr lang="en-US" dirty="0"/>
        </a:p>
      </dgm:t>
    </dgm:pt>
    <dgm:pt modelId="{3CBCD74A-CC60-4779-B24C-4C5469D95D75}" type="parTrans" cxnId="{9FB7CA1E-B0CB-4832-9C46-C5B6105861FC}">
      <dgm:prSet/>
      <dgm:spPr/>
      <dgm:t>
        <a:bodyPr/>
        <a:lstStyle/>
        <a:p>
          <a:endParaRPr lang="en-US"/>
        </a:p>
      </dgm:t>
    </dgm:pt>
    <dgm:pt modelId="{23375811-98F5-4660-9DFE-2D180B94DF45}" type="sibTrans" cxnId="{9FB7CA1E-B0CB-4832-9C46-C5B6105861FC}">
      <dgm:prSet/>
      <dgm:spPr/>
      <dgm:t>
        <a:bodyPr/>
        <a:lstStyle/>
        <a:p>
          <a:endParaRPr lang="en-US"/>
        </a:p>
      </dgm:t>
    </dgm:pt>
    <dgm:pt modelId="{9315F839-B091-4935-992F-BB0DED892EFB}">
      <dgm:prSet phldrT="[Text]"/>
      <dgm:spPr/>
      <dgm:t>
        <a:bodyPr/>
        <a:lstStyle/>
        <a:p>
          <a:r>
            <a:rPr lang="en-US" dirty="0" smtClean="0"/>
            <a:t>Base Case and Build</a:t>
          </a:r>
          <a:endParaRPr lang="en-US" dirty="0"/>
        </a:p>
      </dgm:t>
    </dgm:pt>
    <dgm:pt modelId="{161BDBCB-E041-49EA-A682-5EEFA1768ABA}" type="parTrans" cxnId="{393127C3-25A6-4524-95EE-EAC48789E7F5}">
      <dgm:prSet/>
      <dgm:spPr/>
      <dgm:t>
        <a:bodyPr/>
        <a:lstStyle/>
        <a:p>
          <a:endParaRPr lang="en-US"/>
        </a:p>
      </dgm:t>
    </dgm:pt>
    <dgm:pt modelId="{B8B0C232-EF0C-475E-8E5C-D0F9FB2EF421}" type="sibTrans" cxnId="{393127C3-25A6-4524-95EE-EAC48789E7F5}">
      <dgm:prSet/>
      <dgm:spPr/>
      <dgm:t>
        <a:bodyPr/>
        <a:lstStyle/>
        <a:p>
          <a:endParaRPr lang="en-US"/>
        </a:p>
      </dgm:t>
    </dgm:pt>
    <dgm:pt modelId="{A34FB894-556D-4FDC-BD74-3F21A7F7B0F9}">
      <dgm:prSet phldrT="[Text]"/>
      <dgm:spPr/>
      <dgm:t>
        <a:bodyPr/>
        <a:lstStyle/>
        <a:p>
          <a:r>
            <a:rPr lang="en-US" dirty="0" smtClean="0"/>
            <a:t>Simplify and Generalize</a:t>
          </a:r>
          <a:endParaRPr lang="en-US" dirty="0"/>
        </a:p>
      </dgm:t>
    </dgm:pt>
    <dgm:pt modelId="{CA535743-C056-4224-889D-EA87ABF3C764}" type="parTrans" cxnId="{5EF14018-4FEF-434A-A822-CC4D30170E02}">
      <dgm:prSet/>
      <dgm:spPr/>
      <dgm:t>
        <a:bodyPr/>
        <a:lstStyle/>
        <a:p>
          <a:endParaRPr lang="en-US"/>
        </a:p>
      </dgm:t>
    </dgm:pt>
    <dgm:pt modelId="{5FAE69A3-FAA2-4668-8750-5BBADECFB3DD}" type="sibTrans" cxnId="{5EF14018-4FEF-434A-A822-CC4D30170E02}">
      <dgm:prSet/>
      <dgm:spPr/>
      <dgm:t>
        <a:bodyPr/>
        <a:lstStyle/>
        <a:p>
          <a:endParaRPr lang="en-US"/>
        </a:p>
      </dgm:t>
    </dgm:pt>
    <dgm:pt modelId="{4FA34322-89B4-4996-A5EB-63F693685C8E}" type="pres">
      <dgm:prSet presAssocID="{AE4B82FA-3B4E-4AA1-B392-CFE0FD01183D}" presName="diagram" presStyleCnt="0">
        <dgm:presLayoutVars>
          <dgm:dir/>
          <dgm:resizeHandles val="exact"/>
        </dgm:presLayoutVars>
      </dgm:prSet>
      <dgm:spPr/>
    </dgm:pt>
    <dgm:pt modelId="{8C11067C-463E-46F5-898A-1ED8641B228C}" type="pres">
      <dgm:prSet presAssocID="{0DB57AEF-C8F4-4C7C-B318-EDDF1E8C2B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71037-3D2F-4C41-94E5-46E6E4C10D97}" type="pres">
      <dgm:prSet presAssocID="{C6653BF5-683B-414D-BAA6-A9080A4A762C}" presName="sibTrans" presStyleCnt="0"/>
      <dgm:spPr/>
    </dgm:pt>
    <dgm:pt modelId="{DBB0ED25-FBC4-4D79-8EE7-31211EC095B0}" type="pres">
      <dgm:prSet presAssocID="{9315F839-B091-4935-992F-BB0DED892EFB}" presName="node" presStyleLbl="node1" presStyleIdx="1" presStyleCnt="5">
        <dgm:presLayoutVars>
          <dgm:bulletEnabled val="1"/>
        </dgm:presLayoutVars>
      </dgm:prSet>
      <dgm:spPr/>
    </dgm:pt>
    <dgm:pt modelId="{A47EF1AE-2183-4EBD-A284-14D4E59F2FCB}" type="pres">
      <dgm:prSet presAssocID="{B8B0C232-EF0C-475E-8E5C-D0F9FB2EF421}" presName="sibTrans" presStyleCnt="0"/>
      <dgm:spPr/>
    </dgm:pt>
    <dgm:pt modelId="{7E2612B6-4415-4FF1-8F61-80CAA7FE3986}" type="pres">
      <dgm:prSet presAssocID="{A34FB894-556D-4FDC-BD74-3F21A7F7B0F9}" presName="node" presStyleLbl="node1" presStyleIdx="2" presStyleCnt="5">
        <dgm:presLayoutVars>
          <dgm:bulletEnabled val="1"/>
        </dgm:presLayoutVars>
      </dgm:prSet>
      <dgm:spPr/>
    </dgm:pt>
    <dgm:pt modelId="{5D8B1294-373D-40FF-949F-9DCF2F34877A}" type="pres">
      <dgm:prSet presAssocID="{5FAE69A3-FAA2-4668-8750-5BBADECFB3DD}" presName="sibTrans" presStyleCnt="0"/>
      <dgm:spPr/>
    </dgm:pt>
    <dgm:pt modelId="{E39465F6-A686-4EF3-A3DF-7F96A8AA9FBE}" type="pres">
      <dgm:prSet presAssocID="{3D3367BE-0416-47E4-A15C-8150F741BDE4}" presName="node" presStyleLbl="node1" presStyleIdx="3" presStyleCnt="5">
        <dgm:presLayoutVars>
          <dgm:bulletEnabled val="1"/>
        </dgm:presLayoutVars>
      </dgm:prSet>
      <dgm:spPr/>
    </dgm:pt>
    <dgm:pt modelId="{92B24708-BBB5-4AFE-9F5F-45433A36E5E9}" type="pres">
      <dgm:prSet presAssocID="{06D70BAD-9194-4067-8359-FD808B0B041A}" presName="sibTrans" presStyleCnt="0"/>
      <dgm:spPr/>
    </dgm:pt>
    <dgm:pt modelId="{C96E29E4-C59F-4B33-B3EA-F62F4A02C609}" type="pres">
      <dgm:prSet presAssocID="{1424CDC5-EA18-4DCF-BE46-9B9C603F05F7}" presName="node" presStyleLbl="node1" presStyleIdx="4" presStyleCnt="5">
        <dgm:presLayoutVars>
          <dgm:bulletEnabled val="1"/>
        </dgm:presLayoutVars>
      </dgm:prSet>
      <dgm:spPr/>
    </dgm:pt>
  </dgm:ptLst>
  <dgm:cxnLst>
    <dgm:cxn modelId="{3B49A310-77DE-421D-B4F6-8E3FA66F6793}" type="presOf" srcId="{1424CDC5-EA18-4DCF-BE46-9B9C603F05F7}" destId="{C96E29E4-C59F-4B33-B3EA-F62F4A02C609}" srcOrd="0" destOrd="0" presId="urn:microsoft.com/office/officeart/2005/8/layout/default"/>
    <dgm:cxn modelId="{003442C2-5A05-4B09-9FD3-C5A2D79E2213}" srcId="{AE4B82FA-3B4E-4AA1-B392-CFE0FD01183D}" destId="{3D3367BE-0416-47E4-A15C-8150F741BDE4}" srcOrd="3" destOrd="0" parTransId="{D460A499-77AF-42B2-8358-28829B1A6CF6}" sibTransId="{06D70BAD-9194-4067-8359-FD808B0B041A}"/>
    <dgm:cxn modelId="{7BFEE314-7BD3-4499-BB3C-853706351C25}" type="presOf" srcId="{A34FB894-556D-4FDC-BD74-3F21A7F7B0F9}" destId="{7E2612B6-4415-4FF1-8F61-80CAA7FE3986}" srcOrd="0" destOrd="0" presId="urn:microsoft.com/office/officeart/2005/8/layout/default"/>
    <dgm:cxn modelId="{5EF14018-4FEF-434A-A822-CC4D30170E02}" srcId="{AE4B82FA-3B4E-4AA1-B392-CFE0FD01183D}" destId="{A34FB894-556D-4FDC-BD74-3F21A7F7B0F9}" srcOrd="2" destOrd="0" parTransId="{CA535743-C056-4224-889D-EA87ABF3C764}" sibTransId="{5FAE69A3-FAA2-4668-8750-5BBADECFB3DD}"/>
    <dgm:cxn modelId="{EA7D7875-CE58-4937-9DAF-C798F2154152}" type="presOf" srcId="{3D3367BE-0416-47E4-A15C-8150F741BDE4}" destId="{E39465F6-A686-4EF3-A3DF-7F96A8AA9FBE}" srcOrd="0" destOrd="0" presId="urn:microsoft.com/office/officeart/2005/8/layout/default"/>
    <dgm:cxn modelId="{393127C3-25A6-4524-95EE-EAC48789E7F5}" srcId="{AE4B82FA-3B4E-4AA1-B392-CFE0FD01183D}" destId="{9315F839-B091-4935-992F-BB0DED892EFB}" srcOrd="1" destOrd="0" parTransId="{161BDBCB-E041-49EA-A682-5EEFA1768ABA}" sibTransId="{B8B0C232-EF0C-475E-8E5C-D0F9FB2EF421}"/>
    <dgm:cxn modelId="{9FB7CA1E-B0CB-4832-9C46-C5B6105861FC}" srcId="{AE4B82FA-3B4E-4AA1-B392-CFE0FD01183D}" destId="{1424CDC5-EA18-4DCF-BE46-9B9C603F05F7}" srcOrd="4" destOrd="0" parTransId="{3CBCD74A-CC60-4779-B24C-4C5469D95D75}" sibTransId="{23375811-98F5-4660-9DFE-2D180B94DF45}"/>
    <dgm:cxn modelId="{3F06956B-41B7-4BED-95BF-CFC2FDB2D4A9}" type="presOf" srcId="{0DB57AEF-C8F4-4C7C-B318-EDDF1E8C2B3D}" destId="{8C11067C-463E-46F5-898A-1ED8641B228C}" srcOrd="0" destOrd="0" presId="urn:microsoft.com/office/officeart/2005/8/layout/default"/>
    <dgm:cxn modelId="{8D542AD2-E175-4D2B-98BC-B1FFBCD0E333}" type="presOf" srcId="{AE4B82FA-3B4E-4AA1-B392-CFE0FD01183D}" destId="{4FA34322-89B4-4996-A5EB-63F693685C8E}" srcOrd="0" destOrd="0" presId="urn:microsoft.com/office/officeart/2005/8/layout/default"/>
    <dgm:cxn modelId="{0A337CB7-F6CD-469C-A1FF-39AE48CF6B0C}" srcId="{AE4B82FA-3B4E-4AA1-B392-CFE0FD01183D}" destId="{0DB57AEF-C8F4-4C7C-B318-EDDF1E8C2B3D}" srcOrd="0" destOrd="0" parTransId="{67DD5D85-39F7-4980-98F1-B06E8D154B79}" sibTransId="{C6653BF5-683B-414D-BAA6-A9080A4A762C}"/>
    <dgm:cxn modelId="{C2E28971-2933-4102-BB50-065EF884F6C0}" type="presOf" srcId="{9315F839-B091-4935-992F-BB0DED892EFB}" destId="{DBB0ED25-FBC4-4D79-8EE7-31211EC095B0}" srcOrd="0" destOrd="0" presId="urn:microsoft.com/office/officeart/2005/8/layout/default"/>
    <dgm:cxn modelId="{1ABDB98F-2EFB-4FF6-956A-B538E641CDCB}" type="presParOf" srcId="{4FA34322-89B4-4996-A5EB-63F693685C8E}" destId="{8C11067C-463E-46F5-898A-1ED8641B228C}" srcOrd="0" destOrd="0" presId="urn:microsoft.com/office/officeart/2005/8/layout/default"/>
    <dgm:cxn modelId="{C89C37B6-398F-4E24-9F04-6D526D72C092}" type="presParOf" srcId="{4FA34322-89B4-4996-A5EB-63F693685C8E}" destId="{11F71037-3D2F-4C41-94E5-46E6E4C10D97}" srcOrd="1" destOrd="0" presId="urn:microsoft.com/office/officeart/2005/8/layout/default"/>
    <dgm:cxn modelId="{959094C5-0431-42D7-A9C8-982B5885A3DA}" type="presParOf" srcId="{4FA34322-89B4-4996-A5EB-63F693685C8E}" destId="{DBB0ED25-FBC4-4D79-8EE7-31211EC095B0}" srcOrd="2" destOrd="0" presId="urn:microsoft.com/office/officeart/2005/8/layout/default"/>
    <dgm:cxn modelId="{DD308281-C5E1-4F81-9B20-5B87378C83E5}" type="presParOf" srcId="{4FA34322-89B4-4996-A5EB-63F693685C8E}" destId="{A47EF1AE-2183-4EBD-A284-14D4E59F2FCB}" srcOrd="3" destOrd="0" presId="urn:microsoft.com/office/officeart/2005/8/layout/default"/>
    <dgm:cxn modelId="{7C6582B9-CFE6-41D5-BC76-F1BAEB929FA3}" type="presParOf" srcId="{4FA34322-89B4-4996-A5EB-63F693685C8E}" destId="{7E2612B6-4415-4FF1-8F61-80CAA7FE3986}" srcOrd="4" destOrd="0" presId="urn:microsoft.com/office/officeart/2005/8/layout/default"/>
    <dgm:cxn modelId="{5611F01B-EE1E-4723-B401-B5B3E9AA999B}" type="presParOf" srcId="{4FA34322-89B4-4996-A5EB-63F693685C8E}" destId="{5D8B1294-373D-40FF-949F-9DCF2F34877A}" srcOrd="5" destOrd="0" presId="urn:microsoft.com/office/officeart/2005/8/layout/default"/>
    <dgm:cxn modelId="{C271B310-5FEE-4C14-B922-5557A02B5349}" type="presParOf" srcId="{4FA34322-89B4-4996-A5EB-63F693685C8E}" destId="{E39465F6-A686-4EF3-A3DF-7F96A8AA9FBE}" srcOrd="6" destOrd="0" presId="urn:microsoft.com/office/officeart/2005/8/layout/default"/>
    <dgm:cxn modelId="{4F78F7E4-8DAA-4F69-88EE-3A120B072E1E}" type="presParOf" srcId="{4FA34322-89B4-4996-A5EB-63F693685C8E}" destId="{92B24708-BBB5-4AFE-9F5F-45433A36E5E9}" srcOrd="7" destOrd="0" presId="urn:microsoft.com/office/officeart/2005/8/layout/default"/>
    <dgm:cxn modelId="{53861C90-9426-44B4-8329-0B0ACEA82640}" type="presParOf" srcId="{4FA34322-89B4-4996-A5EB-63F693685C8E}" destId="{C96E29E4-C59F-4B33-B3EA-F62F4A02C6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1067C-463E-46F5-898A-1ED8641B228C}">
      <dsp:nvSpPr>
        <dsp:cNvPr id="0" name=""/>
        <dsp:cNvSpPr/>
      </dsp:nvSpPr>
      <dsp:spPr>
        <a:xfrm>
          <a:off x="0" y="636091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Brute Force and Fix</a:t>
          </a:r>
          <a:endParaRPr lang="en-US" sz="2400" kern="1200" dirty="0"/>
        </a:p>
      </dsp:txBody>
      <dsp:txXfrm>
        <a:off x="0" y="636091"/>
        <a:ext cx="2033984" cy="1220390"/>
      </dsp:txXfrm>
    </dsp:sp>
    <dsp:sp modelId="{DBB0ED25-FBC4-4D79-8EE7-31211EC095B0}">
      <dsp:nvSpPr>
        <dsp:cNvPr id="0" name=""/>
        <dsp:cNvSpPr/>
      </dsp:nvSpPr>
      <dsp:spPr>
        <a:xfrm>
          <a:off x="2237382" y="636091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Base Case and Build</a:t>
          </a:r>
          <a:endParaRPr lang="en-US" sz="2400" kern="1200" dirty="0"/>
        </a:p>
      </dsp:txBody>
      <dsp:txXfrm>
        <a:off x="2237382" y="636091"/>
        <a:ext cx="2033984" cy="1220390"/>
      </dsp:txXfrm>
    </dsp:sp>
    <dsp:sp modelId="{7E2612B6-4415-4FF1-8F61-80CAA7FE3986}">
      <dsp:nvSpPr>
        <dsp:cNvPr id="0" name=""/>
        <dsp:cNvSpPr/>
      </dsp:nvSpPr>
      <dsp:spPr>
        <a:xfrm>
          <a:off x="4474765" y="636091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Simplify and Generalize</a:t>
          </a:r>
          <a:endParaRPr lang="en-US" sz="2400" kern="1200" dirty="0"/>
        </a:p>
      </dsp:txBody>
      <dsp:txXfrm>
        <a:off x="4474765" y="636091"/>
        <a:ext cx="2033984" cy="1220390"/>
      </dsp:txXfrm>
    </dsp:sp>
    <dsp:sp modelId="{E39465F6-A686-4EF3-A3DF-7F96A8AA9FBE}">
      <dsp:nvSpPr>
        <dsp:cNvPr id="0" name=""/>
        <dsp:cNvSpPr/>
      </dsp:nvSpPr>
      <dsp:spPr>
        <a:xfrm>
          <a:off x="1118691" y="2059880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Reduce and Relate</a:t>
          </a:r>
          <a:endParaRPr lang="en-US" sz="2400" kern="1200" dirty="0"/>
        </a:p>
      </dsp:txBody>
      <dsp:txXfrm>
        <a:off x="1118691" y="2059880"/>
        <a:ext cx="2033984" cy="1220390"/>
      </dsp:txXfrm>
    </dsp:sp>
    <dsp:sp modelId="{C96E29E4-C59F-4B33-B3EA-F62F4A02C609}">
      <dsp:nvSpPr>
        <dsp:cNvPr id="0" name=""/>
        <dsp:cNvSpPr/>
      </dsp:nvSpPr>
      <dsp:spPr>
        <a:xfrm>
          <a:off x="3356074" y="2059880"/>
          <a:ext cx="2033984" cy="122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 It Yourself</a:t>
          </a:r>
          <a:endParaRPr lang="en-US" sz="2400" kern="1200" dirty="0"/>
        </a:p>
      </dsp:txBody>
      <dsp:txXfrm>
        <a:off x="3356074" y="2059880"/>
        <a:ext cx="2033984" cy="122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8439FF-1351-484E-9EF1-C4D514CC65C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1E368D5-C639-D145-826B-9300781F1A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J006-xI3G9sN0yfHaZifZ8wkzZt5f59Oyv4n5uOgTXI/viewform" TargetMode="External"/><Relationship Id="rId2" Type="http://schemas.openxmlformats.org/officeDocument/2006/relationships/hyperlink" Target="https://www.hackerrank.com/worldcup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Interviews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Shane Carr</a:t>
            </a:r>
          </a:p>
          <a:p>
            <a:r>
              <a:rPr lang="en-US" smtClean="0"/>
              <a:t>CSE 232, September 11,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Gayle </a:t>
            </a:r>
            <a:r>
              <a:rPr lang="en-US" dirty="0" err="1" smtClean="0"/>
              <a:t>Laakmann</a:t>
            </a:r>
            <a:r>
              <a:rPr lang="en-US" dirty="0" smtClean="0"/>
              <a:t> McDowell’s </a:t>
            </a:r>
            <a:r>
              <a:rPr lang="en-US" i="1" dirty="0" smtClean="0"/>
              <a:t>Cracking the Coding Interview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Edition</a:t>
            </a:r>
          </a:p>
          <a:p>
            <a:r>
              <a:rPr lang="en-US" dirty="0" smtClean="0"/>
              <a:t>Chapter 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these from slow to fast.</a:t>
            </a:r>
            <a:br>
              <a:rPr lang="en-US" dirty="0" smtClean="0"/>
            </a:br>
            <a:r>
              <a:rPr lang="en-US" sz="2400" dirty="0" smtClean="0"/>
              <a:t>You </a:t>
            </a:r>
            <a:r>
              <a:rPr lang="en-US" sz="2400" i="1" dirty="0" smtClean="0"/>
              <a:t>don’t</a:t>
            </a:r>
            <a:r>
              <a:rPr lang="en-US" sz="2400" dirty="0" smtClean="0"/>
              <a:t> need to know Master Method for most interviews, but you’ve </a:t>
            </a:r>
            <a:r>
              <a:rPr lang="en-US" sz="2400" dirty="0" err="1" smtClean="0"/>
              <a:t>gotta</a:t>
            </a:r>
            <a:r>
              <a:rPr lang="en-US" sz="2400" dirty="0" smtClean="0"/>
              <a:t> know this!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 (aka Quadratic)</a:t>
            </a:r>
          </a:p>
          <a:p>
            <a:r>
              <a:rPr lang="en-US" dirty="0" smtClean="0"/>
              <a:t>O(n)  (aka Linear)</a:t>
            </a:r>
          </a:p>
          <a:p>
            <a:r>
              <a:rPr lang="en-US" dirty="0" smtClean="0"/>
              <a:t>O(n log n)</a:t>
            </a:r>
          </a:p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O(1)  (aka Constant)</a:t>
            </a:r>
          </a:p>
          <a:p>
            <a:r>
              <a:rPr lang="en-US" dirty="0" smtClean="0"/>
              <a:t>O(n!)</a:t>
            </a:r>
          </a:p>
          <a:p>
            <a:r>
              <a:rPr lang="en-US" dirty="0" smtClean="0"/>
              <a:t>O(log n)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O(n!)</a:t>
            </a:r>
          </a:p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O(n log 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O(log n)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199" y="6334667"/>
            <a:ext cx="684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If you have no clue about what’s on this slide, take CSE 241.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uiExpan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CtCI</a:t>
            </a:r>
            <a:r>
              <a:rPr lang="en-US" dirty="0" smtClean="0"/>
              <a:t> Chapter VI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O(a/b)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O(log 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</a:t>
            </a:r>
            <a:r>
              <a:rPr lang="en-US" dirty="0" err="1" smtClean="0"/>
              <a:t>sqrt</a:t>
            </a:r>
            <a:r>
              <a:rPr lang="en-US" dirty="0" smtClean="0"/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O(log 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</a:t>
            </a:r>
            <a:r>
              <a:rPr lang="en-US" dirty="0" err="1" smtClean="0"/>
              <a:t>kc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O(b log b + a log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Interviews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Gayle </a:t>
            </a:r>
            <a:r>
              <a:rPr lang="en-US" dirty="0" err="1" smtClean="0"/>
              <a:t>Laakmann</a:t>
            </a:r>
            <a:r>
              <a:rPr lang="en-US" dirty="0" smtClean="0"/>
              <a:t> McDowell’s </a:t>
            </a:r>
            <a:r>
              <a:rPr lang="en-US" i="1" dirty="0" smtClean="0"/>
              <a:t>Cracking the Coding Interview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Edition</a:t>
            </a:r>
          </a:p>
          <a:p>
            <a:r>
              <a:rPr lang="en-US" dirty="0" smtClean="0"/>
              <a:t>Chapters I and VII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399"/>
            <a:ext cx="6508377" cy="2726268"/>
          </a:xfrm>
        </p:spPr>
        <p:txBody>
          <a:bodyPr/>
          <a:lstStyle/>
          <a:p>
            <a:pPr marL="0" indent="0"/>
            <a:r>
              <a:rPr lang="en-US" dirty="0">
                <a:solidFill>
                  <a:srgbClr val="990000"/>
                </a:solidFill>
              </a:rPr>
              <a:t>Interviews are a standardized method for companies to </a:t>
            </a:r>
            <a:r>
              <a:rPr lang="en-US" dirty="0" smtClean="0">
                <a:solidFill>
                  <a:srgbClr val="990000"/>
                </a:solidFill>
              </a:rPr>
              <a:t>estimate how </a:t>
            </a:r>
            <a:r>
              <a:rPr lang="en-US" dirty="0">
                <a:solidFill>
                  <a:srgbClr val="990000"/>
                </a:solidFill>
              </a:rPr>
              <a:t>good of an engineer </a:t>
            </a:r>
            <a:r>
              <a:rPr lang="en-US" dirty="0" smtClean="0">
                <a:solidFill>
                  <a:srgbClr val="990000"/>
                </a:solidFill>
              </a:rPr>
              <a:t>you would </a:t>
            </a:r>
            <a:r>
              <a:rPr lang="en-US" dirty="0">
                <a:solidFill>
                  <a:srgbClr val="990000"/>
                </a:solidFill>
              </a:rPr>
              <a:t>be.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4021667"/>
            <a:ext cx="6508377" cy="2104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kinds of questions you solve in a technical interview are not necessarily the kind that you will actually solve at work.</a:t>
            </a:r>
          </a:p>
          <a:p>
            <a:pPr marL="0" indent="0">
              <a:buNone/>
            </a:pPr>
            <a:r>
              <a:rPr lang="en-US" dirty="0" smtClean="0"/>
              <a:t>They hope that there is a correlation between being able to solve interview questions and being a good engineer.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Interview Problem Solving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Listen Carefully to the problem statement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Draw an example on the whiteboard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State the Brute </a:t>
            </a:r>
            <a:r>
              <a:rPr lang="en-US" dirty="0"/>
              <a:t>F</a:t>
            </a:r>
            <a:r>
              <a:rPr lang="en-US" dirty="0" smtClean="0"/>
              <a:t>orce solution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Discuss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Try coming up with an optimized solution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Implement your solution on the whiteboard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Test your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Ask your interviewer if they have a preferred language.  If they don’t, ask them if you can use your choice language.</a:t>
            </a:r>
          </a:p>
          <a:p>
            <a:r>
              <a:rPr lang="en-US" dirty="0" smtClean="0"/>
              <a:t>Potential Issues</a:t>
            </a:r>
          </a:p>
          <a:p>
            <a:pPr lvl="1"/>
            <a:r>
              <a:rPr lang="en-US" b="1" dirty="0" smtClean="0"/>
              <a:t>C++: </a:t>
            </a:r>
            <a:r>
              <a:rPr lang="en-US" dirty="0" smtClean="0"/>
              <a:t>make sure you don’t leak memory</a:t>
            </a:r>
          </a:p>
          <a:p>
            <a:pPr lvl="1"/>
            <a:r>
              <a:rPr lang="en-US" b="1" dirty="0" smtClean="0"/>
              <a:t>Java: </a:t>
            </a:r>
            <a:r>
              <a:rPr lang="en-US" dirty="0" smtClean="0"/>
              <a:t>to avoid writing too much, ask your interviewer if you can use shortcut syntax</a:t>
            </a:r>
          </a:p>
          <a:p>
            <a:pPr lvl="1"/>
            <a:r>
              <a:rPr lang="en-US" b="1" dirty="0" smtClean="0"/>
              <a:t>Python: </a:t>
            </a:r>
            <a:r>
              <a:rPr lang="en-US" dirty="0" smtClean="0"/>
              <a:t>make sure to check types, or at least tell your interviewer verbally that you would check types</a:t>
            </a:r>
            <a:endParaRPr lang="en-US" dirty="0"/>
          </a:p>
          <a:p>
            <a:r>
              <a:rPr lang="en-US" dirty="0"/>
              <a:t>I’ve had some interviews where the interviewer was super picky about language and style, and others where the interviewer didn’t 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</a:t>
            </a:r>
            <a:br>
              <a:rPr lang="en-US" dirty="0" smtClean="0"/>
            </a:br>
            <a:r>
              <a:rPr lang="en-US" sz="2000" dirty="0" smtClean="0"/>
              <a:t>These are mine, not from the book.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Ever let the interviewer get bored</a:t>
            </a:r>
          </a:p>
          <a:p>
            <a:pPr lvl="1"/>
            <a:r>
              <a:rPr lang="en-US" dirty="0" smtClean="0"/>
              <a:t>They’re a human just like you and me.</a:t>
            </a:r>
          </a:p>
          <a:p>
            <a:pPr lvl="1"/>
            <a:r>
              <a:rPr lang="en-US" dirty="0" smtClean="0"/>
              <a:t>If they lose interest or can’t follow what you’re doing, that’s a recipe for bad marks.</a:t>
            </a:r>
          </a:p>
          <a:p>
            <a:r>
              <a:rPr lang="en-US" dirty="0" smtClean="0"/>
              <a:t>Think Out Loud!!!</a:t>
            </a:r>
          </a:p>
          <a:p>
            <a:pPr lvl="1"/>
            <a:r>
              <a:rPr lang="en-US" dirty="0" smtClean="0"/>
              <a:t>The interviewer can’t read your mind.</a:t>
            </a:r>
          </a:p>
          <a:p>
            <a:pPr lvl="1"/>
            <a:r>
              <a:rPr lang="en-US" dirty="0" smtClean="0"/>
              <a:t>If the room is quiet for 30 seconds or more, say what’s on your mind.</a:t>
            </a:r>
          </a:p>
          <a:p>
            <a:r>
              <a:rPr lang="en-US" dirty="0" smtClean="0"/>
              <a:t>Be Confident</a:t>
            </a:r>
          </a:p>
          <a:p>
            <a:pPr lvl="1"/>
            <a:r>
              <a:rPr lang="en-US" dirty="0" smtClean="0"/>
              <a:t>You know more than you think.</a:t>
            </a:r>
          </a:p>
        </p:txBody>
      </p:sp>
    </p:spTree>
    <p:extLst>
      <p:ext uri="{BB962C8B-B14F-4D97-AF65-F5344CB8AC3E}">
        <p14:creationId xmlns:p14="http://schemas.microsoft.com/office/powerpoint/2010/main" val="35642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come up with the optimal solution?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Million-Dollar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Strategies</a:t>
            </a:r>
            <a:br>
              <a:rPr lang="en-US" dirty="0" smtClean="0"/>
            </a:br>
            <a:r>
              <a:rPr lang="en-US" sz="2400" dirty="0" smtClean="0"/>
              <a:t>Based on those in </a:t>
            </a:r>
            <a:r>
              <a:rPr lang="en-US" sz="2400" dirty="0" err="1" smtClean="0"/>
              <a:t>CtCI</a:t>
            </a:r>
            <a:r>
              <a:rPr lang="en-US" sz="2400" dirty="0" smtClean="0"/>
              <a:t> and CP3</a:t>
            </a:r>
            <a:endParaRPr lang="en-US" sz="2400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501987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7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8C11067C-463E-46F5-898A-1ED8641B2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C11067C-463E-46F5-898A-1ED8641B2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C11067C-463E-46F5-898A-1ED8641B2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Counter:</a:t>
            </a:r>
            <a:br>
              <a:rPr lang="en-US" dirty="0" smtClean="0"/>
            </a:br>
            <a:r>
              <a:rPr lang="en-US" dirty="0" smtClean="0"/>
              <a:t>Language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774744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3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and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brute force solution, identify the following parts and fix them.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b="1" dirty="0" smtClean="0"/>
              <a:t>Bottlenecks:</a:t>
            </a:r>
            <a:r>
              <a:rPr lang="en-US" dirty="0" smtClean="0"/>
              <a:t> Focus on improving the slowest step.  Improving a faster step won’t improve your algorithm’s overall time complexity.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b="1" dirty="0" smtClean="0"/>
              <a:t>Unnecessary Work:</a:t>
            </a:r>
            <a:r>
              <a:rPr lang="en-US" dirty="0" smtClean="0"/>
              <a:t> Reduce your search space.  Are there cases you’re testing that are redundant?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b="1" dirty="0" smtClean="0"/>
              <a:t>Duplicated Work:</a:t>
            </a:r>
            <a:r>
              <a:rPr lang="en-US" dirty="0" smtClean="0"/>
              <a:t> Eliminate repeated sub-computations.  Think Fibonacci.</a:t>
            </a:r>
          </a:p>
        </p:txBody>
      </p:sp>
    </p:spTree>
    <p:extLst>
      <p:ext uri="{BB962C8B-B14F-4D97-AF65-F5344CB8AC3E}">
        <p14:creationId xmlns:p14="http://schemas.microsoft.com/office/powerpoint/2010/main" val="241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Given an array of distinct integer values, count the number of pairs of integers that have difference </a:t>
            </a:r>
            <a:r>
              <a:rPr lang="en-US" sz="2400" i="1" dirty="0">
                <a:latin typeface="Adobe Caslon Pro" panose="0205050205050A020403" pitchFamily="18" charset="0"/>
              </a:rPr>
              <a:t>k</a:t>
            </a:r>
            <a:r>
              <a:rPr lang="en-US" sz="2400" dirty="0">
                <a:latin typeface="Adobe Caslon Pro" panose="0205050205050A020403" pitchFamily="18" charset="0"/>
              </a:rPr>
              <a:t>.  For example, given the array</a:t>
            </a:r>
          </a:p>
          <a:p>
            <a:pPr marL="0" indent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{1, 7, 5, 9, 2, 12, 3}</a:t>
            </a:r>
          </a:p>
          <a:p>
            <a:pPr marL="0" indent="0">
              <a:buNone/>
            </a:pPr>
            <a:r>
              <a:rPr lang="en-US" sz="2400" dirty="0">
                <a:latin typeface="Adobe Caslon Pro" panose="0205050205050A020403" pitchFamily="18" charset="0"/>
              </a:rPr>
              <a:t>and the difference </a:t>
            </a:r>
            <a:r>
              <a:rPr lang="en-US" sz="2400" i="1" dirty="0">
                <a:latin typeface="Adobe Caslon Pro" panose="0205050205050A020403" pitchFamily="18" charset="0"/>
              </a:rPr>
              <a:t>k</a:t>
            </a:r>
            <a:r>
              <a:rPr lang="en-US" sz="2400" dirty="0">
                <a:latin typeface="Adobe Caslon Pro" panose="0205050205050A020403" pitchFamily="18" charset="0"/>
              </a:rPr>
              <a:t>=2, you would find the pairs (1,3), (3,5), (5,7), and (7,9</a:t>
            </a:r>
            <a:r>
              <a:rPr lang="en-US" sz="2400" dirty="0" smtClean="0">
                <a:latin typeface="Adobe Caslon Pro" panose="0205050205050A020403" pitchFamily="18" charset="0"/>
              </a:rPr>
              <a:t>).</a:t>
            </a:r>
            <a:endParaRPr lang="en-US" sz="24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dobe Caslon Pro" panose="0205050205050A020403" pitchFamily="18" charset="0"/>
              </a:rPr>
              <a:t>Print all positive integer solutions to the equation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" panose="0205050205050A020403" pitchFamily="18" charset="0"/>
              </a:rPr>
              <a:t>a</a:t>
            </a:r>
            <a:r>
              <a:rPr lang="en-US" sz="2400" baseline="30000" dirty="0" smtClean="0">
                <a:latin typeface="Adobe Caslon Pro" panose="0205050205050A020403" pitchFamily="18" charset="0"/>
              </a:rPr>
              <a:t>3</a:t>
            </a:r>
            <a:r>
              <a:rPr lang="en-US" sz="2400" dirty="0" smtClean="0">
                <a:latin typeface="Adobe Caslon Pro" panose="0205050205050A020403" pitchFamily="18" charset="0"/>
              </a:rPr>
              <a:t> + b</a:t>
            </a:r>
            <a:r>
              <a:rPr lang="en-US" sz="2400" baseline="30000" dirty="0" smtClean="0">
                <a:latin typeface="Adobe Caslon Pro" panose="0205050205050A020403" pitchFamily="18" charset="0"/>
              </a:rPr>
              <a:t>3</a:t>
            </a:r>
            <a:r>
              <a:rPr lang="en-US" sz="2400" dirty="0" smtClean="0">
                <a:latin typeface="Adobe Caslon Pro" panose="0205050205050A020403" pitchFamily="18" charset="0"/>
              </a:rPr>
              <a:t> = c</a:t>
            </a:r>
            <a:r>
              <a:rPr lang="en-US" sz="2400" baseline="30000" dirty="0" smtClean="0">
                <a:latin typeface="Adobe Caslon Pro" panose="0205050205050A020403" pitchFamily="18" charset="0"/>
              </a:rPr>
              <a:t>3</a:t>
            </a:r>
            <a:r>
              <a:rPr lang="en-US" sz="2400" dirty="0" smtClean="0">
                <a:latin typeface="Adobe Caslon Pro" panose="0205050205050A020403" pitchFamily="18" charset="0"/>
              </a:rPr>
              <a:t> + d</a:t>
            </a:r>
            <a:r>
              <a:rPr lang="en-US" sz="2400" baseline="30000" dirty="0" smtClean="0">
                <a:latin typeface="Adobe Caslon Pro" panose="0205050205050A020403" pitchFamily="18" charset="0"/>
              </a:rPr>
              <a:t>3</a:t>
            </a:r>
            <a:endParaRPr lang="en-US" sz="2400" dirty="0" smtClean="0"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dobe Caslon Pro" panose="0205050205050A020403" pitchFamily="18" charset="0"/>
              </a:rPr>
              <a:t>subject to the constraints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" panose="0205050205050A020403" pitchFamily="18" charset="0"/>
              </a:rPr>
              <a:t>0 &lt; a &lt; b &lt; 1000</a:t>
            </a:r>
            <a:br>
              <a:rPr lang="en-US" sz="2400" dirty="0" smtClean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0 &lt; c &lt; d &lt; 1000</a:t>
            </a:r>
            <a:br>
              <a:rPr lang="en-US" sz="2400" dirty="0" smtClean="0">
                <a:latin typeface="Adobe Caslon Pro" panose="0205050205050A020403" pitchFamily="18" charset="0"/>
              </a:rPr>
            </a:br>
            <a:r>
              <a:rPr lang="en-US" sz="2400" dirty="0" smtClean="0">
                <a:latin typeface="Adobe Caslon Pro" panose="0205050205050A020403" pitchFamily="18" charset="0"/>
              </a:rPr>
              <a:t>a &lt; c</a:t>
            </a:r>
            <a:endParaRPr lang="en-US" sz="24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dobe Caslon Pro" panose="0205050205050A020403" pitchFamily="18" charset="0"/>
              </a:rPr>
              <a:t>You want to set up an irrigation system for your garden outside.  In order to have enough sprinklers, you bought </a:t>
            </a:r>
            <a:r>
              <a:rPr lang="en-US" sz="2400" i="1" dirty="0" smtClean="0">
                <a:latin typeface="Adobe Caslon Pro" panose="0205050205050A020403" pitchFamily="18" charset="0"/>
              </a:rPr>
              <a:t>n</a:t>
            </a:r>
            <a:r>
              <a:rPr lang="en-US" sz="2400" dirty="0">
                <a:latin typeface="Adobe Caslon Pro" panose="0205050205050A020403" pitchFamily="18" charset="0"/>
              </a:rPr>
              <a:t> </a:t>
            </a:r>
            <a:r>
              <a:rPr lang="en-US" sz="2400" dirty="0" smtClean="0">
                <a:latin typeface="Adobe Caslon Pro" panose="0205050205050A020403" pitchFamily="18" charset="0"/>
              </a:rPr>
              <a:t>hose splitters at the hardware store.  Each splitter is binary: it takes an inlet stream and produces two outlet streams.  In how many </a:t>
            </a:r>
            <a:r>
              <a:rPr lang="en-US" sz="2400" i="1" dirty="0" smtClean="0">
                <a:latin typeface="Adobe Caslon Pro" panose="0205050205050A020403" pitchFamily="18" charset="0"/>
              </a:rPr>
              <a:t>different</a:t>
            </a:r>
            <a:r>
              <a:rPr lang="en-US" sz="2400" dirty="0" smtClean="0">
                <a:latin typeface="Adobe Caslon Pro" panose="0205050205050A020403" pitchFamily="18" charset="0"/>
              </a:rPr>
              <a:t> configurations can you arrange them?</a:t>
            </a:r>
            <a:endParaRPr lang="en-US" sz="24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Counter:</a:t>
            </a:r>
            <a:br>
              <a:rPr lang="en-US" dirty="0" smtClean="0"/>
            </a:br>
            <a:r>
              <a:rPr lang="en-US" dirty="0" smtClean="0"/>
              <a:t>Approach to Sorting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797553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0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the next few weeks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Interview Techniques</a:t>
            </a:r>
          </a:p>
          <a:p>
            <a:pPr lvl="1"/>
            <a:r>
              <a:rPr lang="en-US" dirty="0" smtClean="0"/>
              <a:t>Time Complexity</a:t>
            </a:r>
          </a:p>
          <a:p>
            <a:pPr lvl="1"/>
            <a:r>
              <a:rPr lang="en-US" dirty="0" smtClean="0"/>
              <a:t>Preview of Problem Analysis</a:t>
            </a:r>
          </a:p>
          <a:p>
            <a:r>
              <a:rPr lang="en-US" dirty="0" smtClean="0"/>
              <a:t>Next Week</a:t>
            </a:r>
          </a:p>
          <a:p>
            <a:pPr lvl="1"/>
            <a:r>
              <a:rPr lang="en-US" dirty="0" smtClean="0"/>
              <a:t>Problem Analysis</a:t>
            </a:r>
          </a:p>
          <a:p>
            <a:pPr lvl="1"/>
            <a:r>
              <a:rPr lang="en-US" dirty="0" smtClean="0"/>
              <a:t>Data Structures</a:t>
            </a:r>
          </a:p>
          <a:p>
            <a:r>
              <a:rPr lang="en-US" dirty="0" smtClean="0"/>
              <a:t>Next-Next Week</a:t>
            </a:r>
          </a:p>
          <a:p>
            <a:pPr lvl="1"/>
            <a:r>
              <a:rPr lang="en-US" dirty="0" smtClean="0"/>
              <a:t>Start on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Programming Contests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This Weekend: </a:t>
            </a:r>
            <a:r>
              <a:rPr lang="en-US" dirty="0" err="1" smtClean="0"/>
              <a:t>HackerRank</a:t>
            </a:r>
            <a:r>
              <a:rPr lang="en-US" dirty="0" smtClean="0"/>
              <a:t> </a:t>
            </a:r>
            <a:r>
              <a:rPr lang="en-US" dirty="0" err="1" smtClean="0"/>
              <a:t>CodeSprint</a:t>
            </a:r>
            <a:r>
              <a:rPr lang="en-US" dirty="0" smtClean="0"/>
              <a:t>!</a:t>
            </a:r>
          </a:p>
          <a:p>
            <a:pPr lvl="1"/>
            <a:r>
              <a:rPr lang="en-US" dirty="0">
                <a:hlinkClick r:id="rId2"/>
              </a:rPr>
              <a:t>https://www.hackerrank.com/worldcup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Sign up by </a:t>
            </a:r>
            <a:r>
              <a:rPr lang="en-US" b="1" dirty="0" smtClean="0"/>
              <a:t>next Wednesday at midnight</a:t>
            </a:r>
            <a:r>
              <a:rPr lang="en-US" dirty="0" smtClean="0"/>
              <a:t>: ICPC Qualifiers!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docs.google.com/forms/d/1J006-xI3G9sN0yfHaZifZ8wkzZt5f59Oyv4n5uOgTXI/viewform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94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A Few</a:t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functional-style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Comprehension Syntaxes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the major data structures are supported:</a:t>
            </a:r>
          </a:p>
          <a:p>
            <a:pPr lvl="1"/>
            <a:r>
              <a:rPr lang="en-US" dirty="0" smtClean="0"/>
              <a:t>Iterator (most common)</a:t>
            </a:r>
          </a:p>
          <a:p>
            <a:pPr lvl="1"/>
            <a:r>
              <a:rPr lang="en-US" dirty="0" smtClean="0"/>
              <a:t>List (like Iterator, but stores result in memory)</a:t>
            </a:r>
          </a:p>
          <a:p>
            <a:pPr lvl="1"/>
            <a:r>
              <a:rPr lang="en-US" dirty="0" smtClean="0"/>
              <a:t>Set (stores unique values)</a:t>
            </a:r>
          </a:p>
          <a:p>
            <a:pPr lvl="1"/>
            <a:r>
              <a:rPr lang="en-US" dirty="0" smtClean="0"/>
              <a:t>Dictionary (stores a key-value association)</a:t>
            </a:r>
          </a:p>
          <a:p>
            <a:r>
              <a:rPr lang="en-US" dirty="0" smtClean="0"/>
              <a:t>All of them support mapping and filtering.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06333" y="2214563"/>
            <a:ext cx="4720167" cy="391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myIter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x.lower</a:t>
            </a:r>
            <a:r>
              <a:rPr lang="en-US" sz="1600" dirty="0" smtClean="0">
                <a:latin typeface="Consolas"/>
                <a:cs typeface="Consolas"/>
              </a:rPr>
              <a:t>() for x in 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r>
              <a:rPr lang="en-US" sz="1600" dirty="0" smtClean="0">
                <a:solidFill>
                  <a:srgbClr val="FF2929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myList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lang="en-US" sz="1600" dirty="0" err="1" smtClean="0">
                <a:latin typeface="Consolas"/>
                <a:cs typeface="Consolas"/>
              </a:rPr>
              <a:t>x.lower</a:t>
            </a:r>
            <a:r>
              <a:rPr lang="en-US" sz="1600" dirty="0" smtClean="0">
                <a:latin typeface="Consolas"/>
                <a:cs typeface="Consolas"/>
              </a:rPr>
              <a:t>() for x in 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r>
              <a:rPr lang="en-US" sz="1600" dirty="0" smtClean="0">
                <a:solidFill>
                  <a:srgbClr val="FF2929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mySet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600" dirty="0" err="1" smtClean="0">
                <a:latin typeface="Consolas"/>
                <a:cs typeface="Consolas"/>
              </a:rPr>
              <a:t>x.lower</a:t>
            </a:r>
            <a:r>
              <a:rPr lang="en-US" sz="1600" dirty="0" smtClean="0">
                <a:latin typeface="Consolas"/>
                <a:cs typeface="Consolas"/>
              </a:rPr>
              <a:t>() for x in 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r>
              <a:rPr lang="en-US" sz="1600" dirty="0" smtClean="0">
                <a:solidFill>
                  <a:srgbClr val="FF2929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myDict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600" dirty="0" err="1" smtClean="0">
                <a:latin typeface="Consolas"/>
                <a:cs typeface="Consolas"/>
              </a:rPr>
              <a:t>x.lower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: "hi"</a:t>
            </a:r>
            <a:r>
              <a:rPr lang="en-US" sz="1600" dirty="0" smtClean="0">
                <a:latin typeface="Consolas"/>
                <a:cs typeface="Consolas"/>
              </a:rPr>
              <a:t> for x in 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r>
              <a:rPr lang="en-US" sz="1600" dirty="0" smtClean="0">
                <a:solidFill>
                  <a:srgbClr val="FF2929"/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rgbClr val="FF292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71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More Stream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75134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Get the sum of the </a:t>
            </a:r>
            <a:r>
              <a:rPr lang="en-US" dirty="0" err="1" smtClean="0"/>
              <a:t>int</a:t>
            </a:r>
            <a:r>
              <a:rPr lang="en-US" dirty="0" smtClean="0"/>
              <a:t>[] array </a:t>
            </a:r>
            <a:r>
              <a:rPr lang="en-US" i="1" dirty="0" err="1" smtClean="0"/>
              <a:t>src</a:t>
            </a:r>
            <a:endParaRPr lang="en-US" i="1" dirty="0" smtClean="0"/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sum = </a:t>
            </a:r>
            <a:r>
              <a:rPr lang="en-US" dirty="0" err="1">
                <a:latin typeface="Consolas"/>
                <a:cs typeface="Consolas"/>
              </a:rPr>
              <a:t>IntStream.of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.sum()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/>
              <a:t>Perform a map with ternary syntax on the 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i="1" dirty="0" smtClean="0"/>
              <a:t>grades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Stream&lt;String&gt; </a:t>
            </a:r>
            <a:r>
              <a:rPr lang="en-US" dirty="0" err="1" smtClean="0">
                <a:latin typeface="Consolas"/>
                <a:cs typeface="Consolas"/>
              </a:rPr>
              <a:t>strm</a:t>
            </a:r>
            <a:r>
              <a:rPr lang="en-US" dirty="0" smtClean="0">
                <a:latin typeface="Consolas"/>
                <a:cs typeface="Consolas"/>
              </a:rPr>
              <a:t> =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grades.stream</a:t>
            </a:r>
            <a:r>
              <a:rPr lang="en-US" dirty="0" smtClean="0">
                <a:latin typeface="Consolas"/>
                <a:cs typeface="Consolas"/>
              </a:rPr>
              <a:t>().map(x -&gt; (x &gt; 65) ? "P" : "F");</a:t>
            </a:r>
            <a:endParaRPr lang="en-US" dirty="0"/>
          </a:p>
          <a:p>
            <a:r>
              <a:rPr lang="en-US" dirty="0" smtClean="0"/>
              <a:t>Count how many items of a List&lt;String&gt; </a:t>
            </a:r>
            <a:r>
              <a:rPr lang="en-US" i="1" dirty="0" err="1" smtClean="0"/>
              <a:t>strs</a:t>
            </a:r>
            <a:r>
              <a:rPr lang="en-US" dirty="0" smtClean="0"/>
              <a:t> have at least 5 chars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 = </a:t>
            </a:r>
            <a:r>
              <a:rPr lang="en-US" dirty="0" err="1" smtClean="0">
                <a:latin typeface="Consolas"/>
                <a:cs typeface="Consolas"/>
              </a:rPr>
              <a:t>strs.stream</a:t>
            </a:r>
            <a:r>
              <a:rPr lang="en-US" dirty="0" smtClean="0">
                <a:latin typeface="Consolas"/>
                <a:cs typeface="Consolas"/>
              </a:rPr>
              <a:t>().filter(x -&gt; </a:t>
            </a:r>
            <a:r>
              <a:rPr lang="en-US" dirty="0" err="1" smtClean="0">
                <a:latin typeface="Consolas"/>
                <a:cs typeface="Consolas"/>
              </a:rPr>
              <a:t>x.length</a:t>
            </a:r>
            <a:r>
              <a:rPr lang="en-US" dirty="0" smtClean="0">
                <a:latin typeface="Consolas"/>
                <a:cs typeface="Consolas"/>
              </a:rPr>
              <a:t>()&gt;5).count();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321551" cy="429895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to square an </a:t>
            </a:r>
            <a:r>
              <a:rPr lang="en-US" dirty="0" err="1" smtClean="0"/>
              <a:t>std</a:t>
            </a:r>
            <a:r>
              <a:rPr lang="en-US" dirty="0" smtClean="0"/>
              <a:t>::vector containing </a:t>
            </a:r>
            <a:r>
              <a:rPr lang="en-US" dirty="0" err="1" smtClean="0"/>
              <a:t>ints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std</a:t>
            </a:r>
            <a:r>
              <a:rPr lang="en-US" dirty="0" smtClean="0">
                <a:latin typeface="Consolas"/>
                <a:cs typeface="Consolas"/>
              </a:rPr>
              <a:t>::transform(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vec.begin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vec.end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vec.begin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,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](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){</a:t>
            </a:r>
            <a:r>
              <a:rPr lang="en-US" dirty="0">
                <a:latin typeface="Consolas"/>
                <a:cs typeface="Consolas"/>
              </a:rPr>
              <a:t> return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*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In order to confuse people, the C++ folks changed the names of the common functional operations.</a:t>
            </a:r>
          </a:p>
          <a:p>
            <a:pPr lvl="1"/>
            <a:r>
              <a:rPr lang="en-US" dirty="0" smtClean="0"/>
              <a:t>Map is called “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transform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Filter is called “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err="1" smtClean="0"/>
              <a:t>remove_if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Reduce is called “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accumulate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762000" y="2783417"/>
            <a:ext cx="1852083" cy="402167"/>
          </a:xfrm>
          <a:prstGeom prst="borderCallout1">
            <a:avLst>
              <a:gd name="adj1" fmla="val 102960"/>
              <a:gd name="adj2" fmla="val 63667"/>
              <a:gd name="adj3" fmla="val 238816"/>
              <a:gd name="adj4" fmla="val 58810"/>
            </a:avLst>
          </a:prstGeom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3306233" y="2772834"/>
            <a:ext cx="1852083" cy="402167"/>
          </a:xfrm>
          <a:prstGeom prst="borderCallout1">
            <a:avLst>
              <a:gd name="adj1" fmla="val 95065"/>
              <a:gd name="adj2" fmla="val 50524"/>
              <a:gd name="adj3" fmla="val 238816"/>
              <a:gd name="adj4" fmla="val 7953"/>
            </a:avLst>
          </a:prstGeom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End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085417" y="2783417"/>
            <a:ext cx="2201333" cy="402167"/>
          </a:xfrm>
          <a:prstGeom prst="borderCallout1">
            <a:avLst>
              <a:gd name="adj1" fmla="val 47697"/>
              <a:gd name="adj2" fmla="val -160"/>
              <a:gd name="adj3" fmla="val 223027"/>
              <a:gd name="adj4" fmla="val -46379"/>
            </a:avLst>
          </a:prstGeom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 Start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539317" y="4195234"/>
            <a:ext cx="2201333" cy="402167"/>
          </a:xfrm>
          <a:prstGeom prst="borderCallout1">
            <a:avLst>
              <a:gd name="adj1" fmla="val 47697"/>
              <a:gd name="adj2" fmla="val -160"/>
              <a:gd name="adj3" fmla="val -13815"/>
              <a:gd name="adj4" fmla="val -48302"/>
            </a:avLst>
          </a:prstGeom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Swiss Army Knives for String Parsing and Formatting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syntax for parsing an arbitrary string format</a:t>
            </a:r>
          </a:p>
          <a:p>
            <a:r>
              <a:rPr lang="en-US" dirty="0" smtClean="0"/>
              <a:t>Regex syntax is standard in most, but not all, languages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Python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re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(r"\w+",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Java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str.matches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("\\w+")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4106154" cy="3874422"/>
          </a:xfrm>
        </p:spPr>
        <p:txBody>
          <a:bodyPr>
            <a:normAutofit/>
          </a:bodyPr>
          <a:lstStyle/>
          <a:p>
            <a:r>
              <a:rPr lang="en-US" dirty="0" smtClean="0"/>
              <a:t>A syntax for formatting output strings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 syntax is standard in most, but not all, languages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Python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print("%s = %6.4f" %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("pi",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Java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System.out.format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%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6.4f",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"pi",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3811</TotalTime>
  <Words>955</Words>
  <Application>Microsoft Office PowerPoint</Application>
  <PresentationFormat>On-screen Show (4:3)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Adobe Caslon Pro</vt:lpstr>
      <vt:lpstr>Century Gothic</vt:lpstr>
      <vt:lpstr>Consolas</vt:lpstr>
      <vt:lpstr>Wingdings 2</vt:lpstr>
      <vt:lpstr>Plaza</vt:lpstr>
      <vt:lpstr>Technical Interviews</vt:lpstr>
      <vt:lpstr>Letter Counter: Language Breakdown</vt:lpstr>
      <vt:lpstr>Letter Counter: Approach to Sorting</vt:lpstr>
      <vt:lpstr>Schedule for the next few weeks</vt:lpstr>
      <vt:lpstr>First: A Few More Tips</vt:lpstr>
      <vt:lpstr>Python: Comprehension Syntaxes</vt:lpstr>
      <vt:lpstr>Java: More Stream Shortcuts</vt:lpstr>
      <vt:lpstr>C++11: Lambda Functions</vt:lpstr>
      <vt:lpstr>Swiss Army Knives for String Parsing and Formatting</vt:lpstr>
      <vt:lpstr>Time Complexity Review</vt:lpstr>
      <vt:lpstr>Sort these from slow to fast. You don’t need to know Master Method for most interviews, but you’ve gotta know this!</vt:lpstr>
      <vt:lpstr>CtCI Chapter VI Solutions</vt:lpstr>
      <vt:lpstr>Technical Interviews</vt:lpstr>
      <vt:lpstr>Interviews are a standardized method for companies to estimate how good of an engineer you would be.</vt:lpstr>
      <vt:lpstr>Technical Interview Problem Solving Procedure</vt:lpstr>
      <vt:lpstr>Whiteboard Language</vt:lpstr>
      <vt:lpstr>Tips for Success These are mine, not from the book.</vt:lpstr>
      <vt:lpstr>How do you come up with the optimal solution?</vt:lpstr>
      <vt:lpstr>Five Strategies Based on those in CtCI and CP3</vt:lpstr>
      <vt:lpstr>Brute Force and Fix</vt:lpstr>
      <vt:lpstr>Example 1</vt:lpstr>
      <vt:lpstr>Example 2</vt:lpstr>
      <vt:lpstr>Example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Carr</dc:creator>
  <cp:lastModifiedBy>Shane Carr</cp:lastModifiedBy>
  <cp:revision>87</cp:revision>
  <dcterms:created xsi:type="dcterms:W3CDTF">2015-09-05T12:58:17Z</dcterms:created>
  <dcterms:modified xsi:type="dcterms:W3CDTF">2015-09-11T07:35:50Z</dcterms:modified>
</cp:coreProperties>
</file>