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Submissions</c:v>
                </c:pt>
              </c:strCache>
            </c:strRef>
          </c:tx>
          <c:dLbls>
            <c:txPr>
              <a:bodyPr/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Python 2</c:v>
                </c:pt>
                <c:pt idx="2">
                  <c:v>Python 3</c:v>
                </c:pt>
                <c:pt idx="3">
                  <c:v>Rust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B82FA-3B4E-4AA1-B392-CFE0FD0118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0DB57AEF-C8F4-4C7C-B318-EDDF1E8C2B3D}">
      <dgm:prSet phldrT="[Text]"/>
      <dgm:spPr/>
      <dgm:t>
        <a:bodyPr/>
        <a:lstStyle/>
        <a:p>
          <a:r>
            <a:rPr lang="en-US" dirty="0" smtClean="0"/>
            <a:t>Brute Force and Fix</a:t>
          </a:r>
          <a:endParaRPr lang="en-US" dirty="0"/>
        </a:p>
      </dgm:t>
    </dgm:pt>
    <dgm:pt modelId="{67DD5D85-39F7-4980-98F1-B06E8D154B79}" type="parTrans" cxnId="{0A337CB7-F6CD-469C-A1FF-39AE48CF6B0C}">
      <dgm:prSet/>
      <dgm:spPr/>
      <dgm:t>
        <a:bodyPr/>
        <a:lstStyle/>
        <a:p>
          <a:endParaRPr lang="en-US"/>
        </a:p>
      </dgm:t>
    </dgm:pt>
    <dgm:pt modelId="{C6653BF5-683B-414D-BAA6-A9080A4A762C}" type="sibTrans" cxnId="{0A337CB7-F6CD-469C-A1FF-39AE48CF6B0C}">
      <dgm:prSet/>
      <dgm:spPr/>
      <dgm:t>
        <a:bodyPr/>
        <a:lstStyle/>
        <a:p>
          <a:endParaRPr lang="en-US"/>
        </a:p>
      </dgm:t>
    </dgm:pt>
    <dgm:pt modelId="{3D3367BE-0416-47E4-A15C-8150F741BDE4}">
      <dgm:prSet phldrT="[Text]"/>
      <dgm:spPr/>
      <dgm:t>
        <a:bodyPr/>
        <a:lstStyle/>
        <a:p>
          <a:r>
            <a:rPr lang="en-US" dirty="0" smtClean="0"/>
            <a:t>Reduce and Relate</a:t>
          </a:r>
          <a:endParaRPr lang="en-US" dirty="0"/>
        </a:p>
      </dgm:t>
    </dgm:pt>
    <dgm:pt modelId="{D460A499-77AF-42B2-8358-28829B1A6CF6}" type="parTrans" cxnId="{003442C2-5A05-4B09-9FD3-C5A2D79E2213}">
      <dgm:prSet/>
      <dgm:spPr/>
      <dgm:t>
        <a:bodyPr/>
        <a:lstStyle/>
        <a:p>
          <a:endParaRPr lang="en-US"/>
        </a:p>
      </dgm:t>
    </dgm:pt>
    <dgm:pt modelId="{06D70BAD-9194-4067-8359-FD808B0B041A}" type="sibTrans" cxnId="{003442C2-5A05-4B09-9FD3-C5A2D79E2213}">
      <dgm:prSet/>
      <dgm:spPr/>
      <dgm:t>
        <a:bodyPr/>
        <a:lstStyle/>
        <a:p>
          <a:endParaRPr lang="en-US"/>
        </a:p>
      </dgm:t>
    </dgm:pt>
    <dgm:pt modelId="{1424CDC5-EA18-4DCF-BE46-9B9C603F05F7}">
      <dgm:prSet phldrT="[Text]"/>
      <dgm:spPr/>
      <dgm:t>
        <a:bodyPr/>
        <a:lstStyle/>
        <a:p>
          <a:r>
            <a:rPr lang="en-US" dirty="0" smtClean="0"/>
            <a:t>Do It Yourself</a:t>
          </a:r>
          <a:endParaRPr lang="en-US" dirty="0"/>
        </a:p>
      </dgm:t>
    </dgm:pt>
    <dgm:pt modelId="{3CBCD74A-CC60-4779-B24C-4C5469D95D75}" type="parTrans" cxnId="{9FB7CA1E-B0CB-4832-9C46-C5B6105861FC}">
      <dgm:prSet/>
      <dgm:spPr/>
      <dgm:t>
        <a:bodyPr/>
        <a:lstStyle/>
        <a:p>
          <a:endParaRPr lang="en-US"/>
        </a:p>
      </dgm:t>
    </dgm:pt>
    <dgm:pt modelId="{23375811-98F5-4660-9DFE-2D180B94DF45}" type="sibTrans" cxnId="{9FB7CA1E-B0CB-4832-9C46-C5B6105861FC}">
      <dgm:prSet/>
      <dgm:spPr/>
      <dgm:t>
        <a:bodyPr/>
        <a:lstStyle/>
        <a:p>
          <a:endParaRPr lang="en-US"/>
        </a:p>
      </dgm:t>
    </dgm:pt>
    <dgm:pt modelId="{9315F839-B091-4935-992F-BB0DED892EFB}">
      <dgm:prSet phldrT="[Text]"/>
      <dgm:spPr/>
      <dgm:t>
        <a:bodyPr/>
        <a:lstStyle/>
        <a:p>
          <a:r>
            <a:rPr lang="en-US" dirty="0" smtClean="0"/>
            <a:t>Base Case and Build</a:t>
          </a:r>
          <a:endParaRPr lang="en-US" dirty="0"/>
        </a:p>
      </dgm:t>
    </dgm:pt>
    <dgm:pt modelId="{161BDBCB-E041-49EA-A682-5EEFA1768ABA}" type="parTrans" cxnId="{393127C3-25A6-4524-95EE-EAC48789E7F5}">
      <dgm:prSet/>
      <dgm:spPr/>
      <dgm:t>
        <a:bodyPr/>
        <a:lstStyle/>
        <a:p>
          <a:endParaRPr lang="en-US"/>
        </a:p>
      </dgm:t>
    </dgm:pt>
    <dgm:pt modelId="{B8B0C232-EF0C-475E-8E5C-D0F9FB2EF421}" type="sibTrans" cxnId="{393127C3-25A6-4524-95EE-EAC48789E7F5}">
      <dgm:prSet/>
      <dgm:spPr/>
      <dgm:t>
        <a:bodyPr/>
        <a:lstStyle/>
        <a:p>
          <a:endParaRPr lang="en-US"/>
        </a:p>
      </dgm:t>
    </dgm:pt>
    <dgm:pt modelId="{A34FB894-556D-4FDC-BD74-3F21A7F7B0F9}">
      <dgm:prSet phldrT="[Text]"/>
      <dgm:spPr/>
      <dgm:t>
        <a:bodyPr/>
        <a:lstStyle/>
        <a:p>
          <a:r>
            <a:rPr lang="en-US" dirty="0" smtClean="0"/>
            <a:t>Simplify and Generalize</a:t>
          </a:r>
          <a:endParaRPr lang="en-US" dirty="0"/>
        </a:p>
      </dgm:t>
    </dgm:pt>
    <dgm:pt modelId="{CA535743-C056-4224-889D-EA87ABF3C764}" type="parTrans" cxnId="{5EF14018-4FEF-434A-A822-CC4D30170E02}">
      <dgm:prSet/>
      <dgm:spPr/>
      <dgm:t>
        <a:bodyPr/>
        <a:lstStyle/>
        <a:p>
          <a:endParaRPr lang="en-US"/>
        </a:p>
      </dgm:t>
    </dgm:pt>
    <dgm:pt modelId="{5FAE69A3-FAA2-4668-8750-5BBADECFB3DD}" type="sibTrans" cxnId="{5EF14018-4FEF-434A-A822-CC4D30170E02}">
      <dgm:prSet/>
      <dgm:spPr/>
      <dgm:t>
        <a:bodyPr/>
        <a:lstStyle/>
        <a:p>
          <a:endParaRPr lang="en-US"/>
        </a:p>
      </dgm:t>
    </dgm:pt>
    <dgm:pt modelId="{4FA34322-89B4-4996-A5EB-63F693685C8E}" type="pres">
      <dgm:prSet presAssocID="{AE4B82FA-3B4E-4AA1-B392-CFE0FD01183D}" presName="diagram" presStyleCnt="0">
        <dgm:presLayoutVars>
          <dgm:dir/>
          <dgm:resizeHandles val="exact"/>
        </dgm:presLayoutVars>
      </dgm:prSet>
      <dgm:spPr/>
    </dgm:pt>
    <dgm:pt modelId="{8C11067C-463E-46F5-898A-1ED8641B228C}" type="pres">
      <dgm:prSet presAssocID="{0DB57AEF-C8F4-4C7C-B318-EDDF1E8C2B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71037-3D2F-4C41-94E5-46E6E4C10D97}" type="pres">
      <dgm:prSet presAssocID="{C6653BF5-683B-414D-BAA6-A9080A4A762C}" presName="sibTrans" presStyleCnt="0"/>
      <dgm:spPr/>
    </dgm:pt>
    <dgm:pt modelId="{DBB0ED25-FBC4-4D79-8EE7-31211EC095B0}" type="pres">
      <dgm:prSet presAssocID="{9315F839-B091-4935-992F-BB0DED892E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EF1AE-2183-4EBD-A284-14D4E59F2FCB}" type="pres">
      <dgm:prSet presAssocID="{B8B0C232-EF0C-475E-8E5C-D0F9FB2EF421}" presName="sibTrans" presStyleCnt="0"/>
      <dgm:spPr/>
    </dgm:pt>
    <dgm:pt modelId="{7E2612B6-4415-4FF1-8F61-80CAA7FE3986}" type="pres">
      <dgm:prSet presAssocID="{A34FB894-556D-4FDC-BD74-3F21A7F7B0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B1294-373D-40FF-949F-9DCF2F34877A}" type="pres">
      <dgm:prSet presAssocID="{5FAE69A3-FAA2-4668-8750-5BBADECFB3DD}" presName="sibTrans" presStyleCnt="0"/>
      <dgm:spPr/>
    </dgm:pt>
    <dgm:pt modelId="{E39465F6-A686-4EF3-A3DF-7F96A8AA9FBE}" type="pres">
      <dgm:prSet presAssocID="{3D3367BE-0416-47E4-A15C-8150F741BDE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24708-BBB5-4AFE-9F5F-45433A36E5E9}" type="pres">
      <dgm:prSet presAssocID="{06D70BAD-9194-4067-8359-FD808B0B041A}" presName="sibTrans" presStyleCnt="0"/>
      <dgm:spPr/>
    </dgm:pt>
    <dgm:pt modelId="{C96E29E4-C59F-4B33-B3EA-F62F4A02C609}" type="pres">
      <dgm:prSet presAssocID="{1424CDC5-EA18-4DCF-BE46-9B9C603F05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0D5F11-0AD9-6F46-8DE0-A9EBDDF0EE43}" type="presOf" srcId="{3D3367BE-0416-47E4-A15C-8150F741BDE4}" destId="{E39465F6-A686-4EF3-A3DF-7F96A8AA9FBE}" srcOrd="0" destOrd="0" presId="urn:microsoft.com/office/officeart/2005/8/layout/default"/>
    <dgm:cxn modelId="{84E90200-FAF8-B04B-899C-6B5596B353A4}" type="presOf" srcId="{AE4B82FA-3B4E-4AA1-B392-CFE0FD01183D}" destId="{4FA34322-89B4-4996-A5EB-63F693685C8E}" srcOrd="0" destOrd="0" presId="urn:microsoft.com/office/officeart/2005/8/layout/default"/>
    <dgm:cxn modelId="{003442C2-5A05-4B09-9FD3-C5A2D79E2213}" srcId="{AE4B82FA-3B4E-4AA1-B392-CFE0FD01183D}" destId="{3D3367BE-0416-47E4-A15C-8150F741BDE4}" srcOrd="3" destOrd="0" parTransId="{D460A499-77AF-42B2-8358-28829B1A6CF6}" sibTransId="{06D70BAD-9194-4067-8359-FD808B0B041A}"/>
    <dgm:cxn modelId="{0A337CB7-F6CD-469C-A1FF-39AE48CF6B0C}" srcId="{AE4B82FA-3B4E-4AA1-B392-CFE0FD01183D}" destId="{0DB57AEF-C8F4-4C7C-B318-EDDF1E8C2B3D}" srcOrd="0" destOrd="0" parTransId="{67DD5D85-39F7-4980-98F1-B06E8D154B79}" sibTransId="{C6653BF5-683B-414D-BAA6-A9080A4A762C}"/>
    <dgm:cxn modelId="{76F21F8D-2411-4A43-9F90-07454AB7A1B9}" type="presOf" srcId="{9315F839-B091-4935-992F-BB0DED892EFB}" destId="{DBB0ED25-FBC4-4D79-8EE7-31211EC095B0}" srcOrd="0" destOrd="0" presId="urn:microsoft.com/office/officeart/2005/8/layout/default"/>
    <dgm:cxn modelId="{565634FE-3E1E-DC43-B869-4ACF8074F6F8}" type="presOf" srcId="{A34FB894-556D-4FDC-BD74-3F21A7F7B0F9}" destId="{7E2612B6-4415-4FF1-8F61-80CAA7FE3986}" srcOrd="0" destOrd="0" presId="urn:microsoft.com/office/officeart/2005/8/layout/default"/>
    <dgm:cxn modelId="{5EF14018-4FEF-434A-A822-CC4D30170E02}" srcId="{AE4B82FA-3B4E-4AA1-B392-CFE0FD01183D}" destId="{A34FB894-556D-4FDC-BD74-3F21A7F7B0F9}" srcOrd="2" destOrd="0" parTransId="{CA535743-C056-4224-889D-EA87ABF3C764}" sibTransId="{5FAE69A3-FAA2-4668-8750-5BBADECFB3DD}"/>
    <dgm:cxn modelId="{393127C3-25A6-4524-95EE-EAC48789E7F5}" srcId="{AE4B82FA-3B4E-4AA1-B392-CFE0FD01183D}" destId="{9315F839-B091-4935-992F-BB0DED892EFB}" srcOrd="1" destOrd="0" parTransId="{161BDBCB-E041-49EA-A682-5EEFA1768ABA}" sibTransId="{B8B0C232-EF0C-475E-8E5C-D0F9FB2EF421}"/>
    <dgm:cxn modelId="{1C1BE4D7-A003-C84A-8822-D28F96A8D9D1}" type="presOf" srcId="{0DB57AEF-C8F4-4C7C-B318-EDDF1E8C2B3D}" destId="{8C11067C-463E-46F5-898A-1ED8641B228C}" srcOrd="0" destOrd="0" presId="urn:microsoft.com/office/officeart/2005/8/layout/default"/>
    <dgm:cxn modelId="{9FB7CA1E-B0CB-4832-9C46-C5B6105861FC}" srcId="{AE4B82FA-3B4E-4AA1-B392-CFE0FD01183D}" destId="{1424CDC5-EA18-4DCF-BE46-9B9C603F05F7}" srcOrd="4" destOrd="0" parTransId="{3CBCD74A-CC60-4779-B24C-4C5469D95D75}" sibTransId="{23375811-98F5-4660-9DFE-2D180B94DF45}"/>
    <dgm:cxn modelId="{89072C23-B3CE-9747-A56A-1D1A10BFA336}" type="presOf" srcId="{1424CDC5-EA18-4DCF-BE46-9B9C603F05F7}" destId="{C96E29E4-C59F-4B33-B3EA-F62F4A02C609}" srcOrd="0" destOrd="0" presId="urn:microsoft.com/office/officeart/2005/8/layout/default"/>
    <dgm:cxn modelId="{BDF736BA-CCD0-2442-88C8-1C59ACE31148}" type="presParOf" srcId="{4FA34322-89B4-4996-A5EB-63F693685C8E}" destId="{8C11067C-463E-46F5-898A-1ED8641B228C}" srcOrd="0" destOrd="0" presId="urn:microsoft.com/office/officeart/2005/8/layout/default"/>
    <dgm:cxn modelId="{242611C6-4C22-B142-92B6-6FE9571881D2}" type="presParOf" srcId="{4FA34322-89B4-4996-A5EB-63F693685C8E}" destId="{11F71037-3D2F-4C41-94E5-46E6E4C10D97}" srcOrd="1" destOrd="0" presId="urn:microsoft.com/office/officeart/2005/8/layout/default"/>
    <dgm:cxn modelId="{451935AE-D61B-2E45-8F96-C713FA6FC150}" type="presParOf" srcId="{4FA34322-89B4-4996-A5EB-63F693685C8E}" destId="{DBB0ED25-FBC4-4D79-8EE7-31211EC095B0}" srcOrd="2" destOrd="0" presId="urn:microsoft.com/office/officeart/2005/8/layout/default"/>
    <dgm:cxn modelId="{2A74269F-CEDD-DE46-8E48-81B3C98ED486}" type="presParOf" srcId="{4FA34322-89B4-4996-A5EB-63F693685C8E}" destId="{A47EF1AE-2183-4EBD-A284-14D4E59F2FCB}" srcOrd="3" destOrd="0" presId="urn:microsoft.com/office/officeart/2005/8/layout/default"/>
    <dgm:cxn modelId="{922B59E0-9846-0E47-8AF1-E0D50A82BADB}" type="presParOf" srcId="{4FA34322-89B4-4996-A5EB-63F693685C8E}" destId="{7E2612B6-4415-4FF1-8F61-80CAA7FE3986}" srcOrd="4" destOrd="0" presId="urn:microsoft.com/office/officeart/2005/8/layout/default"/>
    <dgm:cxn modelId="{D2AE8957-AC78-6A4D-9E82-F7D19DB4DE98}" type="presParOf" srcId="{4FA34322-89B4-4996-A5EB-63F693685C8E}" destId="{5D8B1294-373D-40FF-949F-9DCF2F34877A}" srcOrd="5" destOrd="0" presId="urn:microsoft.com/office/officeart/2005/8/layout/default"/>
    <dgm:cxn modelId="{A2671174-63CA-1B49-AE97-8DF513E6D8F2}" type="presParOf" srcId="{4FA34322-89B4-4996-A5EB-63F693685C8E}" destId="{E39465F6-A686-4EF3-A3DF-7F96A8AA9FBE}" srcOrd="6" destOrd="0" presId="urn:microsoft.com/office/officeart/2005/8/layout/default"/>
    <dgm:cxn modelId="{7E2D4F88-D127-FF42-B656-C5F441AF0A90}" type="presParOf" srcId="{4FA34322-89B4-4996-A5EB-63F693685C8E}" destId="{92B24708-BBB5-4AFE-9F5F-45433A36E5E9}" srcOrd="7" destOrd="0" presId="urn:microsoft.com/office/officeart/2005/8/layout/default"/>
    <dgm:cxn modelId="{9FAC1CC7-20B9-2F47-8D4C-21CFBB25845A}" type="presParOf" srcId="{4FA34322-89B4-4996-A5EB-63F693685C8E}" destId="{C96E29E4-C59F-4B33-B3EA-F62F4A02C6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A1755-AE35-614E-9EB2-6528BBCE490D}" type="doc">
      <dgm:prSet loTypeId="urn:microsoft.com/office/officeart/2005/8/layout/vProcess5" loCatId="" qsTypeId="urn:microsoft.com/office/officeart/2005/8/quickstyle/3D4" qsCatId="3D" csTypeId="urn:microsoft.com/office/officeart/2005/8/colors/accent1_2" csCatId="accent1" phldr="1"/>
      <dgm:spPr/>
    </dgm:pt>
    <dgm:pt modelId="{4C96E5CC-CE2D-9C4F-BC23-D225EEFFFED6}">
      <dgm:prSet phldrT="[Text]"/>
      <dgm:spPr/>
      <dgm:t>
        <a:bodyPr/>
        <a:lstStyle/>
        <a:p>
          <a:r>
            <a:rPr lang="en-US" dirty="0" smtClean="0"/>
            <a:t>Solve the example input by hand.</a:t>
          </a:r>
          <a:endParaRPr lang="en-US" dirty="0"/>
        </a:p>
      </dgm:t>
    </dgm:pt>
    <dgm:pt modelId="{1FC0C93A-C2E5-3A42-B366-8D4B2B601FDA}" type="parTrans" cxnId="{A3C9B23A-D58B-0E43-9518-E622D8AFF02F}">
      <dgm:prSet/>
      <dgm:spPr/>
      <dgm:t>
        <a:bodyPr/>
        <a:lstStyle/>
        <a:p>
          <a:endParaRPr lang="en-US"/>
        </a:p>
      </dgm:t>
    </dgm:pt>
    <dgm:pt modelId="{44627081-499D-584E-A89D-F86453017BCF}" type="sibTrans" cxnId="{A3C9B23A-D58B-0E43-9518-E622D8AFF02F}">
      <dgm:prSet/>
      <dgm:spPr/>
      <dgm:t>
        <a:bodyPr/>
        <a:lstStyle/>
        <a:p>
          <a:endParaRPr lang="en-US"/>
        </a:p>
      </dgm:t>
    </dgm:pt>
    <dgm:pt modelId="{2DAF9254-0631-184F-9249-95F812A2AE0E}">
      <dgm:prSet phldrT="[Text]"/>
      <dgm:spPr/>
      <dgm:t>
        <a:bodyPr/>
        <a:lstStyle/>
        <a:p>
          <a:r>
            <a:rPr lang="en-US" dirty="0" smtClean="0"/>
            <a:t>Think about the problem as a recurrence.</a:t>
          </a:r>
          <a:endParaRPr lang="en-US" dirty="0"/>
        </a:p>
      </dgm:t>
    </dgm:pt>
    <dgm:pt modelId="{57DCBB9D-B455-1B46-9B50-E6813B7D90B8}" type="parTrans" cxnId="{D1A17176-9522-5742-A172-A7B03533C2F5}">
      <dgm:prSet/>
      <dgm:spPr/>
      <dgm:t>
        <a:bodyPr/>
        <a:lstStyle/>
        <a:p>
          <a:endParaRPr lang="en-US"/>
        </a:p>
      </dgm:t>
    </dgm:pt>
    <dgm:pt modelId="{2EEC761D-AA2D-4C49-A585-6C19C0F01E62}" type="sibTrans" cxnId="{D1A17176-9522-5742-A172-A7B03533C2F5}">
      <dgm:prSet/>
      <dgm:spPr/>
      <dgm:t>
        <a:bodyPr/>
        <a:lstStyle/>
        <a:p>
          <a:endParaRPr lang="en-US"/>
        </a:p>
      </dgm:t>
    </dgm:pt>
    <dgm:pt modelId="{14A9EEEA-E1EA-8C49-9D25-C376E4973851}">
      <dgm:prSet phldrT="[Text]"/>
      <dgm:spPr/>
      <dgm:t>
        <a:bodyPr/>
        <a:lstStyle/>
        <a:p>
          <a:r>
            <a:rPr lang="en-US" dirty="0" smtClean="0"/>
            <a:t>Simplify the problem down to a few easy cases.</a:t>
          </a:r>
          <a:endParaRPr lang="en-US" dirty="0"/>
        </a:p>
      </dgm:t>
    </dgm:pt>
    <dgm:pt modelId="{C5431853-2F37-5740-ABA8-0254CC7200A3}" type="parTrans" cxnId="{FBBC8E83-C398-A542-9E9E-F4B7951A54B6}">
      <dgm:prSet/>
      <dgm:spPr/>
      <dgm:t>
        <a:bodyPr/>
        <a:lstStyle/>
        <a:p>
          <a:endParaRPr lang="en-US"/>
        </a:p>
      </dgm:t>
    </dgm:pt>
    <dgm:pt modelId="{F4003BA2-F5DF-A941-BE1D-5B240B21D036}" type="sibTrans" cxnId="{FBBC8E83-C398-A542-9E9E-F4B7951A54B6}">
      <dgm:prSet/>
      <dgm:spPr/>
      <dgm:t>
        <a:bodyPr/>
        <a:lstStyle/>
        <a:p>
          <a:endParaRPr lang="en-US"/>
        </a:p>
      </dgm:t>
    </dgm:pt>
    <dgm:pt modelId="{8A801260-8BBB-D44B-954A-9676DB42BDDD}">
      <dgm:prSet phldrT="[Text]"/>
      <dgm:spPr/>
      <dgm:t>
        <a:bodyPr/>
        <a:lstStyle/>
        <a:p>
          <a:r>
            <a:rPr lang="en-US" dirty="0" smtClean="0"/>
            <a:t>Look for bottlenecks, duplicated work, and unnecessary work.</a:t>
          </a:r>
          <a:endParaRPr lang="en-US" dirty="0"/>
        </a:p>
      </dgm:t>
    </dgm:pt>
    <dgm:pt modelId="{38B0F971-E6E2-5749-9AAB-ABD43143DF34}" type="parTrans" cxnId="{6F83CA33-F8AC-E942-9F04-5F4877E335F9}">
      <dgm:prSet/>
      <dgm:spPr/>
      <dgm:t>
        <a:bodyPr/>
        <a:lstStyle/>
        <a:p>
          <a:endParaRPr lang="en-US"/>
        </a:p>
      </dgm:t>
    </dgm:pt>
    <dgm:pt modelId="{1EBADDCC-A50D-F845-9850-BFFD73162B76}" type="sibTrans" cxnId="{6F83CA33-F8AC-E942-9F04-5F4877E335F9}">
      <dgm:prSet/>
      <dgm:spPr/>
      <dgm:t>
        <a:bodyPr/>
        <a:lstStyle/>
        <a:p>
          <a:endParaRPr lang="en-US"/>
        </a:p>
      </dgm:t>
    </dgm:pt>
    <dgm:pt modelId="{64D73800-51D9-F743-A794-89C201A336EF}">
      <dgm:prSet phldrT="[Text]"/>
      <dgm:spPr/>
      <dgm:t>
        <a:bodyPr/>
        <a:lstStyle/>
        <a:p>
          <a:r>
            <a:rPr lang="en-US" dirty="0" smtClean="0"/>
            <a:t>Consider how a new data structure like a Hash Table could help.</a:t>
          </a:r>
          <a:endParaRPr lang="en-US" dirty="0"/>
        </a:p>
      </dgm:t>
    </dgm:pt>
    <dgm:pt modelId="{D7F6D3A7-65B6-D44C-A76B-0EDFA7732F91}" type="parTrans" cxnId="{E5FE2AA8-A53C-5D44-BB71-EF8D3B0EF23D}">
      <dgm:prSet/>
      <dgm:spPr/>
      <dgm:t>
        <a:bodyPr/>
        <a:lstStyle/>
        <a:p>
          <a:endParaRPr lang="en-US"/>
        </a:p>
      </dgm:t>
    </dgm:pt>
    <dgm:pt modelId="{4D944C1C-A027-304F-B064-CBB4510636D7}" type="sibTrans" cxnId="{E5FE2AA8-A53C-5D44-BB71-EF8D3B0EF23D}">
      <dgm:prSet/>
      <dgm:spPr/>
      <dgm:t>
        <a:bodyPr/>
        <a:lstStyle/>
        <a:p>
          <a:endParaRPr lang="en-US"/>
        </a:p>
      </dgm:t>
    </dgm:pt>
    <dgm:pt modelId="{53425340-FF99-974A-AF37-D7D73945D153}" type="pres">
      <dgm:prSet presAssocID="{C87A1755-AE35-614E-9EB2-6528BBCE490D}" presName="outerComposite" presStyleCnt="0">
        <dgm:presLayoutVars>
          <dgm:chMax val="5"/>
          <dgm:dir/>
          <dgm:resizeHandles val="exact"/>
        </dgm:presLayoutVars>
      </dgm:prSet>
      <dgm:spPr/>
    </dgm:pt>
    <dgm:pt modelId="{A3B4F846-726A-0143-82EA-F14AF10F614D}" type="pres">
      <dgm:prSet presAssocID="{C87A1755-AE35-614E-9EB2-6528BBCE490D}" presName="dummyMaxCanvas" presStyleCnt="0">
        <dgm:presLayoutVars/>
      </dgm:prSet>
      <dgm:spPr/>
    </dgm:pt>
    <dgm:pt modelId="{619D1A98-47B4-A242-8D55-FF451ABE6BC6}" type="pres">
      <dgm:prSet presAssocID="{C87A1755-AE35-614E-9EB2-6528BBCE490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A1B0C-55C1-3640-A6D2-BC3A91355CAE}" type="pres">
      <dgm:prSet presAssocID="{C87A1755-AE35-614E-9EB2-6528BBCE490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A7513-BFA4-034C-8DE5-D722744B6674}" type="pres">
      <dgm:prSet presAssocID="{C87A1755-AE35-614E-9EB2-6528BBCE490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2A34A-3840-4E4E-A4C5-FBBA1A3D8902}" type="pres">
      <dgm:prSet presAssocID="{C87A1755-AE35-614E-9EB2-6528BBCE490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80230-8E43-5E4D-98C6-CC7DC2BB690E}" type="pres">
      <dgm:prSet presAssocID="{C87A1755-AE35-614E-9EB2-6528BBCE490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15E54-8F1F-5B47-98BF-E5AB04BD85EB}" type="pres">
      <dgm:prSet presAssocID="{C87A1755-AE35-614E-9EB2-6528BBCE490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CA498-9300-EC49-A718-5B0906D62DA4}" type="pres">
      <dgm:prSet presAssocID="{C87A1755-AE35-614E-9EB2-6528BBCE490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10FC-21DB-5948-B25F-CF45903D430E}" type="pres">
      <dgm:prSet presAssocID="{C87A1755-AE35-614E-9EB2-6528BBCE490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7B3D8-00BC-A647-93D0-B6EC44686AB3}" type="pres">
      <dgm:prSet presAssocID="{C87A1755-AE35-614E-9EB2-6528BBCE490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A3D82-D4FA-694A-8BD3-8ACD46768B25}" type="pres">
      <dgm:prSet presAssocID="{C87A1755-AE35-614E-9EB2-6528BBCE490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7FF56-D03D-324D-9E25-E780CE4D35C2}" type="pres">
      <dgm:prSet presAssocID="{C87A1755-AE35-614E-9EB2-6528BBCE490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0BE9C-B137-2A4E-96F4-DEA370757BF5}" type="pres">
      <dgm:prSet presAssocID="{C87A1755-AE35-614E-9EB2-6528BBCE490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8754F-A2AD-E94F-A5C1-9E75944269AD}" type="pres">
      <dgm:prSet presAssocID="{C87A1755-AE35-614E-9EB2-6528BBCE490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FC2CD-13A7-7742-AA6F-A4595759BA1D}" type="pres">
      <dgm:prSet presAssocID="{C87A1755-AE35-614E-9EB2-6528BBCE490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1D972-89CA-964F-BA46-5E3F8473E66A}" type="presOf" srcId="{C87A1755-AE35-614E-9EB2-6528BBCE490D}" destId="{53425340-FF99-974A-AF37-D7D73945D153}" srcOrd="0" destOrd="0" presId="urn:microsoft.com/office/officeart/2005/8/layout/vProcess5"/>
    <dgm:cxn modelId="{22E8147A-F25D-BB44-8193-7DFA022BD9D8}" type="presOf" srcId="{44627081-499D-584E-A89D-F86453017BCF}" destId="{D2E15E54-8F1F-5B47-98BF-E5AB04BD85EB}" srcOrd="0" destOrd="0" presId="urn:microsoft.com/office/officeart/2005/8/layout/vProcess5"/>
    <dgm:cxn modelId="{FBBC8E83-C398-A542-9E9E-F4B7951A54B6}" srcId="{C87A1755-AE35-614E-9EB2-6528BBCE490D}" destId="{14A9EEEA-E1EA-8C49-9D25-C376E4973851}" srcOrd="2" destOrd="0" parTransId="{C5431853-2F37-5740-ABA8-0254CC7200A3}" sibTransId="{F4003BA2-F5DF-A941-BE1D-5B240B21D036}"/>
    <dgm:cxn modelId="{6F83CA33-F8AC-E942-9F04-5F4877E335F9}" srcId="{C87A1755-AE35-614E-9EB2-6528BBCE490D}" destId="{8A801260-8BBB-D44B-954A-9676DB42BDDD}" srcOrd="3" destOrd="0" parTransId="{38B0F971-E6E2-5749-9AAB-ABD43143DF34}" sibTransId="{1EBADDCC-A50D-F845-9850-BFFD73162B76}"/>
    <dgm:cxn modelId="{D78B7DB5-0996-F545-8106-9B501EE4EF20}" type="presOf" srcId="{F4003BA2-F5DF-A941-BE1D-5B240B21D036}" destId="{592510FC-21DB-5948-B25F-CF45903D430E}" srcOrd="0" destOrd="0" presId="urn:microsoft.com/office/officeart/2005/8/layout/vProcess5"/>
    <dgm:cxn modelId="{1A385FEB-A27D-D74F-881B-00410FEDBA50}" type="presOf" srcId="{14A9EEEA-E1EA-8C49-9D25-C376E4973851}" destId="{8890BE9C-B137-2A4E-96F4-DEA370757BF5}" srcOrd="1" destOrd="0" presId="urn:microsoft.com/office/officeart/2005/8/layout/vProcess5"/>
    <dgm:cxn modelId="{A3C9B23A-D58B-0E43-9518-E622D8AFF02F}" srcId="{C87A1755-AE35-614E-9EB2-6528BBCE490D}" destId="{4C96E5CC-CE2D-9C4F-BC23-D225EEFFFED6}" srcOrd="0" destOrd="0" parTransId="{1FC0C93A-C2E5-3A42-B366-8D4B2B601FDA}" sibTransId="{44627081-499D-584E-A89D-F86453017BCF}"/>
    <dgm:cxn modelId="{FA8A6982-E341-4E46-848D-507FEBD52247}" type="presOf" srcId="{2EEC761D-AA2D-4C49-A585-6C19C0F01E62}" destId="{678CA498-9300-EC49-A718-5B0906D62DA4}" srcOrd="0" destOrd="0" presId="urn:microsoft.com/office/officeart/2005/8/layout/vProcess5"/>
    <dgm:cxn modelId="{D1A17176-9522-5742-A172-A7B03533C2F5}" srcId="{C87A1755-AE35-614E-9EB2-6528BBCE490D}" destId="{2DAF9254-0631-184F-9249-95F812A2AE0E}" srcOrd="1" destOrd="0" parTransId="{57DCBB9D-B455-1B46-9B50-E6813B7D90B8}" sibTransId="{2EEC761D-AA2D-4C49-A585-6C19C0F01E62}"/>
    <dgm:cxn modelId="{C037E3A3-F113-D24A-BDE4-FB5F83EC70E2}" type="presOf" srcId="{14A9EEEA-E1EA-8C49-9D25-C376E4973851}" destId="{845A7513-BFA4-034C-8DE5-D722744B6674}" srcOrd="0" destOrd="0" presId="urn:microsoft.com/office/officeart/2005/8/layout/vProcess5"/>
    <dgm:cxn modelId="{44749238-B0C3-0A40-82C5-C511AAB942C7}" type="presOf" srcId="{64D73800-51D9-F743-A794-89C201A336EF}" destId="{8D980230-8E43-5E4D-98C6-CC7DC2BB690E}" srcOrd="0" destOrd="0" presId="urn:microsoft.com/office/officeart/2005/8/layout/vProcess5"/>
    <dgm:cxn modelId="{71BE2577-28B1-CE45-A5CD-AC0D81A8623F}" type="presOf" srcId="{2DAF9254-0631-184F-9249-95F812A2AE0E}" destId="{A70A1B0C-55C1-3640-A6D2-BC3A91355CAE}" srcOrd="0" destOrd="0" presId="urn:microsoft.com/office/officeart/2005/8/layout/vProcess5"/>
    <dgm:cxn modelId="{F3A3D6F6-53BA-F846-94BE-63B7B885728A}" type="presOf" srcId="{64D73800-51D9-F743-A794-89C201A336EF}" destId="{873FC2CD-13A7-7742-AA6F-A4595759BA1D}" srcOrd="1" destOrd="0" presId="urn:microsoft.com/office/officeart/2005/8/layout/vProcess5"/>
    <dgm:cxn modelId="{9C94E74D-69D5-424C-833A-2DFD969E0ACB}" type="presOf" srcId="{2DAF9254-0631-184F-9249-95F812A2AE0E}" destId="{FA17FF56-D03D-324D-9E25-E780CE4D35C2}" srcOrd="1" destOrd="0" presId="urn:microsoft.com/office/officeart/2005/8/layout/vProcess5"/>
    <dgm:cxn modelId="{2C2D6C79-A271-6847-B1D8-CC1820B95F7D}" type="presOf" srcId="{4C96E5CC-CE2D-9C4F-BC23-D225EEFFFED6}" destId="{619D1A98-47B4-A242-8D55-FF451ABE6BC6}" srcOrd="0" destOrd="0" presId="urn:microsoft.com/office/officeart/2005/8/layout/vProcess5"/>
    <dgm:cxn modelId="{13BADAE1-DB6D-6343-B7BD-96E7267BE255}" type="presOf" srcId="{8A801260-8BBB-D44B-954A-9676DB42BDDD}" destId="{7498754F-A2AD-E94F-A5C1-9E75944269AD}" srcOrd="1" destOrd="0" presId="urn:microsoft.com/office/officeart/2005/8/layout/vProcess5"/>
    <dgm:cxn modelId="{37E32C03-CE57-3B47-9A58-C3B4AB3B4DD3}" type="presOf" srcId="{8A801260-8BBB-D44B-954A-9676DB42BDDD}" destId="{7E12A34A-3840-4E4E-A4C5-FBBA1A3D8902}" srcOrd="0" destOrd="0" presId="urn:microsoft.com/office/officeart/2005/8/layout/vProcess5"/>
    <dgm:cxn modelId="{EE1C7707-96B4-F64E-B791-1979B6B801F8}" type="presOf" srcId="{1EBADDCC-A50D-F845-9850-BFFD73162B76}" destId="{65F7B3D8-00BC-A647-93D0-B6EC44686AB3}" srcOrd="0" destOrd="0" presId="urn:microsoft.com/office/officeart/2005/8/layout/vProcess5"/>
    <dgm:cxn modelId="{28870E40-9A17-A440-B746-B309F54DFA8D}" type="presOf" srcId="{4C96E5CC-CE2D-9C4F-BC23-D225EEFFFED6}" destId="{765A3D82-D4FA-694A-8BD3-8ACD46768B25}" srcOrd="1" destOrd="0" presId="urn:microsoft.com/office/officeart/2005/8/layout/vProcess5"/>
    <dgm:cxn modelId="{E5FE2AA8-A53C-5D44-BB71-EF8D3B0EF23D}" srcId="{C87A1755-AE35-614E-9EB2-6528BBCE490D}" destId="{64D73800-51D9-F743-A794-89C201A336EF}" srcOrd="4" destOrd="0" parTransId="{D7F6D3A7-65B6-D44C-A76B-0EDFA7732F91}" sibTransId="{4D944C1C-A027-304F-B064-CBB4510636D7}"/>
    <dgm:cxn modelId="{9A33D3D7-C065-F74C-BDA9-900E019D741E}" type="presParOf" srcId="{53425340-FF99-974A-AF37-D7D73945D153}" destId="{A3B4F846-726A-0143-82EA-F14AF10F614D}" srcOrd="0" destOrd="0" presId="urn:microsoft.com/office/officeart/2005/8/layout/vProcess5"/>
    <dgm:cxn modelId="{A66644B0-D419-BD46-B534-2970CEBAB41C}" type="presParOf" srcId="{53425340-FF99-974A-AF37-D7D73945D153}" destId="{619D1A98-47B4-A242-8D55-FF451ABE6BC6}" srcOrd="1" destOrd="0" presId="urn:microsoft.com/office/officeart/2005/8/layout/vProcess5"/>
    <dgm:cxn modelId="{C93DFD3F-A407-7B4C-AB95-16A32FE4A081}" type="presParOf" srcId="{53425340-FF99-974A-AF37-D7D73945D153}" destId="{A70A1B0C-55C1-3640-A6D2-BC3A91355CAE}" srcOrd="2" destOrd="0" presId="urn:microsoft.com/office/officeart/2005/8/layout/vProcess5"/>
    <dgm:cxn modelId="{478F0566-B2F9-2E4B-AA90-E881B7DC88E2}" type="presParOf" srcId="{53425340-FF99-974A-AF37-D7D73945D153}" destId="{845A7513-BFA4-034C-8DE5-D722744B6674}" srcOrd="3" destOrd="0" presId="urn:microsoft.com/office/officeart/2005/8/layout/vProcess5"/>
    <dgm:cxn modelId="{4A0D4EA2-95EC-F64E-BD26-CA476446762B}" type="presParOf" srcId="{53425340-FF99-974A-AF37-D7D73945D153}" destId="{7E12A34A-3840-4E4E-A4C5-FBBA1A3D8902}" srcOrd="4" destOrd="0" presId="urn:microsoft.com/office/officeart/2005/8/layout/vProcess5"/>
    <dgm:cxn modelId="{705107C8-E31F-F24A-BB1E-2195AFDF0762}" type="presParOf" srcId="{53425340-FF99-974A-AF37-D7D73945D153}" destId="{8D980230-8E43-5E4D-98C6-CC7DC2BB690E}" srcOrd="5" destOrd="0" presId="urn:microsoft.com/office/officeart/2005/8/layout/vProcess5"/>
    <dgm:cxn modelId="{DDA9804A-94C9-E446-BCEE-9832EAAE1A8C}" type="presParOf" srcId="{53425340-FF99-974A-AF37-D7D73945D153}" destId="{D2E15E54-8F1F-5B47-98BF-E5AB04BD85EB}" srcOrd="6" destOrd="0" presId="urn:microsoft.com/office/officeart/2005/8/layout/vProcess5"/>
    <dgm:cxn modelId="{3CABF0E0-0526-C347-AEF4-84646B19BF6A}" type="presParOf" srcId="{53425340-FF99-974A-AF37-D7D73945D153}" destId="{678CA498-9300-EC49-A718-5B0906D62DA4}" srcOrd="7" destOrd="0" presId="urn:microsoft.com/office/officeart/2005/8/layout/vProcess5"/>
    <dgm:cxn modelId="{4F16E900-8C97-BE4A-B381-FD17F3947B5B}" type="presParOf" srcId="{53425340-FF99-974A-AF37-D7D73945D153}" destId="{592510FC-21DB-5948-B25F-CF45903D430E}" srcOrd="8" destOrd="0" presId="urn:microsoft.com/office/officeart/2005/8/layout/vProcess5"/>
    <dgm:cxn modelId="{2AA2BFD1-5AFA-EF47-83C0-5584A31BBEEE}" type="presParOf" srcId="{53425340-FF99-974A-AF37-D7D73945D153}" destId="{65F7B3D8-00BC-A647-93D0-B6EC44686AB3}" srcOrd="9" destOrd="0" presId="urn:microsoft.com/office/officeart/2005/8/layout/vProcess5"/>
    <dgm:cxn modelId="{DB3786E4-82ED-B546-8868-49F51B44C5C3}" type="presParOf" srcId="{53425340-FF99-974A-AF37-D7D73945D153}" destId="{765A3D82-D4FA-694A-8BD3-8ACD46768B25}" srcOrd="10" destOrd="0" presId="urn:microsoft.com/office/officeart/2005/8/layout/vProcess5"/>
    <dgm:cxn modelId="{78720FA4-01DB-794D-B8FD-8E794E8C4DF9}" type="presParOf" srcId="{53425340-FF99-974A-AF37-D7D73945D153}" destId="{FA17FF56-D03D-324D-9E25-E780CE4D35C2}" srcOrd="11" destOrd="0" presId="urn:microsoft.com/office/officeart/2005/8/layout/vProcess5"/>
    <dgm:cxn modelId="{FC60E7C3-0580-3541-B9FC-80F940B109FE}" type="presParOf" srcId="{53425340-FF99-974A-AF37-D7D73945D153}" destId="{8890BE9C-B137-2A4E-96F4-DEA370757BF5}" srcOrd="12" destOrd="0" presId="urn:microsoft.com/office/officeart/2005/8/layout/vProcess5"/>
    <dgm:cxn modelId="{61E21007-99A1-0D42-8399-D7E6BF3A3EDA}" type="presParOf" srcId="{53425340-FF99-974A-AF37-D7D73945D153}" destId="{7498754F-A2AD-E94F-A5C1-9E75944269AD}" srcOrd="13" destOrd="0" presId="urn:microsoft.com/office/officeart/2005/8/layout/vProcess5"/>
    <dgm:cxn modelId="{1FE0F371-2936-E640-BB40-4D9285513908}" type="presParOf" srcId="{53425340-FF99-974A-AF37-D7D73945D153}" destId="{873FC2CD-13A7-7742-AA6F-A4595759BA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1067C-463E-46F5-898A-1ED8641B228C}">
      <dsp:nvSpPr>
        <dsp:cNvPr id="0" name=""/>
        <dsp:cNvSpPr/>
      </dsp:nvSpPr>
      <dsp:spPr>
        <a:xfrm>
          <a:off x="0" y="636091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Brute Force and Fix</a:t>
          </a:r>
          <a:endParaRPr lang="en-US" sz="2400" kern="1200" dirty="0"/>
        </a:p>
      </dsp:txBody>
      <dsp:txXfrm>
        <a:off x="0" y="636091"/>
        <a:ext cx="2033984" cy="1220390"/>
      </dsp:txXfrm>
    </dsp:sp>
    <dsp:sp modelId="{DBB0ED25-FBC4-4D79-8EE7-31211EC095B0}">
      <dsp:nvSpPr>
        <dsp:cNvPr id="0" name=""/>
        <dsp:cNvSpPr/>
      </dsp:nvSpPr>
      <dsp:spPr>
        <a:xfrm>
          <a:off x="2237382" y="636091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Base Case and Build</a:t>
          </a:r>
          <a:endParaRPr lang="en-US" sz="2400" kern="1200" dirty="0"/>
        </a:p>
      </dsp:txBody>
      <dsp:txXfrm>
        <a:off x="2237382" y="636091"/>
        <a:ext cx="2033984" cy="1220390"/>
      </dsp:txXfrm>
    </dsp:sp>
    <dsp:sp modelId="{7E2612B6-4415-4FF1-8F61-80CAA7FE3986}">
      <dsp:nvSpPr>
        <dsp:cNvPr id="0" name=""/>
        <dsp:cNvSpPr/>
      </dsp:nvSpPr>
      <dsp:spPr>
        <a:xfrm>
          <a:off x="4474765" y="636091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Simplify and Generalize</a:t>
          </a:r>
          <a:endParaRPr lang="en-US" sz="2400" kern="1200" dirty="0"/>
        </a:p>
      </dsp:txBody>
      <dsp:txXfrm>
        <a:off x="4474765" y="636091"/>
        <a:ext cx="2033984" cy="1220390"/>
      </dsp:txXfrm>
    </dsp:sp>
    <dsp:sp modelId="{E39465F6-A686-4EF3-A3DF-7F96A8AA9FBE}">
      <dsp:nvSpPr>
        <dsp:cNvPr id="0" name=""/>
        <dsp:cNvSpPr/>
      </dsp:nvSpPr>
      <dsp:spPr>
        <a:xfrm>
          <a:off x="1118691" y="2059880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Reduce and Relate</a:t>
          </a:r>
          <a:endParaRPr lang="en-US" sz="2400" kern="1200" dirty="0"/>
        </a:p>
      </dsp:txBody>
      <dsp:txXfrm>
        <a:off x="1118691" y="2059880"/>
        <a:ext cx="2033984" cy="1220390"/>
      </dsp:txXfrm>
    </dsp:sp>
    <dsp:sp modelId="{C96E29E4-C59F-4B33-B3EA-F62F4A02C609}">
      <dsp:nvSpPr>
        <dsp:cNvPr id="0" name=""/>
        <dsp:cNvSpPr/>
      </dsp:nvSpPr>
      <dsp:spPr>
        <a:xfrm>
          <a:off x="3356074" y="2059880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 It Yourself</a:t>
          </a:r>
          <a:endParaRPr lang="en-US" sz="2400" kern="1200" dirty="0"/>
        </a:p>
      </dsp:txBody>
      <dsp:txXfrm>
        <a:off x="3356074" y="2059880"/>
        <a:ext cx="2033984" cy="122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1A98-47B4-A242-8D55-FF451ABE6BC6}">
      <dsp:nvSpPr>
        <dsp:cNvPr id="0" name=""/>
        <dsp:cNvSpPr/>
      </dsp:nvSpPr>
      <dsp:spPr>
        <a:xfrm>
          <a:off x="0" y="0"/>
          <a:ext cx="5011450" cy="70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Solve the example input by hand.</a:t>
          </a:r>
          <a:endParaRPr lang="en-US" sz="1800" kern="1200" dirty="0"/>
        </a:p>
      </dsp:txBody>
      <dsp:txXfrm>
        <a:off x="20647" y="20647"/>
        <a:ext cx="4168280" cy="663651"/>
      </dsp:txXfrm>
    </dsp:sp>
    <dsp:sp modelId="{A70A1B0C-55C1-3640-A6D2-BC3A91355CAE}">
      <dsp:nvSpPr>
        <dsp:cNvPr id="0" name=""/>
        <dsp:cNvSpPr/>
      </dsp:nvSpPr>
      <dsp:spPr>
        <a:xfrm>
          <a:off x="374231" y="802854"/>
          <a:ext cx="5011450" cy="70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Think about the problem as a recurrence.</a:t>
          </a:r>
          <a:endParaRPr lang="en-US" sz="1800" kern="1200" dirty="0"/>
        </a:p>
      </dsp:txBody>
      <dsp:txXfrm>
        <a:off x="394878" y="823501"/>
        <a:ext cx="4137710" cy="663651"/>
      </dsp:txXfrm>
    </dsp:sp>
    <dsp:sp modelId="{845A7513-BFA4-034C-8DE5-D722744B6674}">
      <dsp:nvSpPr>
        <dsp:cNvPr id="0" name=""/>
        <dsp:cNvSpPr/>
      </dsp:nvSpPr>
      <dsp:spPr>
        <a:xfrm>
          <a:off x="748463" y="1605708"/>
          <a:ext cx="5011450" cy="70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Simplify the problem down to a few easy cases.</a:t>
          </a:r>
          <a:endParaRPr lang="en-US" sz="1800" kern="1200" dirty="0"/>
        </a:p>
      </dsp:txBody>
      <dsp:txXfrm>
        <a:off x="769110" y="1626355"/>
        <a:ext cx="4137710" cy="663651"/>
      </dsp:txXfrm>
    </dsp:sp>
    <dsp:sp modelId="{7E12A34A-3840-4E4E-A4C5-FBBA1A3D8902}">
      <dsp:nvSpPr>
        <dsp:cNvPr id="0" name=""/>
        <dsp:cNvSpPr/>
      </dsp:nvSpPr>
      <dsp:spPr>
        <a:xfrm>
          <a:off x="1122695" y="2408563"/>
          <a:ext cx="5011450" cy="70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Look for bottlenecks, duplicated work, and unnecessary work.</a:t>
          </a:r>
          <a:endParaRPr lang="en-US" sz="1800" kern="1200" dirty="0"/>
        </a:p>
      </dsp:txBody>
      <dsp:txXfrm>
        <a:off x="1143342" y="2429210"/>
        <a:ext cx="4137710" cy="663651"/>
      </dsp:txXfrm>
    </dsp:sp>
    <dsp:sp modelId="{8D980230-8E43-5E4D-98C6-CC7DC2BB690E}">
      <dsp:nvSpPr>
        <dsp:cNvPr id="0" name=""/>
        <dsp:cNvSpPr/>
      </dsp:nvSpPr>
      <dsp:spPr>
        <a:xfrm>
          <a:off x="1496926" y="3211417"/>
          <a:ext cx="5011450" cy="70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Consider how a new data structure like a Hash Table could help.</a:t>
          </a:r>
          <a:endParaRPr lang="en-US" sz="1800" kern="1200" dirty="0"/>
        </a:p>
      </dsp:txBody>
      <dsp:txXfrm>
        <a:off x="1517573" y="3232064"/>
        <a:ext cx="4137710" cy="663651"/>
      </dsp:txXfrm>
    </dsp:sp>
    <dsp:sp modelId="{D2E15E54-8F1F-5B47-98BF-E5AB04BD85EB}">
      <dsp:nvSpPr>
        <dsp:cNvPr id="0" name=""/>
        <dsp:cNvSpPr/>
      </dsp:nvSpPr>
      <dsp:spPr>
        <a:xfrm>
          <a:off x="4553235" y="515001"/>
          <a:ext cx="458214" cy="458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656333" y="515001"/>
        <a:ext cx="252018" cy="344806"/>
      </dsp:txXfrm>
    </dsp:sp>
    <dsp:sp modelId="{678CA498-9300-EC49-A718-5B0906D62DA4}">
      <dsp:nvSpPr>
        <dsp:cNvPr id="0" name=""/>
        <dsp:cNvSpPr/>
      </dsp:nvSpPr>
      <dsp:spPr>
        <a:xfrm>
          <a:off x="4927467" y="1317856"/>
          <a:ext cx="458214" cy="458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30565" y="1317856"/>
        <a:ext cx="252018" cy="344806"/>
      </dsp:txXfrm>
    </dsp:sp>
    <dsp:sp modelId="{592510FC-21DB-5948-B25F-CF45903D430E}">
      <dsp:nvSpPr>
        <dsp:cNvPr id="0" name=""/>
        <dsp:cNvSpPr/>
      </dsp:nvSpPr>
      <dsp:spPr>
        <a:xfrm>
          <a:off x="5301699" y="2108961"/>
          <a:ext cx="458214" cy="458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04797" y="2108961"/>
        <a:ext cx="252018" cy="344806"/>
      </dsp:txXfrm>
    </dsp:sp>
    <dsp:sp modelId="{65F7B3D8-00BC-A647-93D0-B6EC44686AB3}">
      <dsp:nvSpPr>
        <dsp:cNvPr id="0" name=""/>
        <dsp:cNvSpPr/>
      </dsp:nvSpPr>
      <dsp:spPr>
        <a:xfrm>
          <a:off x="5675930" y="2919648"/>
          <a:ext cx="458214" cy="458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779028" y="2919648"/>
        <a:ext cx="252018" cy="34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0AAC-FC64-4D4F-98F5-574775702AA3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D7B70-DAB3-074D-AF31-F7B96223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7B70-DAB3-074D-AF31-F7B962232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Case and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7B70-DAB3-074D-AF31-F7B962232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Simplify and</a:t>
            </a:r>
            <a:r>
              <a:rPr lang="en-US" baseline="0" dirty="0" smtClean="0"/>
              <a:t> Generalize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7B70-DAB3-074D-AF31-F7B962232E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DB33BC6-7023-5C46-AEB3-23B31E520E1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4C4D40C7-44B3-0D47-BEEB-0F56E23DB3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18, 2015</a:t>
            </a:r>
          </a:p>
          <a:p>
            <a:r>
              <a:rPr lang="en-US" dirty="0" smtClean="0"/>
              <a:t>CSE 232, Shane Carr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solve each of these problems?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7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You are given a string of length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N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.  Can you determine if it is a permutation (anagram) of a palindrome?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For example, given “Tact </a:t>
            </a:r>
            <a:r>
              <a:rPr lang="en-US" sz="2200" dirty="0" err="1" smtClean="0">
                <a:solidFill>
                  <a:srgbClr val="333333"/>
                </a:solidFill>
                <a:latin typeface="Adobe Caslon Pro" panose="0205050205050A020403" pitchFamily="18" charset="0"/>
              </a:rPr>
              <a:t>Coa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”, you would return True, since that string is an anagram of “Taco Cat”.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i="1" dirty="0" err="1" smtClean="0">
                <a:solidFill>
                  <a:srgbClr val="333333"/>
                </a:solidFill>
                <a:latin typeface="Adobe Caslon Pro" panose="0205050205050A020403" pitchFamily="18" charset="0"/>
              </a:rPr>
              <a:t>CtCI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 problem 1.4</a:t>
            </a:r>
            <a:endParaRPr lang="en-US" sz="2200" i="1" dirty="0">
              <a:solidFill>
                <a:srgbClr val="333333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8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One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You are given 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two strings of lengths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M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 and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N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,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M</a:t>
            </a: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≤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N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.  You are allowed to make three kinds of edits: insert, remove, and replace.  Can you determine if the two strings are one edit (or zero edits) away from each other?  For example:</a:t>
            </a:r>
          </a:p>
          <a:p>
            <a:pPr marL="0" indent="0">
              <a:buClr>
                <a:srgbClr val="990000"/>
              </a:buClr>
              <a:buNone/>
            </a:pP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PALE, PLE -&gt; true		PALES, PALE -&gt; true</a:t>
            </a:r>
            <a:b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PALE, BALE -&gt; true		PALE, BAE -&gt; false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i="1" dirty="0" err="1" smtClean="0">
                <a:solidFill>
                  <a:srgbClr val="333333"/>
                </a:solidFill>
                <a:latin typeface="Adobe Caslon Pro" panose="0205050205050A020403" pitchFamily="18" charset="0"/>
              </a:rPr>
              <a:t>CtCI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 </a:t>
            </a:r>
            <a:r>
              <a:rPr lang="en-US" sz="2200" i="1" dirty="0">
                <a:solidFill>
                  <a:srgbClr val="333333"/>
                </a:solidFill>
                <a:latin typeface="Adobe Caslon Pro" panose="0205050205050A020403" pitchFamily="18" charset="0"/>
              </a:rPr>
              <a:t>problem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1.5</a:t>
            </a:r>
            <a:endParaRPr lang="en-US" sz="2200" i="1" dirty="0">
              <a:solidFill>
                <a:srgbClr val="333333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0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You are given two 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singly linked lists.  Determine if the two lists intersect.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3 -&gt; 1 -&gt; 5 -&gt; 9 -&gt; 7 -&gt; 2 -&gt; 1</a:t>
            </a:r>
            <a:b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                4 -&gt; 6 --^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3 -&gt; 1 -&gt; 5 -&gt; 9 -&gt; 7 -&gt; 2 -&gt; 1</a:t>
            </a:r>
            <a:b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4 -&gt; 6 -&gt; 7 -&gt; 2 -&gt; 1</a:t>
            </a:r>
            <a:endParaRPr lang="en-US" sz="2200" dirty="0">
              <a:solidFill>
                <a:srgbClr val="333333"/>
              </a:solidFill>
              <a:latin typeface="Adobe Caslon Pro" panose="0205050205050A020403" pitchFamily="18" charset="0"/>
            </a:endParaRP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i="1" dirty="0" err="1" smtClean="0">
                <a:solidFill>
                  <a:srgbClr val="333333"/>
                </a:solidFill>
                <a:latin typeface="Adobe Caslon Pro" panose="0205050205050A020403" pitchFamily="18" charset="0"/>
              </a:rPr>
              <a:t>CtCI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 </a:t>
            </a:r>
            <a:r>
              <a:rPr lang="en-US" sz="2200" i="1" dirty="0">
                <a:solidFill>
                  <a:srgbClr val="333333"/>
                </a:solidFill>
                <a:latin typeface="Adobe Caslon Pro" panose="0205050205050A020403" pitchFamily="18" charset="0"/>
              </a:rPr>
              <a:t>problem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2.7</a:t>
            </a:r>
            <a:endParaRPr lang="en-US" sz="2200" i="1" dirty="0">
              <a:solidFill>
                <a:srgbClr val="333333"/>
              </a:solidFill>
              <a:latin typeface="Adobe Caslon Pro" panose="0205050205050A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By The Bay:</a:t>
            </a:r>
            <a:br>
              <a:rPr lang="en-US" dirty="0" smtClean="0"/>
            </a:br>
            <a:r>
              <a:rPr lang="en-US" dirty="0" smtClean="0"/>
              <a:t>Language Stats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57857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09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Strategies</a:t>
            </a:r>
            <a:br>
              <a:rPr lang="en-US" dirty="0" smtClean="0"/>
            </a:br>
            <a:r>
              <a:rPr lang="en-US" sz="2400" dirty="0" smtClean="0"/>
              <a:t>Based on those in </a:t>
            </a:r>
            <a:r>
              <a:rPr lang="en-US" sz="2400" dirty="0" err="1" smtClean="0"/>
              <a:t>CtCI</a:t>
            </a:r>
            <a:r>
              <a:rPr lang="en-US" sz="2400" dirty="0" smtClean="0"/>
              <a:t> and CP3</a:t>
            </a:r>
            <a:endParaRPr lang="en-US" sz="2400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851394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0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and Fix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Bottlenecks:</a:t>
            </a:r>
            <a:r>
              <a:rPr lang="en-US" dirty="0"/>
              <a:t> Focus on improving the </a:t>
            </a:r>
            <a:r>
              <a:rPr lang="en-US" i="1" dirty="0"/>
              <a:t>slowest</a:t>
            </a:r>
            <a:r>
              <a:rPr lang="en-US" dirty="0"/>
              <a:t> step. </a:t>
            </a:r>
            <a:endParaRPr lang="en-US" dirty="0" smtClean="0"/>
          </a:p>
          <a:p>
            <a:pPr lvl="1"/>
            <a:r>
              <a:rPr lang="en-US" dirty="0" smtClean="0"/>
              <a:t>Improving </a:t>
            </a:r>
            <a:r>
              <a:rPr lang="en-US" dirty="0"/>
              <a:t>a faster step won’t improve your </a:t>
            </a:r>
            <a:r>
              <a:rPr lang="en-US" dirty="0" smtClean="0"/>
              <a:t>overall </a:t>
            </a:r>
            <a:r>
              <a:rPr lang="en-US" dirty="0"/>
              <a:t>time complexity.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Unnecessary Work:</a:t>
            </a:r>
            <a:r>
              <a:rPr lang="en-US" dirty="0"/>
              <a:t> Reduce your search </a:t>
            </a:r>
            <a:r>
              <a:rPr lang="en-US" dirty="0" smtClean="0"/>
              <a:t>space.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there cases you’re testing that are redundant?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Duplicated Work:</a:t>
            </a:r>
            <a:r>
              <a:rPr lang="en-US" dirty="0"/>
              <a:t> Eliminate repeated sub-</a:t>
            </a:r>
            <a:r>
              <a:rPr lang="en-US" dirty="0" smtClean="0"/>
              <a:t>computations.</a:t>
            </a:r>
          </a:p>
          <a:p>
            <a:pPr lvl="1"/>
            <a:r>
              <a:rPr lang="en-US" dirty="0" smtClean="0"/>
              <a:t>Think </a:t>
            </a:r>
            <a:r>
              <a:rPr lang="en-US" dirty="0"/>
              <a:t>Fibonacci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Print all positive integer solutions to the equation</a:t>
            </a:r>
          </a:p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a</a:t>
            </a:r>
            <a:r>
              <a:rPr lang="en-US" sz="2400" baseline="30000" dirty="0">
                <a:latin typeface="Adobe Caslon Pro" panose="0205050205050A020403" pitchFamily="18" charset="0"/>
              </a:rPr>
              <a:t>3</a:t>
            </a:r>
            <a:r>
              <a:rPr lang="en-US" sz="2400" dirty="0">
                <a:latin typeface="Adobe Caslon Pro" panose="0205050205050A020403" pitchFamily="18" charset="0"/>
              </a:rPr>
              <a:t> + b</a:t>
            </a:r>
            <a:r>
              <a:rPr lang="en-US" sz="2400" baseline="30000" dirty="0">
                <a:latin typeface="Adobe Caslon Pro" panose="0205050205050A020403" pitchFamily="18" charset="0"/>
              </a:rPr>
              <a:t>3</a:t>
            </a:r>
            <a:r>
              <a:rPr lang="en-US" sz="2400" dirty="0">
                <a:latin typeface="Adobe Caslon Pro" panose="0205050205050A020403" pitchFamily="18" charset="0"/>
              </a:rPr>
              <a:t> = c</a:t>
            </a:r>
            <a:r>
              <a:rPr lang="en-US" sz="2400" baseline="30000" dirty="0">
                <a:latin typeface="Adobe Caslon Pro" panose="0205050205050A020403" pitchFamily="18" charset="0"/>
              </a:rPr>
              <a:t>3</a:t>
            </a:r>
            <a:r>
              <a:rPr lang="en-US" sz="2400" dirty="0">
                <a:latin typeface="Adobe Caslon Pro" panose="0205050205050A020403" pitchFamily="18" charset="0"/>
              </a:rPr>
              <a:t> + d</a:t>
            </a:r>
            <a:r>
              <a:rPr lang="en-US" sz="2400" baseline="30000" dirty="0">
                <a:latin typeface="Adobe Caslon Pro" panose="0205050205050A020403" pitchFamily="18" charset="0"/>
              </a:rPr>
              <a:t>3</a:t>
            </a:r>
            <a:endParaRPr lang="en-US" sz="2400" dirty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subject to the constraints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400" dirty="0">
                <a:latin typeface="Adobe Caslon Pro" panose="0205050205050A020403" pitchFamily="18" charset="0"/>
              </a:rPr>
              <a:t>0 &lt; a &lt; b &lt; 1000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>
                <a:latin typeface="Adobe Caslon Pro" panose="0205050205050A020403" pitchFamily="18" charset="0"/>
              </a:rPr>
              <a:t>0 &lt; c &lt; d &lt; 1000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>
                <a:latin typeface="Adobe Caslon Pro" panose="0205050205050A020403" pitchFamily="18" charset="0"/>
              </a:rPr>
              <a:t>a &lt; </a:t>
            </a:r>
            <a:r>
              <a:rPr lang="en-US" sz="2400" dirty="0" smtClean="0">
                <a:latin typeface="Adobe Caslon Pro" panose="0205050205050A020403" pitchFamily="18" charset="0"/>
              </a:rPr>
              <a:t>c</a:t>
            </a:r>
            <a:endParaRPr lang="en-US" sz="2400" dirty="0">
              <a:latin typeface="Adobe Caslon Pro"/>
              <a:cs typeface="Adobe Caslon Pro"/>
            </a:endParaRPr>
          </a:p>
          <a:p>
            <a:pPr marL="0" lvl="0" indent="0">
              <a:buClr>
                <a:srgbClr val="990000"/>
              </a:buClr>
              <a:buNone/>
            </a:pPr>
            <a:r>
              <a:rPr lang="en-US" sz="2400" i="1" dirty="0" err="1">
                <a:solidFill>
                  <a:srgbClr val="333333"/>
                </a:solidFill>
                <a:latin typeface="Adobe Caslon Pro"/>
                <a:cs typeface="Adobe Caslon Pro"/>
              </a:rPr>
              <a:t>CtCI</a:t>
            </a:r>
            <a:r>
              <a:rPr lang="en-US" sz="2400" i="1" dirty="0">
                <a:solidFill>
                  <a:srgbClr val="333333"/>
                </a:solidFill>
                <a:latin typeface="Adobe Caslon Pro"/>
                <a:cs typeface="Adobe Caslon Pro"/>
              </a:rPr>
              <a:t> </a:t>
            </a:r>
            <a:r>
              <a:rPr lang="en-US" sz="2400" i="1" dirty="0" smtClean="0">
                <a:solidFill>
                  <a:srgbClr val="333333"/>
                </a:solidFill>
                <a:latin typeface="Adobe Caslon Pro"/>
                <a:cs typeface="Adobe Caslon Pro"/>
              </a:rPr>
              <a:t>chapter VII</a:t>
            </a:r>
            <a:endParaRPr lang="en-US" sz="2400" dirty="0">
              <a:latin typeface="Adobe Caslon Pro" panose="0205050205050A020403" pitchFamily="18" charset="0"/>
            </a:endParaRPr>
          </a:p>
          <a:p>
            <a:pPr marL="0" lvl="0" indent="0">
              <a:buClr>
                <a:srgbClr val="990000"/>
              </a:buClr>
              <a:buNone/>
            </a:pPr>
            <a:endParaRPr lang="en-US" sz="2400" dirty="0">
              <a:solidFill>
                <a:srgbClr val="333333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 and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the problem as a </a:t>
            </a:r>
            <a:r>
              <a:rPr lang="en-US" b="1" dirty="0" smtClean="0"/>
              <a:t>recurrence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you were handed the solution to a problem of size </a:t>
            </a:r>
            <a:r>
              <a:rPr lang="en-US" i="1" dirty="0" smtClean="0"/>
              <a:t>N</a:t>
            </a:r>
            <a:r>
              <a:rPr lang="en-US" dirty="0" smtClean="0"/>
              <a:t>-1.  How could you use that information to solve the problem of size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you split the problem in half, solve each half, and combine the two halves back together?  (D&amp;C)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4275328"/>
          </a:xfrm>
        </p:spPr>
        <p:txBody>
          <a:bodyPr>
            <a:normAutofit/>
          </a:bodyPr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Given an array of distinct integer values, count the number of pairs of integers that have difference </a:t>
            </a:r>
            <a:r>
              <a:rPr lang="en-US" sz="2200" i="1" dirty="0">
                <a:solidFill>
                  <a:srgbClr val="333333"/>
                </a:solidFill>
                <a:latin typeface="Adobe Caslon Pro" panose="0205050205050A020403" pitchFamily="18" charset="0"/>
              </a:rPr>
              <a:t>k</a:t>
            </a: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.  For example, given the array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{1, 7, 5, 9, 2, 12, 3}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and the difference </a:t>
            </a:r>
            <a:r>
              <a:rPr lang="en-US" sz="2200" i="1" dirty="0">
                <a:solidFill>
                  <a:srgbClr val="333333"/>
                </a:solidFill>
                <a:latin typeface="Adobe Caslon Pro" panose="0205050205050A020403" pitchFamily="18" charset="0"/>
              </a:rPr>
              <a:t>k</a:t>
            </a: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=2, you would find the pairs (1,3), (3,5), (5,7), and (7,9)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.</a:t>
            </a:r>
            <a:endParaRPr lang="en-US" sz="2000" dirty="0">
              <a:latin typeface="Adobe Caslon Pro"/>
              <a:cs typeface="Adobe Caslon Pro"/>
            </a:endParaRPr>
          </a:p>
          <a:p>
            <a:pPr marL="0" lvl="0" indent="0">
              <a:buClr>
                <a:srgbClr val="990000"/>
              </a:buClr>
              <a:buNone/>
            </a:pPr>
            <a:r>
              <a:rPr lang="en-US" sz="2000" i="1" dirty="0" err="1">
                <a:solidFill>
                  <a:srgbClr val="333333"/>
                </a:solidFill>
                <a:latin typeface="Adobe Caslon Pro"/>
                <a:cs typeface="Adobe Caslon Pro"/>
              </a:rPr>
              <a:t>CtCI</a:t>
            </a:r>
            <a:r>
              <a:rPr lang="en-US" sz="2000" i="1" dirty="0">
                <a:solidFill>
                  <a:srgbClr val="333333"/>
                </a:solidFill>
                <a:latin typeface="Adobe Caslon Pro"/>
                <a:cs typeface="Adobe Caslon Pro"/>
              </a:rPr>
              <a:t> chapter </a:t>
            </a:r>
            <a:r>
              <a:rPr lang="en-US" sz="2000" i="1" dirty="0" smtClean="0">
                <a:solidFill>
                  <a:srgbClr val="333333"/>
                </a:solidFill>
                <a:latin typeface="Adobe Caslon Pro"/>
                <a:cs typeface="Adobe Caslon Pro"/>
              </a:rPr>
              <a:t>VII</a:t>
            </a:r>
            <a:endParaRPr lang="en-US" sz="2200" dirty="0">
              <a:solidFill>
                <a:srgbClr val="333333"/>
              </a:solidFill>
              <a:latin typeface="Adobe Caslon Pro" panose="0205050205050A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and 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there constraints you can add or remove from the problem?</a:t>
            </a:r>
          </a:p>
          <a:p>
            <a:r>
              <a:rPr lang="en-US" dirty="0" smtClean="0"/>
              <a:t>Try solving a trivial case, and incrementally make it more difficult until you get the original problem.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 smtClean="0">
                <a:latin typeface="Adobe Caslon Pro"/>
                <a:cs typeface="Adobe Caslon Pro"/>
              </a:rPr>
              <a:t>There is an ant standing at each vertex of a polygon with </a:t>
            </a:r>
            <a:r>
              <a:rPr lang="en-US" sz="2200" i="1" dirty="0" smtClean="0">
                <a:latin typeface="Adobe Caslon Pro"/>
                <a:cs typeface="Adobe Caslon Pro"/>
              </a:rPr>
              <a:t>N</a:t>
            </a:r>
            <a:r>
              <a:rPr lang="en-US" sz="2200" dirty="0" smtClean="0">
                <a:latin typeface="Adobe Caslon Pro"/>
                <a:cs typeface="Adobe Caslon Pro"/>
              </a:rPr>
              <a:t> sides.  If each ant chooses a direction at random and starts walking at the same speed along the edges of the polygon, what is the probability that two ants will run into each other?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i="1" dirty="0" err="1">
                <a:solidFill>
                  <a:srgbClr val="333333"/>
                </a:solidFill>
                <a:latin typeface="Adobe Caslon Pro"/>
                <a:cs typeface="Adobe Caslon Pro"/>
              </a:rPr>
              <a:t>CtCI</a:t>
            </a:r>
            <a:r>
              <a:rPr lang="en-US" sz="2200" i="1" dirty="0">
                <a:solidFill>
                  <a:srgbClr val="333333"/>
                </a:solidFill>
                <a:latin typeface="Adobe Caslon Pro"/>
                <a:cs typeface="Adobe Caslon Pro"/>
              </a:rPr>
              <a:t> problem </a:t>
            </a:r>
            <a:r>
              <a:rPr lang="en-US" sz="2200" i="1" dirty="0" smtClean="0">
                <a:solidFill>
                  <a:srgbClr val="333333"/>
                </a:solidFill>
                <a:latin typeface="Adobe Caslon Pro"/>
                <a:cs typeface="Adobe Caslon Pro"/>
              </a:rPr>
              <a:t>6.4</a:t>
            </a:r>
            <a:endParaRPr lang="en-US" sz="2200" i="1" dirty="0">
              <a:solidFill>
                <a:srgbClr val="333333"/>
              </a:solidFill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406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and Relate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Setting aside the problem’s theme for a moment, does it sound like something we studied before in this class?</a:t>
            </a:r>
          </a:p>
          <a:p>
            <a:r>
              <a:rPr lang="en-US" dirty="0" smtClean="0"/>
              <a:t>Telltale Signs</a:t>
            </a:r>
          </a:p>
          <a:p>
            <a:pPr lvl="1"/>
            <a:r>
              <a:rPr lang="en-US" dirty="0" smtClean="0"/>
              <a:t>Graph problems</a:t>
            </a:r>
          </a:p>
          <a:p>
            <a:pPr lvl="1"/>
            <a:r>
              <a:rPr lang="en-US" dirty="0" smtClean="0"/>
              <a:t>Binary trees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Points / Geometry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39" y="2214563"/>
            <a:ext cx="4006819" cy="3911600"/>
          </a:xfrm>
        </p:spPr>
        <p:txBody>
          <a:bodyPr>
            <a:normAutofit fontScale="92500"/>
          </a:bodyPr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The Prussian Parakeet is known for its unusual mating pattern.  At sunrise on April 1 every year, each parakeet flies toward its nearest neighbor, meeting it at the midpoint between their original locations.  Given a list of coordinates of parakeets, determine the </a:t>
            </a:r>
            <a:r>
              <a:rPr lang="en-US" sz="2200" i="1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first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 point at which mating will occur.  Assume all parakeets fly at the same speed.</a:t>
            </a:r>
            <a:endParaRPr lang="en-US" sz="2200" dirty="0">
              <a:solidFill>
                <a:srgbClr val="333333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Guess what: you’re a human!  Humans are smart!</a:t>
            </a:r>
          </a:p>
          <a:p>
            <a:r>
              <a:rPr lang="en-US" dirty="0" smtClean="0"/>
              <a:t>Try solving the example input yourself.  How did you do it?  Does it give a hint to an efficient algorithm that a computer could use?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You are given two strings of length </a:t>
            </a:r>
            <a:r>
              <a:rPr lang="en-US" sz="2200" i="1" dirty="0">
                <a:solidFill>
                  <a:srgbClr val="333333"/>
                </a:solidFill>
                <a:latin typeface="Adobe Caslon Pro" panose="0205050205050A020403" pitchFamily="18" charset="0"/>
              </a:rPr>
              <a:t>N</a:t>
            </a: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.  Can you determine is one is an anagram of the other?</a:t>
            </a:r>
          </a:p>
          <a:p>
            <a:pPr marL="0" lvl="0" indent="0">
              <a:buClr>
                <a:srgbClr val="990000"/>
              </a:buClr>
              <a:buNone/>
            </a:pP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For example, given the strings “programming” and “</a:t>
            </a:r>
            <a:r>
              <a:rPr lang="en-US" sz="2200" dirty="0" err="1">
                <a:solidFill>
                  <a:srgbClr val="333333"/>
                </a:solidFill>
                <a:latin typeface="Adobe Caslon Pro" panose="0205050205050A020403" pitchFamily="18" charset="0"/>
              </a:rPr>
              <a:t>imronmrgpag</a:t>
            </a:r>
            <a:r>
              <a:rPr lang="en-US" sz="2200" dirty="0">
                <a:solidFill>
                  <a:srgbClr val="333333"/>
                </a:solidFill>
                <a:latin typeface="Adobe Caslon Pro" panose="0205050205050A020403" pitchFamily="18" charset="0"/>
              </a:rPr>
              <a:t>”, you would return True</a:t>
            </a:r>
            <a:r>
              <a:rPr lang="en-US" sz="2200" dirty="0" smtClean="0">
                <a:solidFill>
                  <a:srgbClr val="333333"/>
                </a:solidFill>
                <a:latin typeface="Adobe Caslon Pro" panose="0205050205050A020403" pitchFamily="18" charset="0"/>
              </a:rPr>
              <a:t>.</a:t>
            </a:r>
          </a:p>
          <a:p>
            <a:pPr marL="0" indent="0">
              <a:buClr>
                <a:srgbClr val="990000"/>
              </a:buClr>
              <a:buNone/>
            </a:pPr>
            <a:r>
              <a:rPr lang="en-US" sz="2200" i="1" dirty="0" err="1">
                <a:solidFill>
                  <a:srgbClr val="333333"/>
                </a:solidFill>
                <a:latin typeface="Adobe Caslon Pro"/>
                <a:cs typeface="Adobe Caslon Pro"/>
              </a:rPr>
              <a:t>CtCI</a:t>
            </a:r>
            <a:r>
              <a:rPr lang="en-US" sz="2200" i="1" dirty="0">
                <a:solidFill>
                  <a:srgbClr val="333333"/>
                </a:solidFill>
                <a:latin typeface="Adobe Caslon Pro"/>
                <a:cs typeface="Adobe Caslon Pro"/>
              </a:rPr>
              <a:t> problem </a:t>
            </a:r>
            <a:r>
              <a:rPr lang="en-US" sz="2200" i="1" dirty="0" smtClean="0">
                <a:solidFill>
                  <a:srgbClr val="333333"/>
                </a:solidFill>
                <a:latin typeface="Adobe Caslon Pro"/>
                <a:cs typeface="Adobe Caslon Pro"/>
              </a:rPr>
              <a:t>1.2</a:t>
            </a:r>
            <a:endParaRPr lang="en-US" sz="2200" i="1" dirty="0">
              <a:solidFill>
                <a:srgbClr val="333333"/>
              </a:solidFill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0254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problem-solving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9169"/>
              </p:ext>
            </p:extLst>
          </p:nvPr>
        </p:nvGraphicFramePr>
        <p:xfrm>
          <a:off x="457199" y="2209800"/>
          <a:ext cx="6508377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9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978</TotalTime>
  <Words>737</Words>
  <Application>Microsoft Office PowerPoint</Application>
  <PresentationFormat>On-screen Show (4:3)</PresentationFormat>
  <Paragraphs>76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Plaza</vt:lpstr>
      <vt:lpstr>Problem Analysis</vt:lpstr>
      <vt:lpstr>Down By The Bay: Language Stats</vt:lpstr>
      <vt:lpstr>Five Strategies Based on those in CtCI and CP3</vt:lpstr>
      <vt:lpstr>Brute Force and Fix</vt:lpstr>
      <vt:lpstr>Base Case and Build</vt:lpstr>
      <vt:lpstr>Simplify and Generalize</vt:lpstr>
      <vt:lpstr>Reduce and Relate</vt:lpstr>
      <vt:lpstr>Do It Yourself</vt:lpstr>
      <vt:lpstr>One possible problem-solving process</vt:lpstr>
      <vt:lpstr>Examples</vt:lpstr>
      <vt:lpstr>Example 1: Palindromes</vt:lpstr>
      <vt:lpstr>Example 2: One Away</vt:lpstr>
      <vt:lpstr>Example 3: Intersection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Analysis</dc:title>
  <dc:creator>Shane Carr</dc:creator>
  <cp:lastModifiedBy>Shane Carr</cp:lastModifiedBy>
  <cp:revision>40</cp:revision>
  <dcterms:created xsi:type="dcterms:W3CDTF">2015-09-14T03:08:18Z</dcterms:created>
  <dcterms:modified xsi:type="dcterms:W3CDTF">2015-09-18T14:40:59Z</dcterms:modified>
</cp:coreProperties>
</file>