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70" r:id="rId3"/>
    <p:sldId id="257" r:id="rId4"/>
    <p:sldId id="272" r:id="rId5"/>
    <p:sldId id="273" r:id="rId6"/>
    <p:sldId id="274" r:id="rId7"/>
    <p:sldId id="275" r:id="rId8"/>
    <p:sldId id="276" r:id="rId9"/>
    <p:sldId id="266" r:id="rId10"/>
    <p:sldId id="267" r:id="rId11"/>
    <p:sldId id="278" r:id="rId12"/>
    <p:sldId id="280" r:id="rId13"/>
    <p:sldId id="27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71F28-4679-5A3B-E9DC-905D783FE4D6}" v="90" dt="2021-10-08T18:41:09.802"/>
    <p1510:client id="{B9B90243-5A12-8B29-8903-29443D6AD761}" v="740" dt="2021-10-09T16:28:28.854"/>
    <p1510:client id="{CF99A6AD-EBF0-4642-AEC4-D1D5DD06C6BE}" v="99" dt="2021-10-08T18:12:46.471"/>
    <p1510:client id="{D2DF9652-F8EF-D249-707F-2B05660BDF23}" v="890" dt="2021-10-09T17:11:12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9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06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Methadone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Marc Brooks, Bo Liu, Shirley Mathur, Aasha Reddy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7B134-810A-4A8E-B664-1AE48D5B7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8" r="30199" b="-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38-D75B-4471-A364-46D8405D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972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7933-0A2C-4A0B-BF3C-73F05B70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00921"/>
            <a:ext cx="10691265" cy="4028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/>
              <a:t>Based on exhaustive search, we choose the below final model </a:t>
            </a:r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/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AE977750-C1AE-4960-81A4-A2D35C64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06" y="2298819"/>
            <a:ext cx="10822641" cy="46275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DDBF9536-5F40-4029-9498-4F4035F1D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83" y="2849203"/>
            <a:ext cx="4810685" cy="1708686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532EA703-8C76-4736-9E66-C5B3215F7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327" y="2849932"/>
            <a:ext cx="2827245" cy="30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3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38-D75B-4471-A364-46D8405D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972"/>
          </a:xfrm>
        </p:spPr>
        <p:txBody>
          <a:bodyPr/>
          <a:lstStyle/>
          <a:p>
            <a:r>
              <a:rPr lang="en-US" dirty="0"/>
              <a:t>Results: State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7933-0A2C-4A0B-BF3C-73F05B70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00921"/>
            <a:ext cx="10691265" cy="402829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83AC6-67FD-4F94-87BD-D2FE9356560C}"/>
              </a:ext>
            </a:extLst>
          </p:cNvPr>
          <p:cNvSpPr txBox="1"/>
          <p:nvPr/>
        </p:nvSpPr>
        <p:spPr>
          <a:xfrm>
            <a:off x="5435973" y="1945341"/>
            <a:ext cx="56455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Tennessee has the largest average expected log ppm for Methadone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California has the smallest average expected log ppm for Methadone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Confidence intervals are mostly overlapping </a:t>
            </a: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024C3BEF-17C1-4F8F-A353-66F13AFF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556017"/>
            <a:ext cx="4087905" cy="45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1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38-D75B-4471-A364-46D8405D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972"/>
          </a:xfrm>
        </p:spPr>
        <p:txBody>
          <a:bodyPr/>
          <a:lstStyle/>
          <a:p>
            <a:r>
              <a:rPr lang="en-US" dirty="0"/>
              <a:t>Results: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7933-0A2C-4A0B-BF3C-73F05B70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00921"/>
            <a:ext cx="10691265" cy="402829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089CE-4FF8-44C8-A118-7E925821B7E3}"/>
              </a:ext>
            </a:extLst>
          </p:cNvPr>
          <p:cNvSpPr txBox="1"/>
          <p:nvPr/>
        </p:nvSpPr>
        <p:spPr>
          <a:xfrm>
            <a:off x="796739" y="4315385"/>
            <a:ext cx="11315699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Estimate for grand mean of expected log(ppm) is 0.1895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If we decrease the dosage strength from 50 to 10 mg we expect average log(ppm) to decrease by 0.4345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expect a bulk purchase to decrease expected log(ppm) by 0.1331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expect a personal purchase to decrease expected log(ppm) by 0.1042 vs. someone who heard of the purchase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Across-group variance = 0.0131 &gt; within-group variance = 0.6719 so there is still much within-group variation that our model does not explain</a:t>
            </a:r>
            <a:endParaRPr lang="en-US" sz="160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5856DB00-4E08-4E37-80BC-CB4B59B5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62" y="1761098"/>
            <a:ext cx="4401670" cy="2316069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87AF0A-4A33-4FFD-9F00-CD85B9876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120" y="1797210"/>
            <a:ext cx="1488141" cy="10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4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FDE7-460F-4545-8379-C8E58D00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13" y="835679"/>
            <a:ext cx="10632067" cy="2852737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90089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38-D75B-4471-A364-46D8405D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972"/>
          </a:xfrm>
        </p:spPr>
        <p:txBody>
          <a:bodyPr/>
          <a:lstStyle/>
          <a:p>
            <a:r>
              <a:rPr lang="en-US" dirty="0"/>
              <a:t>Assumption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7933-0A2C-4A0B-BF3C-73F05B70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00921"/>
            <a:ext cx="10691265" cy="4028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6761C8E-CEE5-492E-8654-1E51D407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95" y="1713684"/>
            <a:ext cx="6956611" cy="41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0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38-D75B-4471-A364-46D8405D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972"/>
          </a:xfrm>
        </p:spPr>
        <p:txBody>
          <a:bodyPr/>
          <a:lstStyle/>
          <a:p>
            <a:r>
              <a:rPr lang="en-US" dirty="0"/>
              <a:t>Methadone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7933-0A2C-4A0B-BF3C-73F05B70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00921"/>
            <a:ext cx="10691265" cy="40282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Methadone</a:t>
            </a:r>
            <a:r>
              <a:rPr lang="en-US" dirty="0">
                <a:ea typeface="+mn-lt"/>
                <a:cs typeface="+mn-lt"/>
              </a:rPr>
              <a:t> is an opioid medication</a:t>
            </a:r>
          </a:p>
          <a:p>
            <a:r>
              <a:rPr lang="en-US" dirty="0">
                <a:ea typeface="+mn-lt"/>
                <a:cs typeface="+mn-lt"/>
              </a:rPr>
              <a:t>Reduces withdrawal symptoms in people addicted to heroin or other narcotic drugs without causing the "high" associated with the drug addiction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Often used as part of drug addiction detoxification and maintenance programs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4C1B78D-5CF3-4ECB-821F-609DA6F3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135" y="3581647"/>
            <a:ext cx="2014818" cy="20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38-D75B-4471-A364-46D8405D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972"/>
          </a:xfrm>
        </p:spPr>
        <p:txBody>
          <a:bodyPr/>
          <a:lstStyle/>
          <a:p>
            <a:r>
              <a:rPr lang="en-US" dirty="0"/>
              <a:t>Data Cleaning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7933-0A2C-4A0B-BF3C-73F05B70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00921"/>
            <a:ext cx="10691265" cy="40282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Delete observations with missing ppm </a:t>
            </a:r>
          </a:p>
          <a:p>
            <a:r>
              <a:rPr lang="en-US"/>
              <a:t>Delete levels of </a:t>
            </a:r>
            <a:r>
              <a:rPr lang="en-US" err="1"/>
              <a:t>mgstr</a:t>
            </a:r>
            <a:r>
              <a:rPr lang="en-US"/>
              <a:t> that are not 5, 10, 40</a:t>
            </a:r>
          </a:p>
          <a:p>
            <a:r>
              <a:rPr lang="en-US"/>
              <a:t>Delete year = 1969</a:t>
            </a:r>
          </a:p>
          <a:p>
            <a:r>
              <a:rPr lang="en-US"/>
              <a:t>Combine all websites as "internet" for source variable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FDE7-460F-4545-8379-C8E58D00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13" y="835679"/>
            <a:ext cx="10632067" cy="2852737"/>
          </a:xfrm>
        </p:spPr>
        <p:txBody>
          <a:bodyPr/>
          <a:lstStyle/>
          <a:p>
            <a:r>
              <a:rPr lang="en-US" dirty="0"/>
              <a:t>Exploratory  Data  Analysis</a:t>
            </a:r>
          </a:p>
        </p:txBody>
      </p:sp>
    </p:spTree>
    <p:extLst>
      <p:ext uri="{BB962C8B-B14F-4D97-AF65-F5344CB8AC3E}">
        <p14:creationId xmlns:p14="http://schemas.microsoft.com/office/powerpoint/2010/main" val="414229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38-D75B-4471-A364-46D8405D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972"/>
          </a:xfrm>
        </p:spPr>
        <p:txBody>
          <a:bodyPr/>
          <a:lstStyle/>
          <a:p>
            <a:r>
              <a:rPr lang="en-US" dirty="0"/>
              <a:t>Log  Transformation  of  PPM</a:t>
            </a:r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02D01BB-C9AB-47BC-AEB7-50068FC1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70" y="1715089"/>
            <a:ext cx="7627398" cy="42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3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38-D75B-4471-A364-46D8405D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972"/>
          </a:xfrm>
        </p:spPr>
        <p:txBody>
          <a:bodyPr/>
          <a:lstStyle/>
          <a:p>
            <a:r>
              <a:rPr lang="en-US" dirty="0"/>
              <a:t>Grouping Variable: State</a:t>
            </a:r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837D6FB5-4702-4F20-94BA-684DA97BD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53" y="1716023"/>
            <a:ext cx="6932188" cy="4089925"/>
          </a:xfrm>
        </p:spPr>
      </p:pic>
      <p:pic>
        <p:nvPicPr>
          <p:cNvPr id="8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A30FF74E-C548-46BD-9505-E3D8F01C4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636" y="1713242"/>
            <a:ext cx="3325905" cy="40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38-D75B-4471-A364-46D8405D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972"/>
          </a:xfrm>
        </p:spPr>
        <p:txBody>
          <a:bodyPr/>
          <a:lstStyle/>
          <a:p>
            <a:r>
              <a:rPr lang="en-US" dirty="0"/>
              <a:t>Fixed Effects: Year</a:t>
            </a:r>
          </a:p>
        </p:txBody>
      </p:sp>
      <p:pic>
        <p:nvPicPr>
          <p:cNvPr id="9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2462B3A9-E815-43C6-91C1-6C48E101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54" y="1716827"/>
            <a:ext cx="7995023" cy="4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5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38-D75B-4471-A364-46D8405D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972"/>
          </a:xfrm>
        </p:spPr>
        <p:txBody>
          <a:bodyPr>
            <a:normAutofit fontScale="90000"/>
          </a:bodyPr>
          <a:lstStyle/>
          <a:p>
            <a:r>
              <a:rPr lang="en-US" dirty="0"/>
              <a:t>Fixed Effects: MGSTR, </a:t>
            </a:r>
            <a:r>
              <a:rPr lang="en-US" dirty="0" err="1"/>
              <a:t>Bulk_Purchase</a:t>
            </a:r>
            <a:r>
              <a:rPr lang="en-US" dirty="0"/>
              <a:t>, Source</a:t>
            </a:r>
          </a:p>
        </p:txBody>
      </p:sp>
      <p:pic>
        <p:nvPicPr>
          <p:cNvPr id="3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4F4C9FC-2F1F-4950-9F2D-94160872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8" y="1992821"/>
            <a:ext cx="3874994" cy="3180523"/>
          </a:xfrm>
          <a:prstGeom prst="rect">
            <a:avLst/>
          </a:prstGeom>
        </p:spPr>
      </p:pic>
      <p:pic>
        <p:nvPicPr>
          <p:cNvPr id="5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A6B6DD-1284-4445-9930-E6B2206E2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9356" y="1990568"/>
            <a:ext cx="3239792" cy="3232676"/>
          </a:xfrm>
        </p:spPr>
      </p:pic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25078F0-63B8-4227-91F5-9A07F141D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327" y="1993342"/>
            <a:ext cx="3247464" cy="32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6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AB38-D75B-4471-A364-46D8405D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77972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7933-0A2C-4A0B-BF3C-73F05B70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00921"/>
            <a:ext cx="10691265" cy="4028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/>
              <a:t>We start with the baseline model below and do exhaustive search using BIC to add fixed effects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Choose from the following fixed effects based on EDA: year, </a:t>
            </a:r>
            <a:r>
              <a:rPr lang="en-US" dirty="0" err="1"/>
              <a:t>mgstr</a:t>
            </a:r>
            <a:r>
              <a:rPr lang="en-US" dirty="0"/>
              <a:t>, </a:t>
            </a:r>
            <a:r>
              <a:rPr lang="en-US" dirty="0" err="1"/>
              <a:t>bulk_purchase</a:t>
            </a:r>
            <a:r>
              <a:rPr lang="en-US" dirty="0"/>
              <a:t>, and source </a:t>
            </a:r>
            <a:endParaRPr lang="en-US"/>
          </a:p>
          <a:p>
            <a:r>
              <a:rPr lang="en-US" dirty="0"/>
              <a:t>No interaction terms based on EDA</a:t>
            </a:r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98DC7DC-EB15-4572-878A-19DEA054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9" y="2675841"/>
            <a:ext cx="4457699" cy="16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7965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412435"/>
      </a:dk2>
      <a:lt2>
        <a:srgbClr val="E2E4E8"/>
      </a:lt2>
      <a:accent1>
        <a:srgbClr val="CB982D"/>
      </a:accent1>
      <a:accent2>
        <a:srgbClr val="EB774E"/>
      </a:accent2>
      <a:accent3>
        <a:srgbClr val="EE6E82"/>
      </a:accent3>
      <a:accent4>
        <a:srgbClr val="EB4EA8"/>
      </a:accent4>
      <a:accent5>
        <a:srgbClr val="EE6EED"/>
      </a:accent5>
      <a:accent6>
        <a:srgbClr val="AB4EEB"/>
      </a:accent6>
      <a:hlink>
        <a:srgbClr val="697F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297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Calisto MT</vt:lpstr>
      <vt:lpstr>Univers Condensed</vt:lpstr>
      <vt:lpstr>ChronicleVTI</vt:lpstr>
      <vt:lpstr>Methadone Case Study</vt:lpstr>
      <vt:lpstr>Methadone</vt:lpstr>
      <vt:lpstr>Data Cleaning Assumptions</vt:lpstr>
      <vt:lpstr>Exploratory  Data  Analysis</vt:lpstr>
      <vt:lpstr>Log  Transformation  of  PPM</vt:lpstr>
      <vt:lpstr>Grouping Variable: State</vt:lpstr>
      <vt:lpstr>Fixed Effects: Year</vt:lpstr>
      <vt:lpstr>Fixed Effects: MGSTR, Bulk_Purchase, Source</vt:lpstr>
      <vt:lpstr>Modeling</vt:lpstr>
      <vt:lpstr>Final Model</vt:lpstr>
      <vt:lpstr>Results: State Ranking</vt:lpstr>
      <vt:lpstr>Results: Estimates</vt:lpstr>
      <vt:lpstr>Appendix</vt:lpstr>
      <vt:lpstr>Assumption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Aasha Reddy</dc:creator>
  <cp:lastModifiedBy>Aasha Reddy</cp:lastModifiedBy>
  <cp:revision>593</cp:revision>
  <dcterms:created xsi:type="dcterms:W3CDTF">2021-10-08T18:08:01Z</dcterms:created>
  <dcterms:modified xsi:type="dcterms:W3CDTF">2021-10-09T17:12:01Z</dcterms:modified>
</cp:coreProperties>
</file>