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8" r:id="rId6"/>
    <p:sldId id="276"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417320"/>
            <a:ext cx="9144000" cy="2092960"/>
          </a:xfrm>
          <a:solidFill>
            <a:srgbClr val="0070C0"/>
          </a:solidFill>
        </p:spPr>
        <p:txBody>
          <a:bodyPr>
            <a:normAutofit fontScale="90000"/>
          </a:bodyPr>
          <a:p>
            <a:pPr algn="ctr"/>
            <a:r>
              <a:rPr lang="en-US" sz="4890">
                <a:latin typeface="Algerian" panose="04020705040A02060702" charset="0"/>
                <a:cs typeface="Algerian" panose="04020705040A02060702" charset="0"/>
              </a:rPr>
              <a:t>Pharmaceutical Sales prediction</a:t>
            </a:r>
            <a:br>
              <a:rPr lang="en-US" sz="4890">
                <a:latin typeface="Algerian" panose="04020705040A02060702" charset="0"/>
                <a:cs typeface="Algerian" panose="04020705040A02060702" charset="0"/>
              </a:rPr>
            </a:br>
            <a:r>
              <a:rPr lang="en-US" sz="4890">
                <a:latin typeface="Algerian" panose="04020705040A02060702" charset="0"/>
                <a:cs typeface="Algerian" panose="04020705040A02060702" charset="0"/>
                <a:sym typeface="+mn-ea"/>
              </a:rPr>
              <a:t>across multiple stores</a:t>
            </a:r>
            <a:endParaRPr lang="en-US" sz="4890">
              <a:latin typeface="Algerian" panose="04020705040A02060702" charset="0"/>
              <a:cs typeface="Algerian" panose="04020705040A02060702" charset="0"/>
            </a:endParaRPr>
          </a:p>
        </p:txBody>
      </p:sp>
      <p:sp>
        <p:nvSpPr>
          <p:cNvPr id="3" name="Subtitle 2"/>
          <p:cNvSpPr>
            <a:spLocks noGrp="1"/>
          </p:cNvSpPr>
          <p:nvPr>
            <p:ph type="subTitle" idx="1"/>
          </p:nvPr>
        </p:nvSpPr>
        <p:spPr>
          <a:xfrm>
            <a:off x="1524000" y="3696970"/>
            <a:ext cx="9144635" cy="2851150"/>
          </a:xfrm>
          <a:solidFill>
            <a:srgbClr val="FFFF00"/>
          </a:solidFill>
        </p:spPr>
        <p:txBody>
          <a:bodyPr>
            <a:normAutofit fontScale="90000" lnSpcReduction="20000"/>
          </a:bodyPr>
          <a:p>
            <a:r>
              <a:rPr lang="en-US" sz="3200">
                <a:latin typeface="Broadway" panose="04040905080B02020502" charset="0"/>
                <a:cs typeface="Broadway" panose="04040905080B02020502" charset="0"/>
              </a:rPr>
              <a:t>ASHA SANDEEP</a:t>
            </a:r>
            <a:endParaRPr lang="en-US" sz="3200">
              <a:latin typeface="Broadway" panose="04040905080B02020502" charset="0"/>
              <a:cs typeface="Broadway" panose="04040905080B02020502" charset="0"/>
            </a:endParaRPr>
          </a:p>
          <a:p>
            <a:r>
              <a:rPr lang="en-US" sz="3200">
                <a:latin typeface="Broadway" panose="04040905080B02020502" charset="0"/>
                <a:cs typeface="Broadway" panose="04040905080B02020502" charset="0"/>
              </a:rPr>
              <a:t>NOIDA</a:t>
            </a:r>
            <a:endParaRPr lang="en-US" sz="3200">
              <a:latin typeface="Broadway" panose="04040905080B02020502" charset="0"/>
              <a:cs typeface="Broadway" panose="04040905080B02020502" charset="0"/>
            </a:endParaRPr>
          </a:p>
          <a:p>
            <a:r>
              <a:rPr lang="en-US" sz="3200">
                <a:latin typeface="Broadway" panose="04040905080B02020502" charset="0"/>
                <a:cs typeface="Broadway" panose="04040905080B02020502" charset="0"/>
              </a:rPr>
              <a:t>DIGICHROME ACADEMY</a:t>
            </a:r>
            <a:endParaRPr lang="en-US" sz="3200">
              <a:latin typeface="Broadway" panose="04040905080B02020502" charset="0"/>
              <a:cs typeface="Broadway" panose="04040905080B02020502" charset="0"/>
            </a:endParaRPr>
          </a:p>
          <a:p>
            <a:r>
              <a:rPr lang="en-US" sz="3200">
                <a:latin typeface="Broadway" panose="04040905080B02020502" charset="0"/>
                <a:cs typeface="Broadway" panose="04040905080B02020502" charset="0"/>
              </a:rPr>
              <a:t>Project-6</a:t>
            </a:r>
            <a:endParaRPr lang="en-US" sz="3200">
              <a:latin typeface="Broadway" panose="04040905080B02020502" charset="0"/>
              <a:cs typeface="Broadway" panose="04040905080B02020502" charset="0"/>
            </a:endParaRPr>
          </a:p>
          <a:p>
            <a:r>
              <a:rPr lang="en-US" sz="3200">
                <a:latin typeface="Broadway" panose="04040905080B02020502" charset="0"/>
                <a:cs typeface="Broadway" panose="04040905080B02020502" charset="0"/>
              </a:rPr>
              <a:t>submission date:-3-11-2024</a:t>
            </a:r>
            <a:endParaRPr lang="en-US" sz="3200">
              <a:latin typeface="Broadway" panose="04040905080B02020502" charset="0"/>
              <a:cs typeface="Broadway" panose="04040905080B02020502" charset="0"/>
            </a:endParaRPr>
          </a:p>
          <a:p>
            <a:r>
              <a:rPr lang="en-US" sz="3200">
                <a:latin typeface="Broadway" panose="04040905080B02020502" charset="0"/>
                <a:cs typeface="Broadway" panose="04040905080B02020502" charset="0"/>
              </a:rPr>
              <a:t>To Nexthikes@info.</a:t>
            </a:r>
            <a:endParaRPr lang="en-US" sz="3200">
              <a:latin typeface="Broadway" panose="04040905080B02020502" charset="0"/>
              <a:cs typeface="Broadway" panose="04040905080B02020502" charset="0"/>
            </a:endParaRPr>
          </a:p>
        </p:txBody>
      </p:sp>
      <p:pic>
        <p:nvPicPr>
          <p:cNvPr id="4" name="Content Placeholder 3" descr="Proj-6"/>
          <p:cNvPicPr>
            <a:picLocks noChangeAspect="1"/>
          </p:cNvPicPr>
          <p:nvPr/>
        </p:nvPicPr>
        <p:blipFill>
          <a:blip r:embed="rId1"/>
          <a:stretch>
            <a:fillRect/>
          </a:stretch>
        </p:blipFill>
        <p:spPr>
          <a:xfrm>
            <a:off x="1461770" y="113030"/>
            <a:ext cx="9206865" cy="1314450"/>
          </a:xfrm>
          <a:prstGeom prst="rect">
            <a:avLst/>
          </a:prstGeom>
        </p:spPr>
      </p:pic>
      <p:pic>
        <p:nvPicPr>
          <p:cNvPr id="5" name="Picture 4"/>
          <p:cNvPicPr>
            <a:picLocks noChangeAspect="1"/>
          </p:cNvPicPr>
          <p:nvPr/>
        </p:nvPicPr>
        <p:blipFill>
          <a:blip r:embed="rId2"/>
          <a:stretch>
            <a:fillRect/>
          </a:stretch>
        </p:blipFill>
        <p:spPr>
          <a:xfrm>
            <a:off x="8691245" y="5687060"/>
            <a:ext cx="1978025" cy="755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r>
              <a:rPr lang="en-US">
                <a:latin typeface="Algerian" panose="04020705040A02060702" charset="0"/>
                <a:cs typeface="Algerian" panose="04020705040A02060702" charset="0"/>
              </a:rPr>
              <a:t>conclusion</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solidFill>
            <a:srgbClr val="FFFF00"/>
          </a:solidFill>
        </p:spPr>
        <p:txBody>
          <a:bodyPr/>
          <a:p>
            <a:r>
              <a:rPr lang="en-US">
                <a:sym typeface="+mn-ea"/>
              </a:rPr>
              <a:t>This project uses time-series forecasting and regression techniques to predict pharmaceutical sales based on historical sales data across various stores. By accurately forecasting sales, managers can anticipate demand, manage supply chain logistics, and make promotional decisions more effectively</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solidFill>
            <a:srgbClr val="FFFF00"/>
          </a:solidFill>
        </p:spPr>
        <p:txBody>
          <a:bodyPr/>
          <a:p>
            <a:pPr marL="0" indent="0" algn="ctr">
              <a:buNone/>
            </a:pPr>
            <a:r>
              <a:rPr lang="en-US" sz="9600">
                <a:latin typeface="Edwardian Script ITC" panose="030303020407070D0804" charset="0"/>
                <a:cs typeface="Edwardian Script ITC" panose="030303020407070D0804" charset="0"/>
                <a:sym typeface="+mn-ea"/>
              </a:rPr>
              <a:t>Thank you</a:t>
            </a:r>
            <a:endParaRPr lang="en-US" sz="9600">
              <a:latin typeface="Edwardian Script ITC" panose="030303020407070D0804" charset="0"/>
              <a:cs typeface="Edwardian Script ITC" panose="030303020407070D0804" charset="0"/>
            </a:endParaRPr>
          </a:p>
          <a:p>
            <a:pPr marL="0" indent="0">
              <a:buNone/>
            </a:pPr>
            <a:endParaRPr lang="en-US" sz="9600">
              <a:latin typeface="Edwardian Script ITC" panose="030303020407070D0804" charset="0"/>
              <a:cs typeface="Edwardian Script ITC" panose="030303020407070D08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r>
              <a:rPr lang="en-US">
                <a:latin typeface="Algerian" panose="04020705040A02060702" charset="0"/>
                <a:cs typeface="Algerian" panose="04020705040A02060702" charset="0"/>
              </a:rPr>
              <a:t>OBJECTIVE</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solidFill>
            <a:srgbClr val="FFFF00"/>
          </a:solidFill>
        </p:spPr>
        <p:txBody>
          <a:bodyPr/>
          <a:p>
            <a:pPr marL="0" indent="0">
              <a:buNone/>
            </a:pPr>
            <a:endParaRPr lang="en-US"/>
          </a:p>
          <a:p>
            <a:pPr marL="0" indent="0" algn="ctr">
              <a:buFont typeface="Wingdings" panose="05000000000000000000" charset="0"/>
              <a:buNone/>
            </a:pPr>
            <a:r>
              <a:rPr lang="en-US"/>
              <a:t>To forecast sales in all their stores across several cities six weeks ahead of time. Managers in individual stores rely on their years of experience</a:t>
            </a:r>
            <a:endParaRPr lang="en-US"/>
          </a:p>
          <a:p>
            <a:pPr marL="0" indent="0" algn="l">
              <a:buFont typeface="Wingdings" panose="05000000000000000000" charset="0"/>
              <a:buNone/>
            </a:pPr>
            <a:r>
              <a:rPr lang="en-US"/>
              <a:t>as well as </a:t>
            </a:r>
            <a:r>
              <a:rPr lang="en-US">
                <a:sym typeface="+mn-ea"/>
              </a:rPr>
              <a:t>their personal judgement to forecast sales</a:t>
            </a:r>
            <a:r>
              <a:rPr lang="en-US"/>
              <a:t> .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r>
              <a:rPr lang="en-US">
                <a:latin typeface="Algerian" panose="04020705040A02060702" charset="0"/>
                <a:cs typeface="Algerian" panose="04020705040A02060702" charset="0"/>
              </a:rPr>
              <a:t>Project statement</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solidFill>
            <a:srgbClr val="FFFF00"/>
          </a:solidFill>
        </p:spPr>
        <p:txBody>
          <a:bodyPr/>
          <a:p>
            <a:pPr marL="0" indent="0">
              <a:buNone/>
            </a:pPr>
            <a:r>
              <a:rPr lang="en-US"/>
              <a:t>Pharmaceutical companies often face challenges in inventory management and demand forecasting due to fluctuations in sales influenced by various factors (e.g., promotions, holidays, seasons, product availability). Effective sales prediction is crucial to minimize stockouts or overstock situations.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r>
              <a:rPr lang="en-US">
                <a:latin typeface="Algerian" panose="04020705040A02060702" charset="0"/>
                <a:cs typeface="Algerian" panose="04020705040A02060702" charset="0"/>
              </a:rPr>
              <a:t>Solution</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solidFill>
            <a:srgbClr val="FFFF00"/>
          </a:solidFill>
        </p:spPr>
        <p:txBody>
          <a:bodyPr/>
          <a:p>
            <a:r>
              <a:rPr lang="en-US"/>
              <a:t>I got the solution from google and geeks for geeks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r>
              <a:rPr lang="en-US">
                <a:latin typeface="Algerian" panose="04020705040A02060702" charset="0"/>
                <a:cs typeface="Algerian" panose="04020705040A02060702" charset="0"/>
              </a:rPr>
              <a:t>keyfeatures</a:t>
            </a:r>
            <a:endParaRPr lang="en-US">
              <a:latin typeface="Algerian" panose="04020705040A02060702" charset="0"/>
              <a:cs typeface="Algerian" panose="04020705040A02060702" charset="0"/>
            </a:endParaRPr>
          </a:p>
        </p:txBody>
      </p:sp>
      <p:pic>
        <p:nvPicPr>
          <p:cNvPr id="4" name="Content Placeholder 3" descr="density plot"/>
          <p:cNvPicPr>
            <a:picLocks noChangeAspect="1"/>
          </p:cNvPicPr>
          <p:nvPr>
            <p:ph idx="1"/>
          </p:nvPr>
        </p:nvPicPr>
        <p:blipFill>
          <a:blip r:embed="rId1"/>
          <a:stretch>
            <a:fillRect/>
          </a:stretch>
        </p:blipFill>
        <p:spPr>
          <a:xfrm>
            <a:off x="544830" y="1787525"/>
            <a:ext cx="3511550" cy="1546225"/>
          </a:xfrm>
          <a:prstGeom prst="rect">
            <a:avLst/>
          </a:prstGeom>
        </p:spPr>
      </p:pic>
      <p:pic>
        <p:nvPicPr>
          <p:cNvPr id="5" name="Picture 4" descr="distplot of Density and customer"/>
          <p:cNvPicPr>
            <a:picLocks noChangeAspect="1"/>
          </p:cNvPicPr>
          <p:nvPr/>
        </p:nvPicPr>
        <p:blipFill>
          <a:blip r:embed="rId2"/>
          <a:stretch>
            <a:fillRect/>
          </a:stretch>
        </p:blipFill>
        <p:spPr>
          <a:xfrm>
            <a:off x="544830" y="3517265"/>
            <a:ext cx="3364865" cy="2961640"/>
          </a:xfrm>
          <a:prstGeom prst="rect">
            <a:avLst/>
          </a:prstGeom>
        </p:spPr>
      </p:pic>
      <p:pic>
        <p:nvPicPr>
          <p:cNvPr id="6" name="Picture 5" descr="distplot plot"/>
          <p:cNvPicPr>
            <a:picLocks noChangeAspect="1"/>
          </p:cNvPicPr>
          <p:nvPr/>
        </p:nvPicPr>
        <p:blipFill>
          <a:blip r:embed="rId3"/>
          <a:stretch>
            <a:fillRect/>
          </a:stretch>
        </p:blipFill>
        <p:spPr>
          <a:xfrm>
            <a:off x="4170680" y="1787525"/>
            <a:ext cx="3576320" cy="2546350"/>
          </a:xfrm>
          <a:prstGeom prst="rect">
            <a:avLst/>
          </a:prstGeom>
        </p:spPr>
      </p:pic>
      <p:pic>
        <p:nvPicPr>
          <p:cNvPr id="7" name="Picture 6" descr="prediction with 95% confidence interval"/>
          <p:cNvPicPr>
            <a:picLocks noChangeAspect="1"/>
          </p:cNvPicPr>
          <p:nvPr/>
        </p:nvPicPr>
        <p:blipFill>
          <a:blip r:embed="rId4"/>
          <a:stretch>
            <a:fillRect/>
          </a:stretch>
        </p:blipFill>
        <p:spPr>
          <a:xfrm>
            <a:off x="3968750" y="4430395"/>
            <a:ext cx="4039870" cy="2221865"/>
          </a:xfrm>
          <a:prstGeom prst="rect">
            <a:avLst/>
          </a:prstGeom>
        </p:spPr>
      </p:pic>
      <p:pic>
        <p:nvPicPr>
          <p:cNvPr id="9" name="Picture 8" descr="catplot sales and months"/>
          <p:cNvPicPr>
            <a:picLocks noChangeAspect="1"/>
          </p:cNvPicPr>
          <p:nvPr/>
        </p:nvPicPr>
        <p:blipFill>
          <a:blip r:embed="rId5"/>
          <a:stretch>
            <a:fillRect/>
          </a:stretch>
        </p:blipFill>
        <p:spPr>
          <a:xfrm>
            <a:off x="7861935" y="4431030"/>
            <a:ext cx="3403600" cy="2134235"/>
          </a:xfrm>
          <a:prstGeom prst="rect">
            <a:avLst/>
          </a:prstGeom>
        </p:spPr>
      </p:pic>
      <p:pic>
        <p:nvPicPr>
          <p:cNvPr id="12" name="Picture 11" descr="sale per customer trend proj-6"/>
          <p:cNvPicPr>
            <a:picLocks noChangeAspect="1"/>
          </p:cNvPicPr>
          <p:nvPr/>
        </p:nvPicPr>
        <p:blipFill>
          <a:blip r:embed="rId6"/>
          <a:stretch>
            <a:fillRect/>
          </a:stretch>
        </p:blipFill>
        <p:spPr>
          <a:xfrm>
            <a:off x="7861935" y="1867535"/>
            <a:ext cx="3446780" cy="2232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Algerian" panose="04020705040A02060702" charset="0"/>
                <a:cs typeface="Algerian" panose="04020705040A02060702" charset="0"/>
              </a:rPr>
              <a:t>Key features</a:t>
            </a:r>
            <a:endParaRPr lang="en-US">
              <a:latin typeface="Algerian" panose="04020705040A02060702" charset="0"/>
              <a:cs typeface="Algerian" panose="04020705040A02060702" charset="0"/>
            </a:endParaRPr>
          </a:p>
        </p:txBody>
      </p:sp>
      <p:pic>
        <p:nvPicPr>
          <p:cNvPr id="6" name="Picture 5" descr="barplot "/>
          <p:cNvPicPr>
            <a:picLocks noChangeAspect="1"/>
          </p:cNvPicPr>
          <p:nvPr/>
        </p:nvPicPr>
        <p:blipFill>
          <a:blip r:embed="rId1"/>
          <a:stretch>
            <a:fillRect/>
          </a:stretch>
        </p:blipFill>
        <p:spPr>
          <a:xfrm>
            <a:off x="8029575" y="3795395"/>
            <a:ext cx="4008755" cy="2648585"/>
          </a:xfrm>
          <a:prstGeom prst="rect">
            <a:avLst/>
          </a:prstGeom>
        </p:spPr>
      </p:pic>
      <p:pic>
        <p:nvPicPr>
          <p:cNvPr id="5" name="Picture 4" descr="Average sales pro-6"/>
          <p:cNvPicPr>
            <a:picLocks noChangeAspect="1"/>
          </p:cNvPicPr>
          <p:nvPr/>
        </p:nvPicPr>
        <p:blipFill>
          <a:blip r:embed="rId2"/>
          <a:stretch>
            <a:fillRect/>
          </a:stretch>
        </p:blipFill>
        <p:spPr>
          <a:xfrm>
            <a:off x="8029575" y="1388745"/>
            <a:ext cx="4008755" cy="2214245"/>
          </a:xfrm>
          <a:prstGeom prst="rect">
            <a:avLst/>
          </a:prstGeom>
        </p:spPr>
      </p:pic>
      <p:pic>
        <p:nvPicPr>
          <p:cNvPr id="8" name="Picture 7" descr="customer assortment "/>
          <p:cNvPicPr>
            <a:picLocks noChangeAspect="1"/>
          </p:cNvPicPr>
          <p:nvPr/>
        </p:nvPicPr>
        <p:blipFill>
          <a:blip r:embed="rId3"/>
          <a:stretch>
            <a:fillRect/>
          </a:stretch>
        </p:blipFill>
        <p:spPr>
          <a:xfrm>
            <a:off x="330200" y="1194435"/>
            <a:ext cx="4344035" cy="2825115"/>
          </a:xfrm>
          <a:prstGeom prst="rect">
            <a:avLst/>
          </a:prstGeom>
        </p:spPr>
      </p:pic>
      <p:pic>
        <p:nvPicPr>
          <p:cNvPr id="12" name="Content Placeholder 11" descr="number of holidays and stateholidays"/>
          <p:cNvPicPr>
            <a:picLocks noChangeAspect="1"/>
          </p:cNvPicPr>
          <p:nvPr>
            <p:ph idx="1"/>
          </p:nvPr>
        </p:nvPicPr>
        <p:blipFill>
          <a:blip r:embed="rId4"/>
          <a:stretch>
            <a:fillRect/>
          </a:stretch>
        </p:blipFill>
        <p:spPr>
          <a:xfrm>
            <a:off x="4674235" y="1310640"/>
            <a:ext cx="3183255" cy="2413635"/>
          </a:xfrm>
          <a:prstGeom prst="rect">
            <a:avLst/>
          </a:prstGeom>
        </p:spPr>
      </p:pic>
      <p:pic>
        <p:nvPicPr>
          <p:cNvPr id="17" name="Picture 16" descr="time series "/>
          <p:cNvPicPr>
            <a:picLocks noChangeAspect="1"/>
          </p:cNvPicPr>
          <p:nvPr/>
        </p:nvPicPr>
        <p:blipFill>
          <a:blip r:embed="rId5"/>
          <a:stretch>
            <a:fillRect/>
          </a:stretch>
        </p:blipFill>
        <p:spPr>
          <a:xfrm>
            <a:off x="330200" y="4019550"/>
            <a:ext cx="3746500" cy="2770505"/>
          </a:xfrm>
          <a:prstGeom prst="rect">
            <a:avLst/>
          </a:prstGeom>
        </p:spPr>
      </p:pic>
      <p:pic>
        <p:nvPicPr>
          <p:cNvPr id="18" name="Picture 17" descr="time series"/>
          <p:cNvPicPr>
            <a:picLocks noChangeAspect="1"/>
          </p:cNvPicPr>
          <p:nvPr/>
        </p:nvPicPr>
        <p:blipFill>
          <a:blip r:embed="rId6"/>
          <a:stretch>
            <a:fillRect/>
          </a:stretch>
        </p:blipFill>
        <p:spPr>
          <a:xfrm>
            <a:off x="4410710" y="4019550"/>
            <a:ext cx="3272790" cy="2375535"/>
          </a:xfrm>
          <a:prstGeom prst="rect">
            <a:avLst/>
          </a:prstGeom>
        </p:spPr>
      </p:pic>
      <p:sp>
        <p:nvSpPr>
          <p:cNvPr id="19" name="Text Box 18"/>
          <p:cNvSpPr txBox="1"/>
          <p:nvPr/>
        </p:nvSpPr>
        <p:spPr>
          <a:xfrm>
            <a:off x="407035" y="332740"/>
            <a:ext cx="11053445" cy="861695"/>
          </a:xfrm>
          <a:prstGeom prst="rect">
            <a:avLst/>
          </a:prstGeom>
          <a:solidFill>
            <a:srgbClr val="0070C0"/>
          </a:solidFill>
        </p:spPr>
        <p:txBody>
          <a:bodyPr wrap="square" rtlCol="0">
            <a:noAutofit/>
          </a:bodyPr>
          <a:p>
            <a:pPr algn="ctr"/>
            <a:r>
              <a:rPr lang="en-US" sz="4800">
                <a:latin typeface="Algerian" panose="04020705040A02060702" charset="0"/>
                <a:cs typeface="Algerian" panose="04020705040A02060702" charset="0"/>
              </a:rPr>
              <a:t>keyfeatures</a:t>
            </a:r>
            <a:endParaRPr lang="en-US" sz="4800">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3240" y="365125"/>
            <a:ext cx="11043285" cy="940435"/>
          </a:xfrm>
          <a:solidFill>
            <a:srgbClr val="0070C0"/>
          </a:solidFill>
        </p:spPr>
        <p:txBody>
          <a:bodyPr/>
          <a:p>
            <a:pPr algn="ctr"/>
            <a:r>
              <a:rPr lang="en-US">
                <a:latin typeface="Algerian" panose="04020705040A02060702" charset="0"/>
                <a:cs typeface="Algerian" panose="04020705040A02060702" charset="0"/>
              </a:rPr>
              <a:t>key features</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269875" y="5123815"/>
            <a:ext cx="2875915" cy="1564005"/>
          </a:xfrm>
        </p:spPr>
        <p:txBody>
          <a:bodyPr>
            <a:normAutofit fontScale="25000"/>
          </a:bodyPr>
          <a:p>
            <a:r>
              <a:rPr lang="en-US">
                <a:sym typeface="+mn-ea"/>
              </a:rPr>
              <a:t>x=train_store_data['CompetitionDistance']</a:t>
            </a:r>
            <a:endParaRPr lang="en-US"/>
          </a:p>
          <a:p>
            <a:r>
              <a:rPr lang="en-US">
                <a:sym typeface="+mn-ea"/>
              </a:rPr>
              <a:t>y=train_store_data['Sales']</a:t>
            </a:r>
            <a:endParaRPr lang="en-US"/>
          </a:p>
          <a:p>
            <a:r>
              <a:rPr lang="en-US">
                <a:sym typeface="+mn-ea"/>
              </a:rPr>
              <a:t>fig = px.scatter(x=x, y=y)</a:t>
            </a:r>
            <a:endParaRPr lang="en-US"/>
          </a:p>
          <a:p>
            <a:r>
              <a:rPr lang="en-US">
                <a:sym typeface="+mn-ea"/>
              </a:rPr>
              <a:t>fig.update_layout(title='SCatterPlot for Competition Distance and sales',xaxis_title='Competitor Distance in metres',</a:t>
            </a:r>
            <a:endParaRPr lang="en-US"/>
          </a:p>
          <a:p>
            <a:r>
              <a:rPr lang="en-US">
                <a:sym typeface="+mn-ea"/>
              </a:rPr>
              <a:t>                   yaxis_title='Sales')</a:t>
            </a:r>
            <a:endParaRPr lang="en-US"/>
          </a:p>
          <a:p>
            <a:r>
              <a:rPr lang="en-US">
                <a:sym typeface="+mn-ea"/>
              </a:rPr>
              <a:t>fig.show()</a:t>
            </a:r>
            <a:endParaRPr lang="en-US"/>
          </a:p>
          <a:p>
            <a:endParaRPr lang="en-US"/>
          </a:p>
        </p:txBody>
      </p:sp>
      <p:pic>
        <p:nvPicPr>
          <p:cNvPr id="4" name="Picture 3" descr="Scatter plot of -6"/>
          <p:cNvPicPr>
            <a:picLocks noChangeAspect="1"/>
          </p:cNvPicPr>
          <p:nvPr/>
        </p:nvPicPr>
        <p:blipFill>
          <a:blip r:embed="rId1"/>
          <a:stretch>
            <a:fillRect/>
          </a:stretch>
        </p:blipFill>
        <p:spPr>
          <a:xfrm>
            <a:off x="75565" y="2961005"/>
            <a:ext cx="3800475" cy="2105025"/>
          </a:xfrm>
          <a:prstGeom prst="rect">
            <a:avLst/>
          </a:prstGeom>
        </p:spPr>
      </p:pic>
      <p:pic>
        <p:nvPicPr>
          <p:cNvPr id="7" name="Picture 6" descr="corelation of sales and customers"/>
          <p:cNvPicPr>
            <a:picLocks noChangeAspect="1"/>
          </p:cNvPicPr>
          <p:nvPr/>
        </p:nvPicPr>
        <p:blipFill>
          <a:blip r:embed="rId2"/>
          <a:stretch>
            <a:fillRect/>
          </a:stretch>
        </p:blipFill>
        <p:spPr>
          <a:xfrm>
            <a:off x="4349750" y="1444625"/>
            <a:ext cx="7408545" cy="1371600"/>
          </a:xfrm>
          <a:prstGeom prst="rect">
            <a:avLst/>
          </a:prstGeom>
        </p:spPr>
      </p:pic>
      <p:pic>
        <p:nvPicPr>
          <p:cNvPr id="8" name="Picture 7" descr="codes of correlation of sales and customers"/>
          <p:cNvPicPr>
            <a:picLocks noChangeAspect="1"/>
          </p:cNvPicPr>
          <p:nvPr/>
        </p:nvPicPr>
        <p:blipFill>
          <a:blip r:embed="rId3"/>
          <a:stretch>
            <a:fillRect/>
          </a:stretch>
        </p:blipFill>
        <p:spPr>
          <a:xfrm>
            <a:off x="4523105" y="3154045"/>
            <a:ext cx="7235190" cy="1012190"/>
          </a:xfrm>
          <a:prstGeom prst="rect">
            <a:avLst/>
          </a:prstGeom>
        </p:spPr>
      </p:pic>
      <p:pic>
        <p:nvPicPr>
          <p:cNvPr id="9" name="Picture 8" descr="data extraction and adding data"/>
          <p:cNvPicPr>
            <a:picLocks noChangeAspect="1"/>
          </p:cNvPicPr>
          <p:nvPr/>
        </p:nvPicPr>
        <p:blipFill>
          <a:blip r:embed="rId4"/>
          <a:stretch>
            <a:fillRect/>
          </a:stretch>
        </p:blipFill>
        <p:spPr>
          <a:xfrm>
            <a:off x="4523105" y="3361055"/>
            <a:ext cx="7581900" cy="1762760"/>
          </a:xfrm>
          <a:prstGeom prst="rect">
            <a:avLst/>
          </a:prstGeom>
        </p:spPr>
      </p:pic>
      <p:pic>
        <p:nvPicPr>
          <p:cNvPr id="12" name="Picture 11" descr="pro-6 Heat map"/>
          <p:cNvPicPr>
            <a:picLocks noChangeAspect="1"/>
          </p:cNvPicPr>
          <p:nvPr/>
        </p:nvPicPr>
        <p:blipFill>
          <a:blip r:embed="rId5"/>
          <a:stretch>
            <a:fillRect/>
          </a:stretch>
        </p:blipFill>
        <p:spPr>
          <a:xfrm>
            <a:off x="187325" y="1311910"/>
            <a:ext cx="3420745" cy="1649095"/>
          </a:xfrm>
          <a:prstGeom prst="rect">
            <a:avLst/>
          </a:prstGeom>
        </p:spPr>
      </p:pic>
      <p:pic>
        <p:nvPicPr>
          <p:cNvPr id="15" name="Picture 14" descr="boxplot pro-6 open days and close days "/>
          <p:cNvPicPr>
            <a:picLocks noChangeAspect="1"/>
          </p:cNvPicPr>
          <p:nvPr/>
        </p:nvPicPr>
        <p:blipFill>
          <a:blip r:embed="rId6"/>
          <a:stretch>
            <a:fillRect/>
          </a:stretch>
        </p:blipFill>
        <p:spPr>
          <a:xfrm>
            <a:off x="3145155" y="5211445"/>
            <a:ext cx="4023995" cy="1477010"/>
          </a:xfrm>
          <a:prstGeom prst="rect">
            <a:avLst/>
          </a:prstGeom>
        </p:spPr>
      </p:pic>
      <p:pic>
        <p:nvPicPr>
          <p:cNvPr id="16" name="Picture 15" descr="compitition distance relplot pro-6"/>
          <p:cNvPicPr>
            <a:picLocks noChangeAspect="1"/>
          </p:cNvPicPr>
          <p:nvPr/>
        </p:nvPicPr>
        <p:blipFill>
          <a:blip r:embed="rId7"/>
          <a:stretch>
            <a:fillRect/>
          </a:stretch>
        </p:blipFill>
        <p:spPr>
          <a:xfrm>
            <a:off x="7351395" y="4361815"/>
            <a:ext cx="4753610" cy="2325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normAutofit fontScale="90000"/>
          </a:bodyPr>
          <a:p>
            <a:pPr algn="ctr"/>
            <a:r>
              <a:rPr lang="en-US">
                <a:latin typeface="Algerian" panose="04020705040A02060702" charset="0"/>
                <a:cs typeface="Algerian" panose="04020705040A02060702" charset="0"/>
              </a:rPr>
              <a:t>Result and Achievments</a:t>
            </a:r>
            <a:br>
              <a:rPr lang="en-US"/>
            </a:br>
            <a:endParaRPr lang="en-US"/>
          </a:p>
        </p:txBody>
      </p:sp>
      <p:sp>
        <p:nvSpPr>
          <p:cNvPr id="3" name="Content Placeholder 2"/>
          <p:cNvSpPr>
            <a:spLocks noGrp="1"/>
          </p:cNvSpPr>
          <p:nvPr>
            <p:ph idx="1"/>
          </p:nvPr>
        </p:nvSpPr>
        <p:spPr>
          <a:solidFill>
            <a:srgbClr val="FFFF00"/>
          </a:solidFill>
        </p:spPr>
        <p:txBody>
          <a:bodyPr>
            <a:normAutofit fontScale="80000"/>
          </a:bodyPr>
          <a:p>
            <a:r>
              <a:rPr lang="en-US">
                <a:sym typeface="+mn-ea"/>
              </a:rPr>
              <a:t>Sales prediction accuracy</a:t>
            </a:r>
            <a:endParaRPr lang="en-US"/>
          </a:p>
          <a:p>
            <a:r>
              <a:rPr lang="en-US"/>
              <a:t>RandomForestRegressor r2 score=0.8300531249856806</a:t>
            </a:r>
            <a:endParaRPr lang="en-US"/>
          </a:p>
          <a:p>
            <a:r>
              <a:rPr lang="en-US">
                <a:sym typeface="+mn-ea"/>
              </a:rPr>
              <a:t>Huber Loss: 0.0007247822638889935</a:t>
            </a:r>
            <a:endParaRPr lang="en-US"/>
          </a:p>
          <a:p>
            <a:endParaRPr lang="en-US"/>
          </a:p>
          <a:p>
            <a:r>
              <a:rPr lang="en-US"/>
              <a:t>GradientBoostingRegressor r2 score=0.85323671147940</a:t>
            </a:r>
            <a:endParaRPr lang="en-US"/>
          </a:p>
          <a:p>
            <a:r>
              <a:rPr lang="en-US"/>
              <a:t>GradientBoosting Regressor</a:t>
            </a:r>
            <a:r>
              <a:rPr lang="en-US">
                <a:sym typeface="+mn-ea"/>
              </a:rPr>
              <a:t>(MAE=0.001449564527777987,0.025016699448732443</a:t>
            </a:r>
            <a:endParaRPr lang="en-US">
              <a:sym typeface="+mn-ea"/>
            </a:endParaRPr>
          </a:p>
          <a:p>
            <a:pPr marL="0" indent="0">
              <a:buNone/>
            </a:pPr>
            <a:r>
              <a:rPr lang="en-US">
                <a:sym typeface="+mn-ea"/>
              </a:rPr>
              <a:t>RMSE=</a:t>
            </a:r>
            <a:endParaRPr lang="en-US"/>
          </a:p>
          <a:p>
            <a:r>
              <a:rPr lang="en-US">
                <a:sym typeface="+mn-ea"/>
              </a:rPr>
              <a:t>0.03807314706952903,R-squared)</a:t>
            </a:r>
            <a:endParaRPr lang="en-US"/>
          </a:p>
          <a:p>
            <a:r>
              <a:rPr lang="en-US"/>
              <a:t>Huber Loss: 0.0006259098821368999 </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70C0"/>
          </a:solidFill>
        </p:spPr>
        <p:txBody>
          <a:bodyPr/>
          <a:p>
            <a:pPr algn="ctr"/>
            <a:r>
              <a:rPr lang="en-US">
                <a:latin typeface="Algerian" panose="04020705040A02060702" charset="0"/>
                <a:cs typeface="Algerian" panose="04020705040A02060702" charset="0"/>
              </a:rPr>
              <a:t>challenges faced</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solidFill>
            <a:srgbClr val="FFFF00"/>
          </a:solidFill>
        </p:spPr>
        <p:txBody>
          <a:bodyPr/>
          <a:p>
            <a:r>
              <a:rPr lang="en-US"/>
              <a:t>I face the problem in mlflow and handling NAN value </a:t>
            </a:r>
            <a:endParaRPr lang="en-US"/>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1744</Words>
  <Application>WPS Presentation</Application>
  <PresentationFormat>Widescreen</PresentationFormat>
  <Paragraphs>63</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Algerian</vt:lpstr>
      <vt:lpstr>Broadway</vt:lpstr>
      <vt:lpstr>Wingdings</vt:lpstr>
      <vt:lpstr>Microsoft YaHei</vt:lpstr>
      <vt:lpstr>Arial Unicode MS</vt:lpstr>
      <vt:lpstr>Calibri Light</vt:lpstr>
      <vt:lpstr>Calibri</vt:lpstr>
      <vt:lpstr>French Script MT</vt:lpstr>
      <vt:lpstr>Edwardian Script ITC</vt:lpstr>
      <vt:lpstr>Bahnschrift Light</vt:lpstr>
      <vt:lpstr>Office Theme</vt:lpstr>
      <vt:lpstr>Pharmaceutical Sales prediction across multiple stores</vt:lpstr>
      <vt:lpstr>OBJECTIVE</vt:lpstr>
      <vt:lpstr>Project statement</vt:lpstr>
      <vt:lpstr>Solution</vt:lpstr>
      <vt:lpstr>PowerPoint 演示文稿</vt:lpstr>
      <vt:lpstr>Key features</vt:lpstr>
      <vt:lpstr>key features</vt:lpstr>
      <vt:lpstr>Result and Achievments </vt:lpstr>
      <vt:lpstr>challenges faced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ASHA SANDEEP</dc:creator>
  <cp:lastModifiedBy>ASHA SANDEEP</cp:lastModifiedBy>
  <cp:revision>17</cp:revision>
  <dcterms:created xsi:type="dcterms:W3CDTF">2024-10-26T07:49:00Z</dcterms:created>
  <dcterms:modified xsi:type="dcterms:W3CDTF">2024-11-03T11:08:47Z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E794114A41A641969775F3D49182B311_13</vt:lpwstr>
  </property>
  <property fmtid="{D5CDD505-2E9C-101B-9397-08002B2CF9AE}" pid="3" name="KSOProductBuildVer">
    <vt:lpwstr>1033-12.2.0.18607</vt:lpwstr>
  </property>
</Properties>
</file>